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65" r:id="rId3"/>
    <p:sldId id="296" r:id="rId4"/>
    <p:sldId id="301" r:id="rId5"/>
    <p:sldId id="310" r:id="rId6"/>
    <p:sldId id="312" r:id="rId7"/>
    <p:sldId id="309" r:id="rId8"/>
    <p:sldId id="287" r:id="rId9"/>
    <p:sldId id="313" r:id="rId10"/>
    <p:sldId id="314" r:id="rId11"/>
    <p:sldId id="306" r:id="rId12"/>
    <p:sldId id="281" r:id="rId13"/>
    <p:sldId id="305" r:id="rId14"/>
    <p:sldId id="307" r:id="rId15"/>
    <p:sldId id="266" r:id="rId16"/>
    <p:sldId id="277" r:id="rId17"/>
    <p:sldId id="308" r:id="rId18"/>
    <p:sldId id="278" r:id="rId19"/>
    <p:sldId id="291" r:id="rId20"/>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392"/>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86409" autoAdjust="0"/>
  </p:normalViewPr>
  <p:slideViewPr>
    <p:cSldViewPr snapToGrid="0">
      <p:cViewPr varScale="1">
        <p:scale>
          <a:sx n="60" d="100"/>
          <a:sy n="60" d="100"/>
        </p:scale>
        <p:origin x="126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200" d="100"/>
          <a:sy n="200" d="100"/>
        </p:scale>
        <p:origin x="115" y="-89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fr-FR" sz="1800" dirty="0">
                <a:solidFill>
                  <a:schemeClr val="accent2">
                    <a:lumMod val="50000"/>
                  </a:schemeClr>
                </a:solidFill>
              </a:rPr>
              <a:t>GPA</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0898615811064659"/>
          <c:y val="0.33061741983533599"/>
          <c:w val="0.43792773130577412"/>
          <c:h val="0.51052759422984761"/>
        </c:manualLayout>
      </c:layout>
      <c:doughnutChart>
        <c:varyColors val="1"/>
        <c:ser>
          <c:idx val="0"/>
          <c:order val="0"/>
          <c:dPt>
            <c:idx val="0"/>
            <c:bubble3D val="0"/>
            <c:spPr>
              <a:solidFill>
                <a:srgbClr val="FF7C8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A42-4901-A1B0-2EF4B13F72BF}"/>
              </c:ext>
            </c:extLst>
          </c:dPt>
          <c:dPt>
            <c:idx val="1"/>
            <c:bubble3D val="0"/>
            <c:spPr>
              <a:solidFill>
                <a:schemeClr val="accent5">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A42-4901-A1B0-2EF4B13F72BF}"/>
              </c:ext>
            </c:extLst>
          </c:dPt>
          <c:dPt>
            <c:idx val="2"/>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A42-4901-A1B0-2EF4B13F72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Feuil1!$A$1:$A$3</c:f>
              <c:strCache>
                <c:ptCount val="3"/>
                <c:pt idx="0">
                  <c:v>Non </c:v>
                </c:pt>
                <c:pt idx="1">
                  <c:v>Oui pour raisons médicales</c:v>
                </c:pt>
                <c:pt idx="2">
                  <c:v>Oui dans tous les cas</c:v>
                </c:pt>
              </c:strCache>
            </c:strRef>
          </c:cat>
          <c:val>
            <c:numRef>
              <c:f>Feuil1!$B$1:$B$3</c:f>
              <c:numCache>
                <c:formatCode>0%</c:formatCode>
                <c:ptCount val="3"/>
                <c:pt idx="0">
                  <c:v>0.36</c:v>
                </c:pt>
                <c:pt idx="1">
                  <c:v>0.46</c:v>
                </c:pt>
                <c:pt idx="2">
                  <c:v>0.18</c:v>
                </c:pt>
              </c:numCache>
            </c:numRef>
          </c:val>
          <c:extLst>
            <c:ext xmlns:c16="http://schemas.microsoft.com/office/drawing/2014/chart" uri="{C3380CC4-5D6E-409C-BE32-E72D297353CC}">
              <c16:uniqueId val="{00000006-BA42-4901-A1B0-2EF4B13F72B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9.0528518728885052E-3"/>
          <c:y val="0.10223434095817611"/>
          <c:w val="0.95787942026765727"/>
          <c:h val="0.21477875261078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E5101B-5477-4269-ABCB-AC42FB51F1C1}"/>
              </a:ext>
            </a:extLst>
          </p:cNvPr>
          <p:cNvSpPr>
            <a:spLocks noGrp="1"/>
          </p:cNvSpPr>
          <p:nvPr>
            <p:ph type="hdr" sz="quarter"/>
          </p:nvPr>
        </p:nvSpPr>
        <p:spPr>
          <a:xfrm>
            <a:off x="0" y="1"/>
            <a:ext cx="3076363" cy="513508"/>
          </a:xfrm>
          <a:prstGeom prst="rect">
            <a:avLst/>
          </a:prstGeom>
        </p:spPr>
        <p:txBody>
          <a:bodyPr vert="horz" lIns="99040" tIns="49520" rIns="99040" bIns="49520"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89F0D399-A709-443C-8D27-5EB70555426A}"/>
              </a:ext>
            </a:extLst>
          </p:cNvPr>
          <p:cNvSpPr>
            <a:spLocks noGrp="1"/>
          </p:cNvSpPr>
          <p:nvPr>
            <p:ph type="dt" sz="quarter" idx="1"/>
          </p:nvPr>
        </p:nvSpPr>
        <p:spPr>
          <a:xfrm>
            <a:off x="4021293" y="1"/>
            <a:ext cx="3076363" cy="513508"/>
          </a:xfrm>
          <a:prstGeom prst="rect">
            <a:avLst/>
          </a:prstGeom>
        </p:spPr>
        <p:txBody>
          <a:bodyPr vert="horz" lIns="99040" tIns="49520" rIns="99040" bIns="49520" rtlCol="0"/>
          <a:lstStyle>
            <a:lvl1pPr algn="r">
              <a:defRPr sz="1300"/>
            </a:lvl1pPr>
          </a:lstStyle>
          <a:p>
            <a:fld id="{AC415352-3A3B-4147-83C0-DC609268ECE0}" type="datetimeFigureOut">
              <a:rPr lang="fr-FR" smtClean="0"/>
              <a:t>28/03/2018</a:t>
            </a:fld>
            <a:endParaRPr lang="fr-FR"/>
          </a:p>
        </p:txBody>
      </p:sp>
      <p:sp>
        <p:nvSpPr>
          <p:cNvPr id="4" name="Espace réservé du pied de page 3">
            <a:extLst>
              <a:ext uri="{FF2B5EF4-FFF2-40B4-BE49-F238E27FC236}">
                <a16:creationId xmlns:a16="http://schemas.microsoft.com/office/drawing/2014/main" id="{D0EB0379-1622-4E82-A580-778930C3ED9B}"/>
              </a:ext>
            </a:extLst>
          </p:cNvPr>
          <p:cNvSpPr>
            <a:spLocks noGrp="1"/>
          </p:cNvSpPr>
          <p:nvPr>
            <p:ph type="ftr" sz="quarter" idx="2"/>
          </p:nvPr>
        </p:nvSpPr>
        <p:spPr>
          <a:xfrm>
            <a:off x="0" y="9721107"/>
            <a:ext cx="3076363" cy="513507"/>
          </a:xfrm>
          <a:prstGeom prst="rect">
            <a:avLst/>
          </a:prstGeom>
        </p:spPr>
        <p:txBody>
          <a:bodyPr vert="horz" lIns="99040" tIns="49520" rIns="99040" bIns="49520"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5A1BB6EA-09BE-4F5F-AE14-8CD97832ABD4}"/>
              </a:ext>
            </a:extLst>
          </p:cNvPr>
          <p:cNvSpPr>
            <a:spLocks noGrp="1"/>
          </p:cNvSpPr>
          <p:nvPr>
            <p:ph type="sldNum" sz="quarter" idx="3"/>
          </p:nvPr>
        </p:nvSpPr>
        <p:spPr>
          <a:xfrm>
            <a:off x="4021293" y="9721107"/>
            <a:ext cx="3076363" cy="513507"/>
          </a:xfrm>
          <a:prstGeom prst="rect">
            <a:avLst/>
          </a:prstGeom>
        </p:spPr>
        <p:txBody>
          <a:bodyPr vert="horz" lIns="99040" tIns="49520" rIns="99040" bIns="49520" rtlCol="0" anchor="b"/>
          <a:lstStyle>
            <a:lvl1pPr algn="r">
              <a:defRPr sz="1300"/>
            </a:lvl1pPr>
          </a:lstStyle>
          <a:p>
            <a:fld id="{8679AADB-851D-4399-8FBB-EB7B1EC8469A}" type="slidenum">
              <a:rPr lang="fr-FR" smtClean="0"/>
              <a:t>‹N°›</a:t>
            </a:fld>
            <a:endParaRPr lang="fr-FR"/>
          </a:p>
        </p:txBody>
      </p:sp>
    </p:spTree>
    <p:extLst>
      <p:ext uri="{BB962C8B-B14F-4D97-AF65-F5344CB8AC3E}">
        <p14:creationId xmlns:p14="http://schemas.microsoft.com/office/powerpoint/2010/main" val="133070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909" cy="512298"/>
          </a:xfrm>
          <a:prstGeom prst="rect">
            <a:avLst/>
          </a:prstGeom>
        </p:spPr>
        <p:txBody>
          <a:bodyPr vert="horz" lIns="93717" tIns="46858" rIns="93717" bIns="46858" rtlCol="0"/>
          <a:lstStyle>
            <a:lvl1pPr algn="l">
              <a:defRPr sz="1200"/>
            </a:lvl1pPr>
          </a:lstStyle>
          <a:p>
            <a:endParaRPr lang="fr-FR"/>
          </a:p>
        </p:txBody>
      </p:sp>
      <p:sp>
        <p:nvSpPr>
          <p:cNvPr id="3" name="Espace réservé de la date 2"/>
          <p:cNvSpPr>
            <a:spLocks noGrp="1"/>
          </p:cNvSpPr>
          <p:nvPr>
            <p:ph type="dt" idx="1"/>
          </p:nvPr>
        </p:nvSpPr>
        <p:spPr>
          <a:xfrm>
            <a:off x="4020756" y="0"/>
            <a:ext cx="3076909" cy="512298"/>
          </a:xfrm>
          <a:prstGeom prst="rect">
            <a:avLst/>
          </a:prstGeom>
        </p:spPr>
        <p:txBody>
          <a:bodyPr vert="horz" lIns="93717" tIns="46858" rIns="93717" bIns="46858" rtlCol="0"/>
          <a:lstStyle>
            <a:lvl1pPr algn="r">
              <a:defRPr sz="1200"/>
            </a:lvl1pPr>
          </a:lstStyle>
          <a:p>
            <a:fld id="{E23C991C-1652-4B1E-84DB-0FE2BFCF253E}" type="datetimeFigureOut">
              <a:rPr lang="fr-FR" smtClean="0"/>
              <a:t>28/03/2018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3717" tIns="46858" rIns="93717" bIns="46858" rtlCol="0" anchor="ctr"/>
          <a:lstStyle/>
          <a:p>
            <a:endParaRPr lang="fr-FR"/>
          </a:p>
        </p:txBody>
      </p:sp>
      <p:sp>
        <p:nvSpPr>
          <p:cNvPr id="5" name="Espace réservé des notes 4"/>
          <p:cNvSpPr>
            <a:spLocks noGrp="1"/>
          </p:cNvSpPr>
          <p:nvPr>
            <p:ph type="body" sz="quarter" idx="3"/>
          </p:nvPr>
        </p:nvSpPr>
        <p:spPr>
          <a:xfrm>
            <a:off x="709930" y="4925195"/>
            <a:ext cx="5679440" cy="4030294"/>
          </a:xfrm>
          <a:prstGeom prst="rect">
            <a:avLst/>
          </a:prstGeom>
        </p:spPr>
        <p:txBody>
          <a:bodyPr vert="horz" lIns="93717" tIns="46858" rIns="93717" bIns="4685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2315"/>
            <a:ext cx="3076909" cy="512298"/>
          </a:xfrm>
          <a:prstGeom prst="rect">
            <a:avLst/>
          </a:prstGeom>
        </p:spPr>
        <p:txBody>
          <a:bodyPr vert="horz" lIns="93717" tIns="46858" rIns="93717" bIns="4685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0756" y="9722315"/>
            <a:ext cx="3076909" cy="512298"/>
          </a:xfrm>
          <a:prstGeom prst="rect">
            <a:avLst/>
          </a:prstGeom>
        </p:spPr>
        <p:txBody>
          <a:bodyPr vert="horz" lIns="93717" tIns="46858" rIns="93717" bIns="46858" rtlCol="0" anchor="b"/>
          <a:lstStyle>
            <a:lvl1pPr algn="r">
              <a:defRPr sz="1200"/>
            </a:lvl1pPr>
          </a:lstStyle>
          <a:p>
            <a:fld id="{873D1349-3C10-40B1-8DD1-E9EB0F566AF7}" type="slidenum">
              <a:rPr lang="fr-FR" smtClean="0"/>
              <a:t>‹N°›</a:t>
            </a:fld>
            <a:endParaRPr lang="fr-FR"/>
          </a:p>
        </p:txBody>
      </p:sp>
    </p:spTree>
    <p:extLst>
      <p:ext uri="{BB962C8B-B14F-4D97-AF65-F5344CB8AC3E}">
        <p14:creationId xmlns:p14="http://schemas.microsoft.com/office/powerpoint/2010/main" val="129701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0ahUKEwidq7ma4fHYAhVBCMAKHUhACfYQjRwIBw&amp;url=http://bouffonduroi.over-blog.fr/2014/10/dessin-de-large-valls-contre-les-meres-porteuses.html&amp;psig=AOvVaw0NM8u3XZ6XXrEJ87vZBZE-&amp;ust=151692291984394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22.jpeg"/></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nte.lefigaro.fr/sante/organe/uterus/quest-ce-que-cest" TargetMode="External"/><Relationship Id="rId7" Type="http://schemas.openxmlformats.org/officeDocument/2006/relationships/hyperlink" Target="http://sante.lefigaro.fr/sante/femme-enceinte/hemorragie-delivrance/quest-ce-que-lhemorragie-delivranc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ante.lefigaro.fr/sante/maladie/cancer-presentation-generale/comment-apparait-cancer" TargetMode="External"/><Relationship Id="rId5" Type="http://schemas.openxmlformats.org/officeDocument/2006/relationships/hyperlink" Target="http://sante.lefigaro.fr/actualite/2014/01/16/21862-greffe-espoir-femmes-nees-sans-uterus" TargetMode="External"/><Relationship Id="rId4" Type="http://schemas.openxmlformats.org/officeDocument/2006/relationships/hyperlink" Target="http://sante.lefigaro.fr/actualite/2015/11/09/24296-france-autorise-greffe-duteru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enethique.org/fr/node/65363/edit?destination=admin/content#_ftn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ebeatrois.com/#La_GPA_au_Senat_-_hom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ebeatrois.com/#Des_Oreilles_et_remedes_-_hom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ebeatrois.com/#La_GPA_au_Senat_-_hom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bebeatrois.com/#Des_Oreilles_et_remedes_-_hom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ebeatrois.com/#La_GPA_au_Senat_-_hom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bebeatrois.com/#Des_Oreilles_et_remedes_-_hom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1477" y="4925195"/>
            <a:ext cx="6196347" cy="4030294"/>
          </a:xfrm>
        </p:spPr>
        <p:txBody>
          <a:bodyPr/>
          <a:lstStyle/>
          <a:p>
            <a:r>
              <a:rPr lang="fr-FR" dirty="0"/>
              <a:t>Plan des diapositives </a:t>
            </a:r>
          </a:p>
          <a:p>
            <a:endParaRPr lang="fr-FR" dirty="0"/>
          </a:p>
          <a:p>
            <a:r>
              <a:rPr lang="fr-FR" dirty="0"/>
              <a:t>PMA en France</a:t>
            </a:r>
          </a:p>
          <a:p>
            <a:r>
              <a:rPr lang="fr-FR" dirty="0"/>
              <a:t>GPA  (c’est quoi)</a:t>
            </a:r>
          </a:p>
          <a:p>
            <a:r>
              <a:rPr lang="fr-FR" dirty="0"/>
              <a:t>La GPA comment ça marche </a:t>
            </a:r>
          </a:p>
          <a:p>
            <a:r>
              <a:rPr lang="fr-FR" dirty="0"/>
              <a:t>Gpa de multiples situations juridiques </a:t>
            </a:r>
          </a:p>
          <a:p>
            <a:r>
              <a:rPr lang="fr-FR" dirty="0"/>
              <a:t>GPA La volte face éthique de l’Inde</a:t>
            </a:r>
          </a:p>
          <a:p>
            <a:r>
              <a:rPr lang="fr-FR" dirty="0"/>
              <a:t>GPA /Ethique un équilibre impossible </a:t>
            </a:r>
          </a:p>
          <a:p>
            <a:r>
              <a:rPr lang="fr-FR" dirty="0"/>
              <a:t>La Gpa en France (3/3) </a:t>
            </a:r>
          </a:p>
          <a:p>
            <a:r>
              <a:rPr lang="fr-FR" dirty="0"/>
              <a:t>Les Français et la bioéthique (opinion) </a:t>
            </a:r>
          </a:p>
          <a:p>
            <a:r>
              <a:rPr lang="fr-FR" dirty="0"/>
              <a:t>GPA : droit ou violence</a:t>
            </a:r>
          </a:p>
          <a:p>
            <a:r>
              <a:rPr lang="fr-FR" dirty="0"/>
              <a:t>GPA  : Conclusion du CCNE </a:t>
            </a:r>
          </a:p>
          <a:p>
            <a:r>
              <a:rPr lang="fr-FR" dirty="0"/>
              <a:t>Que dit l’Eglise catholique</a:t>
            </a:r>
          </a:p>
          <a:p>
            <a:endParaRPr lang="fr-FR" dirty="0"/>
          </a:p>
          <a:p>
            <a:r>
              <a:rPr lang="fr-FR" dirty="0"/>
              <a:t>Et pour information de l’animateur et répondre à d’éventuelles questions </a:t>
            </a:r>
          </a:p>
          <a:p>
            <a:r>
              <a:rPr lang="fr-FR" dirty="0"/>
              <a:t>Annexe  1 alternatives à la GPA  (utérus artificiel , greffe d’utérus </a:t>
            </a:r>
          </a:p>
          <a:p>
            <a:r>
              <a:rPr lang="fr-FR" dirty="0"/>
              <a:t>Annexe 2 GPA : le micro -modèle éthique Belge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a:t>
            </a:fld>
            <a:endParaRPr lang="fr-FR"/>
          </a:p>
        </p:txBody>
      </p:sp>
    </p:spTree>
    <p:extLst>
      <p:ext uri="{BB962C8B-B14F-4D97-AF65-F5344CB8AC3E}">
        <p14:creationId xmlns:p14="http://schemas.microsoft.com/office/powerpoint/2010/main" val="21733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1663" y="592138"/>
            <a:ext cx="5895975" cy="3316287"/>
          </a:xfrm>
        </p:spPr>
      </p:sp>
      <p:sp>
        <p:nvSpPr>
          <p:cNvPr id="3" name="Espace réservé des notes 2"/>
          <p:cNvSpPr>
            <a:spLocks noGrp="1"/>
          </p:cNvSpPr>
          <p:nvPr>
            <p:ph type="body" idx="1"/>
          </p:nvPr>
        </p:nvSpPr>
        <p:spPr>
          <a:xfrm>
            <a:off x="351694" y="3976342"/>
            <a:ext cx="6395912" cy="6002122"/>
          </a:xfrm>
        </p:spPr>
        <p:txBody>
          <a:bodyPr/>
          <a:lstStyle/>
          <a:p>
            <a:pPr marL="351438" indent="-351438">
              <a:buAutoNum type="arabicParenR"/>
            </a:pPr>
            <a:r>
              <a:rPr lang="fr-FR" sz="1400" b="1" dirty="0">
                <a:solidFill>
                  <a:srgbClr val="FF0000"/>
                </a:solidFill>
              </a:rPr>
              <a:t>Mater semper </a:t>
            </a:r>
            <a:r>
              <a:rPr lang="fr-FR" sz="1400" b="1" dirty="0" err="1">
                <a:solidFill>
                  <a:srgbClr val="FF0000"/>
                </a:solidFill>
              </a:rPr>
              <a:t>certa</a:t>
            </a:r>
            <a:r>
              <a:rPr lang="fr-FR" sz="1400" b="1" dirty="0">
                <a:solidFill>
                  <a:srgbClr val="FF0000"/>
                </a:solidFill>
              </a:rPr>
              <a:t> et pater semper </a:t>
            </a:r>
            <a:r>
              <a:rPr lang="fr-FR" sz="1400" b="1" dirty="0" err="1">
                <a:solidFill>
                  <a:srgbClr val="FF0000"/>
                </a:solidFill>
              </a:rPr>
              <a:t>incertus</a:t>
            </a:r>
            <a:r>
              <a:rPr lang="fr-FR" sz="1400" b="1" dirty="0">
                <a:solidFill>
                  <a:srgbClr val="FF0000"/>
                </a:solidFill>
              </a:rPr>
              <a:t> (droit Romain) : on est toujours sûr que la femme qui accouche est bien la mère, et on n’est jamais sûr de qui est le père de l’enfant qui est né.</a:t>
            </a:r>
          </a:p>
          <a:p>
            <a:endParaRPr lang="fr-FR" sz="1400" b="1" dirty="0">
              <a:solidFill>
                <a:srgbClr val="FF0000"/>
              </a:solidFill>
            </a:endParaRPr>
          </a:p>
          <a:p>
            <a:r>
              <a:rPr lang="fr-FR" sz="1400" b="1" dirty="0">
                <a:solidFill>
                  <a:srgbClr val="FF0000"/>
                </a:solidFill>
              </a:rPr>
              <a:t>2) </a:t>
            </a:r>
            <a:r>
              <a:rPr lang="fr-FR" sz="1400" dirty="0"/>
              <a:t> En Europe , la filiation ne peut jamais naitre d’un contrat privé (entre personnes privées)</a:t>
            </a:r>
            <a:r>
              <a:rPr lang="fr-FR" sz="1400" b="1" dirty="0"/>
              <a:t>, l ’état seul est compétent pour constater la filiation en général biologique ou constituer lui-même une filiation par l’adoption.</a:t>
            </a:r>
          </a:p>
          <a:p>
            <a:endParaRPr lang="fr-FR" sz="1400" b="1" dirty="0">
              <a:solidFill>
                <a:srgbClr val="FF0000"/>
              </a:solidFill>
            </a:endParaRPr>
          </a:p>
          <a:p>
            <a:r>
              <a:rPr lang="fr-FR" sz="1400" b="1" dirty="0">
                <a:solidFill>
                  <a:srgbClr val="FF0000"/>
                </a:solidFill>
              </a:rPr>
              <a:t>3) Aux Etats unis , </a:t>
            </a:r>
          </a:p>
          <a:p>
            <a:r>
              <a:rPr lang="fr-FR" sz="1400" dirty="0"/>
              <a:t>Dans l’état de Californie , c’est l’accord entre les parties privées qui constitue la filiation , laquelle est ensuite validée par un juge. Dans ce scénario </a:t>
            </a:r>
            <a:r>
              <a:rPr lang="fr-FR" sz="1400" b="1" dirty="0">
                <a:solidFill>
                  <a:srgbClr val="FF0000"/>
                </a:solidFill>
              </a:rPr>
              <a:t>la gestatrice , la mère biologique n’existent pas : seule compte la volonté de ceux qui ont décidé par contrat qu’ils étaient les parents de l’enfant. Ils peuvent être un couple hétéro marié ou pas , un couple homo </a:t>
            </a:r>
            <a:r>
              <a:rPr lang="fr-FR" sz="1400" b="1" dirty="0" err="1">
                <a:solidFill>
                  <a:srgbClr val="FF0000"/>
                </a:solidFill>
              </a:rPr>
              <a:t>masc</a:t>
            </a:r>
            <a:r>
              <a:rPr lang="fr-FR" sz="1400" b="1" dirty="0">
                <a:solidFill>
                  <a:srgbClr val="FF0000"/>
                </a:solidFill>
              </a:rPr>
              <a:t>  , un  homme ou une femme célibataire.</a:t>
            </a:r>
          </a:p>
          <a:p>
            <a:endParaRPr lang="fr-FR" sz="1400" dirty="0"/>
          </a:p>
          <a:p>
            <a:r>
              <a:rPr lang="fr-FR" sz="1400" b="1" dirty="0">
                <a:solidFill>
                  <a:srgbClr val="FF0000"/>
                </a:solidFill>
              </a:rPr>
              <a:t>Dans le cadre de la GPA ,pour éviter des rétraction de la mère porteuse ,  11 États autorisent le « </a:t>
            </a:r>
            <a:r>
              <a:rPr lang="fr-FR" sz="1400" b="1" dirty="0" err="1">
                <a:solidFill>
                  <a:srgbClr val="FF0000"/>
                </a:solidFill>
              </a:rPr>
              <a:t>pre-birth</a:t>
            </a:r>
            <a:r>
              <a:rPr lang="fr-FR" sz="1400" b="1" dirty="0">
                <a:solidFill>
                  <a:srgbClr val="FF0000"/>
                </a:solidFill>
              </a:rPr>
              <a:t> </a:t>
            </a:r>
            <a:r>
              <a:rPr lang="fr-FR" sz="1400" b="1" dirty="0" err="1">
                <a:solidFill>
                  <a:srgbClr val="FF0000"/>
                </a:solidFill>
              </a:rPr>
              <a:t>order</a:t>
            </a:r>
            <a:r>
              <a:rPr lang="fr-FR" sz="1400" b="1" dirty="0">
                <a:solidFill>
                  <a:srgbClr val="FF0000"/>
                </a:solidFill>
              </a:rPr>
              <a:t> », déclaration judiciaire de parenté intentionnelle au stade le plus précoce. Cela permet de reconnaître juridiquement les parents d’intention pendant la grossesse et de les désigner comme parents légaux dans « l’acte de naissance », document administratif sur la foi duquel seront établis tous les actes d’état civil subséquents.</a:t>
            </a:r>
          </a:p>
          <a:p>
            <a:r>
              <a:rPr lang="fr-FR" sz="1400" dirty="0"/>
              <a:t> </a:t>
            </a:r>
            <a:r>
              <a:rPr lang="fr-FR" sz="1400" b="1" dirty="0">
                <a:solidFill>
                  <a:srgbClr val="FF0000"/>
                </a:solidFill>
              </a:rPr>
              <a:t>Dans ces États, l’acte de naissance n’est donc pas conforme au « certificat d’accouchement » rédigé par l’hôpital. C’est cette discordance qui pourrait  poser problème lors du retour en France. </a:t>
            </a:r>
          </a:p>
          <a:p>
            <a:r>
              <a:rPr lang="fr-FR" sz="1400" dirty="0"/>
              <a:t>NB  qu’aux Etats unis chaque année 25000 enfants adoptés sont à nouveau abandonnés par leurs parents et sont </a:t>
            </a:r>
            <a:r>
              <a:rPr lang="fr-FR" sz="1400" dirty="0" err="1"/>
              <a:t>réadoptables</a:t>
            </a:r>
            <a:r>
              <a:rPr lang="fr-FR" sz="1400" dirty="0"/>
              <a:t> !</a:t>
            </a:r>
          </a:p>
          <a:p>
            <a:endParaRPr lang="fr-FR" sz="1400" b="1" dirty="0">
              <a:solidFill>
                <a:srgbClr val="FF0000"/>
              </a:solidFill>
            </a:endParaRPr>
          </a:p>
          <a:p>
            <a:endParaRPr lang="fr-FR" sz="1400"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10</a:t>
            </a:fld>
            <a:endParaRPr lang="fr-FR"/>
          </a:p>
        </p:txBody>
      </p:sp>
    </p:spTree>
    <p:extLst>
      <p:ext uri="{BB962C8B-B14F-4D97-AF65-F5344CB8AC3E}">
        <p14:creationId xmlns:p14="http://schemas.microsoft.com/office/powerpoint/2010/main" val="206180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11</a:t>
            </a:fld>
            <a:endParaRPr lang="fr-FR"/>
          </a:p>
        </p:txBody>
      </p:sp>
    </p:spTree>
    <p:extLst>
      <p:ext uri="{BB962C8B-B14F-4D97-AF65-F5344CB8AC3E}">
        <p14:creationId xmlns:p14="http://schemas.microsoft.com/office/powerpoint/2010/main" val="179902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24038" y="192088"/>
            <a:ext cx="3124200" cy="1757362"/>
          </a:xfrm>
        </p:spPr>
      </p:sp>
      <p:sp>
        <p:nvSpPr>
          <p:cNvPr id="3" name="Espace réservé des notes 2"/>
          <p:cNvSpPr>
            <a:spLocks noGrp="1"/>
          </p:cNvSpPr>
          <p:nvPr>
            <p:ph type="body" idx="1"/>
          </p:nvPr>
        </p:nvSpPr>
        <p:spPr>
          <a:xfrm>
            <a:off x="150755" y="2090404"/>
            <a:ext cx="6774105" cy="7631911"/>
          </a:xfrm>
        </p:spPr>
        <p:txBody>
          <a:bodyPr/>
          <a:lstStyle/>
          <a:p>
            <a:pPr marL="234292" indent="-234292">
              <a:buAutoNum type="arabicParenR"/>
            </a:pPr>
            <a:r>
              <a:rPr lang="fr-FR" b="1" dirty="0"/>
              <a:t>Source sondage IFOP pour le Forum Européen de bioéthique et le journal la Croix (3 janvier 2017 se reporter à cet article ) constatant que les proportions se sont inversées en 5 ans </a:t>
            </a:r>
          </a:p>
          <a:p>
            <a:pPr marL="234292" indent="-234292">
              <a:buAutoNum type="arabicParenR"/>
            </a:pPr>
            <a:endParaRPr lang="fr-FR" dirty="0"/>
          </a:p>
          <a:p>
            <a:pPr marL="234292" indent="-234292">
              <a:buAutoNum type="arabicParenR"/>
            </a:pPr>
            <a:r>
              <a:rPr lang="fr-FR" dirty="0"/>
              <a:t>L’avis n°110 de la  CCNE dans le cadre de la bioéthique avait alors estimé que cette demande de GPA, quoique motivée par des raisons médicales, </a:t>
            </a:r>
            <a:r>
              <a:rPr lang="fr-FR" b="1" dirty="0"/>
              <a:t>portait atteinte à l’intégrité des femmes porteuses de grossesse pour autrui, à la fois dans leur corps, dans leur affectivité, dans leur vie familiale</a:t>
            </a:r>
            <a:r>
              <a:rPr lang="fr-FR" b="1" dirty="0">
                <a:solidFill>
                  <a:srgbClr val="FF0000"/>
                </a:solidFill>
              </a:rPr>
              <a:t>. Il indiquait que le désir d’enfant des uns ne constituait pas un « droit à l’enfant » s’il devait passer par des atteintes à l’intégrité des femmes, même volontaires et altruistes dans leur démarche, et aux enfants qui en naîtraient. Que ce désir pour intense qu’il soit ne pouvait s’imposer en raison des obstacles éthiques de la </a:t>
            </a:r>
            <a:r>
              <a:rPr lang="fr-FR" b="1" u="sng" dirty="0">
                <a:solidFill>
                  <a:srgbClr val="FF0000"/>
                </a:solidFill>
              </a:rPr>
              <a:t>pratique </a:t>
            </a:r>
            <a:r>
              <a:rPr lang="fr-FR" b="1" dirty="0">
                <a:solidFill>
                  <a:srgbClr val="FF0000"/>
                </a:solidFill>
              </a:rPr>
              <a:t>de la GPA.</a:t>
            </a:r>
          </a:p>
          <a:p>
            <a:endParaRPr lang="fr-FR" b="1" dirty="0"/>
          </a:p>
          <a:p>
            <a:r>
              <a:rPr lang="fr-FR" dirty="0"/>
              <a:t>3) Dans les raisons de ce basculement on peut évoquer : </a:t>
            </a:r>
          </a:p>
          <a:p>
            <a:r>
              <a:rPr lang="fr-FR" dirty="0">
                <a:solidFill>
                  <a:srgbClr val="FF0000"/>
                </a:solidFill>
              </a:rPr>
              <a:t>-  la loi et le débat pour le mariage pour tous qui a fait progresser l’idée  de l’égalité des droits,</a:t>
            </a:r>
          </a:p>
          <a:p>
            <a:pPr marL="175719" indent="-175719">
              <a:buFontTx/>
              <a:buChar char="-"/>
            </a:pPr>
            <a:r>
              <a:rPr lang="fr-FR" dirty="0">
                <a:solidFill>
                  <a:srgbClr val="FF0000"/>
                </a:solidFill>
              </a:rPr>
              <a:t>la présence visible  médiatiquement  des enfants issus de la GPA compte des difficultés juridiques rencontrées par leurs parents ,  et l’idée fausse qu’ils étaient « sans papier » . </a:t>
            </a:r>
          </a:p>
          <a:p>
            <a:pPr marL="175719" indent="-175719">
              <a:buFontTx/>
              <a:buChar char="-"/>
            </a:pPr>
            <a:r>
              <a:rPr lang="fr-FR" dirty="0">
                <a:solidFill>
                  <a:srgbClr val="FF0000"/>
                </a:solidFill>
              </a:rPr>
              <a:t>La présence médiatique de parents homoparentaux féminins ayant pratiqué la PMA à l’étranger épanouis.</a:t>
            </a:r>
          </a:p>
          <a:p>
            <a:pPr marL="175719" indent="-175719">
              <a:buFontTx/>
              <a:buChar char="-"/>
            </a:pPr>
            <a:r>
              <a:rPr lang="fr-FR" dirty="0">
                <a:solidFill>
                  <a:srgbClr val="FF0000"/>
                </a:solidFill>
              </a:rPr>
              <a:t>La visibilité des people ayant eu recours à la GPA manifestant leur reconnaissance à la mère porteuse en parlant de « don » du bonheur. (Sharon stone , Kim Kardashian ….Ricky Martin)</a:t>
            </a:r>
          </a:p>
          <a:p>
            <a:pPr marL="175719" indent="-175719">
              <a:buFontTx/>
              <a:buChar char="-"/>
            </a:pPr>
            <a:r>
              <a:rPr lang="fr-FR" dirty="0">
                <a:solidFill>
                  <a:srgbClr val="FF0000"/>
                </a:solidFill>
              </a:rPr>
              <a:t>Une communication active et affective des intermédiaires de la GPA  qui ne parlent plus de mère porteuse mais de maternité de substitution : ils font la promotion du  « voyage de la maternité de substitution »  . C’est plus glamour que «  tourisme procréatif ». </a:t>
            </a:r>
          </a:p>
          <a:p>
            <a:pPr marL="175719" indent="-175719">
              <a:buFontTx/>
              <a:buChar char="-"/>
            </a:pPr>
            <a:r>
              <a:rPr lang="fr-FR" dirty="0">
                <a:solidFill>
                  <a:srgbClr val="FF0000"/>
                </a:solidFill>
              </a:rPr>
              <a:t>Et potentiellement aussi  le manque d’information . =&gt; </a:t>
            </a:r>
          </a:p>
          <a:p>
            <a:r>
              <a:rPr lang="fr-FR" dirty="0"/>
              <a:t>4) Il serait caricatural de ramener le débat sur GPA à un opposition entre catho de la manif pour tous  réactionnaires et des progressistes favorables  . Deux philosophes humanistes et féministes lancent dans le journal le  monde deux appels collectifs  radicalement opposés : </a:t>
            </a:r>
          </a:p>
          <a:p>
            <a:r>
              <a:rPr lang="fr-FR" dirty="0"/>
              <a:t>Elisabeth Badinter appelant  à l’élaboration d’une convention internationale sur la GPA condamnant de façon efficace toutes les atteintes aux droits fondamentaux des personnes afin de faire émerger une GPA éthique.  </a:t>
            </a:r>
          </a:p>
          <a:p>
            <a:r>
              <a:rPr lang="fr-FR" dirty="0"/>
              <a:t>Sylviane </a:t>
            </a:r>
            <a:r>
              <a:rPr lang="fr-FR" dirty="0" err="1"/>
              <a:t>Agazinski</a:t>
            </a:r>
            <a:r>
              <a:rPr lang="fr-FR" dirty="0"/>
              <a:t> (épouse de Lionel Jospin) , mais aussi René Frydman (1</a:t>
            </a:r>
            <a:r>
              <a:rPr lang="fr-FR" baseline="30000" dirty="0"/>
              <a:t>er</a:t>
            </a:r>
            <a:r>
              <a:rPr lang="fr-FR" dirty="0"/>
              <a:t> bébé éprouvette en Français en 1983) prônant l’</a:t>
            </a:r>
            <a:r>
              <a:rPr lang="fr-FR" u="sng" dirty="0"/>
              <a:t>interdiction</a:t>
            </a:r>
            <a:r>
              <a:rPr lang="fr-FR" dirty="0"/>
              <a:t> de la GPA intitulée : </a:t>
            </a:r>
            <a:r>
              <a:rPr lang="fr-FR" b="1" dirty="0"/>
              <a:t>Non au marché de la personne humaine.</a:t>
            </a:r>
            <a:endParaRPr lang="fr-FR" dirty="0"/>
          </a:p>
          <a:p>
            <a:endParaRPr lang="fr-FR" b="1" dirty="0"/>
          </a:p>
          <a:p>
            <a:r>
              <a:rPr lang="fr-FR" b="1" dirty="0"/>
              <a:t>5) Le président Macron a indiqué qu’il n’était pas favorable  à la GPA mais a accepté que le thème fasse partie des sujets du débats généraux  sur la bioéthique. </a:t>
            </a:r>
          </a:p>
          <a:p>
            <a:r>
              <a:rPr lang="fr-FR" b="1" dirty="0"/>
              <a:t>Il y a donc un très large consensus  pour que le débat de fond s’engage </a:t>
            </a:r>
            <a:r>
              <a:rPr lang="fr-FR" sz="1000" b="1" dirty="0"/>
              <a:t>:</a:t>
            </a:r>
          </a:p>
          <a:p>
            <a:pPr marL="234292" indent="-234292">
              <a:buAutoNum type="arabicParenR"/>
            </a:pPr>
            <a:r>
              <a:rPr lang="fr-FR" sz="1000" dirty="0"/>
              <a:t>Didier SICARD (ancien Président de la CCNE) Les questions posées lors d’un sondage sont simples, voire simplistes et appellent des réponses simples J’ai pu voir , par le passé combien les positions des uns et des autres pouvaient évoluer et s’affiner au gré des </a:t>
            </a:r>
            <a:r>
              <a:rPr lang="fr-FR" sz="1000" b="1" dirty="0"/>
              <a:t>échanges Sur ces sujets sensibles et très lourds de conséquences , souhaitons qu’un réel débat de fond s’engage</a:t>
            </a:r>
            <a:r>
              <a:rPr lang="fr-FR" sz="1000" dirty="0"/>
              <a:t>. </a:t>
            </a:r>
          </a:p>
          <a:p>
            <a:pPr marL="234292" indent="-234292">
              <a:buAutoNum type="arabicParenR"/>
            </a:pPr>
            <a:r>
              <a:rPr lang="fr-FR" sz="1000" b="1" dirty="0"/>
              <a:t>Collectif pro GPA animé par Elisabeth Badinter promouvant la légalisations d’une  GPA  éthique : «  Il est temps d’ouvrir sur la GPA en général un débat serein , argumenté et informé.</a:t>
            </a:r>
          </a:p>
          <a:p>
            <a:endParaRPr lang="fr-FR" b="1"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12</a:t>
            </a:fld>
            <a:endParaRPr lang="fr-FR"/>
          </a:p>
        </p:txBody>
      </p:sp>
    </p:spTree>
    <p:extLst>
      <p:ext uri="{BB962C8B-B14F-4D97-AF65-F5344CB8AC3E}">
        <p14:creationId xmlns:p14="http://schemas.microsoft.com/office/powerpoint/2010/main" val="4196595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NB Elisabeth Badinter , signataire d’une tribune dans le monde demandant  un débat apaisé sur la GPA est seulement favorable à la GPA médicale  pour les couple hétéro au nom de la souffrance des femmes privées d’utérus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13</a:t>
            </a:fld>
            <a:endParaRPr lang="fr-FR"/>
          </a:p>
        </p:txBody>
      </p:sp>
    </p:spTree>
    <p:extLst>
      <p:ext uri="{BB962C8B-B14F-4D97-AF65-F5344CB8AC3E}">
        <p14:creationId xmlns:p14="http://schemas.microsoft.com/office/powerpoint/2010/main" val="42455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un arrêt rendu le 14 janvier 2016, la Cour Européenne des </a:t>
            </a:r>
            <a:r>
              <a:rPr lang="fr-FR" b="1" dirty="0"/>
              <a:t>Droits</a:t>
            </a:r>
            <a:r>
              <a:rPr lang="fr-FR" dirty="0"/>
              <a:t> de l'Homme (</a:t>
            </a:r>
            <a:r>
              <a:rPr lang="fr-FR" b="1" dirty="0"/>
              <a:t>CEDH</a:t>
            </a:r>
            <a:r>
              <a:rPr lang="fr-FR" dirty="0"/>
              <a:t>) a considéré que l'intérêt supérieur de l'enfant était de </a:t>
            </a:r>
            <a:r>
              <a:rPr lang="fr-FR" b="1" dirty="0"/>
              <a:t>connaître</a:t>
            </a:r>
            <a:r>
              <a:rPr lang="fr-FR" dirty="0"/>
              <a:t> la vérité sur </a:t>
            </a:r>
            <a:r>
              <a:rPr lang="fr-FR" b="1" dirty="0"/>
              <a:t>ses origines</a:t>
            </a:r>
            <a:r>
              <a:rPr lang="fr-FR" dirty="0"/>
              <a:t>, même si celui-ci ne le demandait pas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14</a:t>
            </a:fld>
            <a:endParaRPr lang="fr-FR"/>
          </a:p>
        </p:txBody>
      </p:sp>
    </p:spTree>
    <p:extLst>
      <p:ext uri="{BB962C8B-B14F-4D97-AF65-F5344CB8AC3E}">
        <p14:creationId xmlns:p14="http://schemas.microsoft.com/office/powerpoint/2010/main" val="363837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98488" y="261938"/>
            <a:ext cx="5902325" cy="3319462"/>
          </a:xfrm>
        </p:spPr>
      </p:sp>
      <p:sp>
        <p:nvSpPr>
          <p:cNvPr id="3" name="Espace réservé des notes 2"/>
          <p:cNvSpPr>
            <a:spLocks noGrp="1"/>
          </p:cNvSpPr>
          <p:nvPr>
            <p:ph type="body" idx="1"/>
          </p:nvPr>
        </p:nvSpPr>
        <p:spPr>
          <a:xfrm>
            <a:off x="572524" y="4233268"/>
            <a:ext cx="5954252" cy="5489047"/>
          </a:xfrm>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15</a:t>
            </a:fld>
            <a:endParaRPr lang="fr-FR"/>
          </a:p>
        </p:txBody>
      </p:sp>
      <p:sp>
        <p:nvSpPr>
          <p:cNvPr id="5" name="Rectangle 4">
            <a:extLst>
              <a:ext uri="{FF2B5EF4-FFF2-40B4-BE49-F238E27FC236}">
                <a16:creationId xmlns:a16="http://schemas.microsoft.com/office/drawing/2014/main" id="{36174201-F594-4AD4-8253-FB75ACE177C8}"/>
              </a:ext>
            </a:extLst>
          </p:cNvPr>
          <p:cNvSpPr/>
          <p:nvPr/>
        </p:nvSpPr>
        <p:spPr>
          <a:xfrm>
            <a:off x="251257" y="3536102"/>
            <a:ext cx="6476786" cy="5819275"/>
          </a:xfrm>
          <a:prstGeom prst="rect">
            <a:avLst/>
          </a:prstGeom>
        </p:spPr>
        <p:txBody>
          <a:bodyPr wrap="square" lIns="93717" tIns="46858" rIns="93717" bIns="46858">
            <a:spAutoFit/>
          </a:bodyPr>
          <a:lstStyle/>
          <a:p>
            <a:r>
              <a:rPr lang="fr-FR" b="1" dirty="0"/>
              <a:t>1) Réification </a:t>
            </a:r>
            <a:r>
              <a:rPr lang="fr-FR" dirty="0"/>
              <a:t>: synonyme « chosification ». Ici on considère que l’enfant né de la GPA est une chose ( qui  peut être un bien ou une propriété) et non pas une personne (dotée de droits fondamentaux dont notamment le droit à connaitre ses origines ) </a:t>
            </a:r>
          </a:p>
          <a:p>
            <a:r>
              <a:rPr lang="fr-FR" b="1" dirty="0"/>
              <a:t>2) L’alternative pourrait être comme le souhaite Elisabeth Badinter et les signataires de la tribune du Monde favorables à la GPA </a:t>
            </a:r>
          </a:p>
          <a:p>
            <a:pPr marL="351438" indent="-351438">
              <a:buAutoNum type="alphaLcParenR"/>
            </a:pPr>
            <a:r>
              <a:rPr lang="fr-FR" b="1" dirty="0"/>
              <a:t>L’établissement d’une convention internationale  sur la GPA éthique sur le principe de la convention de la Haye sur l’adoption. </a:t>
            </a:r>
          </a:p>
          <a:p>
            <a:pPr marL="351438" indent="-351438">
              <a:buAutoNum type="alphaLcParenR"/>
            </a:pPr>
            <a:r>
              <a:rPr lang="fr-FR" sz="1600" b="1" dirty="0"/>
              <a:t>L’élaboration d’une loi autorisant une </a:t>
            </a:r>
            <a:r>
              <a:rPr lang="fr-FR" sz="1600" b="1" u="sng" dirty="0"/>
              <a:t>GPA éthique  encadrée par des juges et des psychologues  </a:t>
            </a:r>
            <a:r>
              <a:rPr lang="fr-FR" sz="1600" b="1" dirty="0"/>
              <a:t>qui pourrait s’appuyer sur  les conclusion d’un rapport de 2008 du Senat qui s’était inspiré de la loi anglaise : </a:t>
            </a:r>
          </a:p>
          <a:p>
            <a:pPr marL="351438" indent="-351438">
              <a:buAutoNum type="alphaLcParenR"/>
            </a:pPr>
            <a:r>
              <a:rPr lang="fr-FR" sz="1600" dirty="0"/>
              <a:t>La mère porteuse doit</a:t>
            </a:r>
          </a:p>
          <a:p>
            <a:r>
              <a:rPr lang="fr-FR" sz="1600" dirty="0"/>
              <a:t>	 avoir des revenus suffisants pour que sa liberté ne soit pas altérée </a:t>
            </a:r>
          </a:p>
          <a:p>
            <a:r>
              <a:rPr lang="fr-FR" sz="1600" dirty="0"/>
              <a:t>	le don doit être gratuit (indemnisation raisonnable) </a:t>
            </a:r>
          </a:p>
          <a:p>
            <a:pPr marL="292865" indent="-292865">
              <a:buFontTx/>
              <a:buChar char="-"/>
            </a:pPr>
            <a:r>
              <a:rPr lang="fr-FR" sz="1600" dirty="0"/>
              <a:t>La mère porteuse doit avoir moins de 35 ans ou 40 ans </a:t>
            </a:r>
          </a:p>
          <a:p>
            <a:pPr marL="292865" indent="-292865">
              <a:buFontTx/>
              <a:buChar char="-"/>
            </a:pPr>
            <a:r>
              <a:rPr lang="fr-FR" sz="1600" dirty="0"/>
              <a:t>La mère porteuse doit avoir au moins un enfant </a:t>
            </a:r>
          </a:p>
          <a:p>
            <a:pPr marL="292865" indent="-292865">
              <a:buFontTx/>
              <a:buChar char="-"/>
            </a:pPr>
            <a:r>
              <a:rPr lang="fr-FR" sz="1600" dirty="0"/>
              <a:t>Ne peut pas être mère porteuse pour sa fille</a:t>
            </a:r>
          </a:p>
          <a:p>
            <a:pPr marL="292865" indent="-292865">
              <a:buFontTx/>
              <a:buChar char="-"/>
            </a:pPr>
            <a:r>
              <a:rPr lang="fr-FR" sz="1600" dirty="0"/>
              <a:t>Ne peut pas être mère génétique (procréation assistée interdite) </a:t>
            </a:r>
          </a:p>
          <a:p>
            <a:pPr marL="292865" indent="-292865">
              <a:buFontTx/>
              <a:buChar char="-"/>
            </a:pPr>
            <a:r>
              <a:rPr lang="fr-FR" sz="1600" dirty="0"/>
              <a:t>Ne pas porter plus de 1 (ou 2 fois) un enfant pour quelqu’un d’autre</a:t>
            </a:r>
          </a:p>
          <a:p>
            <a:pPr marL="292865" indent="-292865">
              <a:buFontTx/>
              <a:buChar char="-"/>
            </a:pPr>
            <a:r>
              <a:rPr lang="fr-FR" sz="1600" b="1" dirty="0"/>
              <a:t>Elle choisit les parents d’intention et dispose d’un délai de rétractation</a:t>
            </a:r>
          </a:p>
        </p:txBody>
      </p:sp>
    </p:spTree>
    <p:extLst>
      <p:ext uri="{BB962C8B-B14F-4D97-AF65-F5344CB8AC3E}">
        <p14:creationId xmlns:p14="http://schemas.microsoft.com/office/powerpoint/2010/main" val="49778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544513"/>
            <a:ext cx="6116637" cy="3440112"/>
          </a:xfrm>
        </p:spPr>
      </p:sp>
      <p:sp>
        <p:nvSpPr>
          <p:cNvPr id="3" name="Espace réservé des notes 2"/>
          <p:cNvSpPr>
            <a:spLocks noGrp="1"/>
          </p:cNvSpPr>
          <p:nvPr>
            <p:ph type="body" idx="1"/>
          </p:nvPr>
        </p:nvSpPr>
        <p:spPr>
          <a:xfrm>
            <a:off x="451477" y="4551103"/>
            <a:ext cx="6295429" cy="4605008"/>
          </a:xfrm>
        </p:spPr>
        <p:txBody>
          <a:bodyPr/>
          <a:lstStyle/>
          <a:p>
            <a:r>
              <a:rPr lang="fr-FR" b="1" dirty="0"/>
              <a:t>L’Eglise  condamne sur le plan moral des actes ou des comportements qui ne sont pas conformes au plan de Dieu mais elle accueille les personnes et ne condamne pas le pêcheur</a:t>
            </a:r>
          </a:p>
          <a:p>
            <a:r>
              <a:rPr lang="fr-FR" b="1" dirty="0">
                <a:solidFill>
                  <a:schemeClr val="tx2"/>
                </a:solidFill>
              </a:rPr>
              <a:t>Les personnes homosexuelles  doivent être accueillies avec respect, compassion et délicatesse. On évitera à leur égard toute marque de discrimination injuste ». </a:t>
            </a:r>
            <a:r>
              <a:rPr lang="fr-FR" dirty="0">
                <a:solidFill>
                  <a:schemeClr val="tx2"/>
                </a:solidFill>
              </a:rPr>
              <a:t>Article 2358 du </a:t>
            </a:r>
            <a:r>
              <a:rPr lang="fr-FR" dirty="0" err="1">
                <a:solidFill>
                  <a:schemeClr val="tx2"/>
                </a:solidFill>
              </a:rPr>
              <a:t>cathéchisme</a:t>
            </a:r>
            <a:r>
              <a:rPr lang="fr-FR" dirty="0">
                <a:solidFill>
                  <a:schemeClr val="tx2"/>
                </a:solidFill>
              </a:rPr>
              <a:t>.</a:t>
            </a:r>
          </a:p>
          <a:p>
            <a:endParaRPr lang="fr-FR" b="1" dirty="0"/>
          </a:p>
          <a:p>
            <a:r>
              <a:rPr lang="fr-FR" b="1" dirty="0"/>
              <a:t>2) La fiche GPA de la conférence des </a:t>
            </a:r>
            <a:r>
              <a:rPr lang="fr-FR" b="1" dirty="0" err="1"/>
              <a:t>Eveques</a:t>
            </a:r>
            <a:r>
              <a:rPr lang="fr-FR" b="1" dirty="0"/>
              <a:t> de France  reprend les arguments « rationnels » de la CCNE pour récuser le recours à la GPA. Et rappelle la position prise en 1987 </a:t>
            </a:r>
          </a:p>
          <a:p>
            <a:endParaRPr lang="fr-FR" b="1" dirty="0"/>
          </a:p>
          <a:p>
            <a:r>
              <a:rPr lang="fr-FR" i="1" dirty="0"/>
              <a:t>NB L’Eglise considère que dès le stade  d’embryon l’enfant à naitre est un être humain vivant qui a droit à vivre et dont on doit respecter  la dignité. </a:t>
            </a:r>
          </a:p>
          <a:p>
            <a:r>
              <a:rPr lang="fr-FR" i="1" dirty="0"/>
              <a:t>L’état Français considère que l’enfant à naitre que ce soit comme embryon ou comme fœtus n’est pas une personne (juridique) et donc n’a pas de « droits ». Seule la mère en a.</a:t>
            </a:r>
          </a:p>
          <a:p>
            <a:r>
              <a:rPr lang="fr-FR" i="1" dirty="0"/>
              <a:t>Mais ce n’est pas une « chose » non plus d’où les seuils d’encadrement de l’avortement .</a:t>
            </a:r>
          </a:p>
          <a:p>
            <a:endParaRPr lang="fr-FR" b="1" dirty="0"/>
          </a:p>
          <a:p>
            <a:r>
              <a:rPr lang="fr-FR" b="1" dirty="0">
                <a:solidFill>
                  <a:schemeClr val="tx2"/>
                </a:solidFill>
              </a:rPr>
              <a:t>3) </a:t>
            </a:r>
            <a:r>
              <a:rPr lang="fr-FR" dirty="0">
                <a:solidFill>
                  <a:schemeClr val="tx2"/>
                </a:solidFill>
              </a:rPr>
              <a:t>Et pour le fun </a:t>
            </a:r>
            <a:endParaRPr lang="fr-FR"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16</a:t>
            </a:fld>
            <a:endParaRPr lang="fr-FR"/>
          </a:p>
        </p:txBody>
      </p:sp>
      <p:pic>
        <p:nvPicPr>
          <p:cNvPr id="5" name="Image 4" descr="Image associée">
            <a:hlinkClick r:id="rId3" tgtFrame="&quot;_blank&quot;"/>
            <a:extLst>
              <a:ext uri="{FF2B5EF4-FFF2-40B4-BE49-F238E27FC236}">
                <a16:creationId xmlns:a16="http://schemas.microsoft.com/office/drawing/2014/main" id="{D412BC31-9308-4AA8-945A-E110EA4311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20756" y="7906250"/>
            <a:ext cx="2433130" cy="1674146"/>
          </a:xfrm>
          <a:prstGeom prst="rect">
            <a:avLst/>
          </a:prstGeom>
          <a:noFill/>
          <a:ln>
            <a:noFill/>
          </a:ln>
        </p:spPr>
      </p:pic>
    </p:spTree>
    <p:extLst>
      <p:ext uri="{BB962C8B-B14F-4D97-AF65-F5344CB8AC3E}">
        <p14:creationId xmlns:p14="http://schemas.microsoft.com/office/powerpoint/2010/main" val="534098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27213" y="528638"/>
            <a:ext cx="3444875" cy="1938337"/>
          </a:xfrm>
        </p:spPr>
      </p:sp>
      <p:sp>
        <p:nvSpPr>
          <p:cNvPr id="4" name="Espace réservé du numéro de diapositive 3"/>
          <p:cNvSpPr>
            <a:spLocks noGrp="1"/>
          </p:cNvSpPr>
          <p:nvPr>
            <p:ph type="sldNum" sz="quarter" idx="10"/>
          </p:nvPr>
        </p:nvSpPr>
        <p:spPr/>
        <p:txBody>
          <a:bodyPr/>
          <a:lstStyle/>
          <a:p>
            <a:fld id="{873D1349-3C10-40B1-8DD1-E9EB0F566AF7}" type="slidenum">
              <a:rPr lang="fr-FR" smtClean="0"/>
              <a:t>17</a:t>
            </a:fld>
            <a:endParaRPr lang="fr-FR"/>
          </a:p>
        </p:txBody>
      </p:sp>
      <p:sp>
        <p:nvSpPr>
          <p:cNvPr id="6" name="Espace réservé des notes 5">
            <a:extLst>
              <a:ext uri="{FF2B5EF4-FFF2-40B4-BE49-F238E27FC236}">
                <a16:creationId xmlns:a16="http://schemas.microsoft.com/office/drawing/2014/main" id="{BC3D4A97-97F7-4A07-B005-5F074DFB45B6}"/>
              </a:ext>
            </a:extLst>
          </p:cNvPr>
          <p:cNvSpPr>
            <a:spLocks noGrp="1"/>
          </p:cNvSpPr>
          <p:nvPr>
            <p:ph type="body" sz="quarter" idx="11"/>
          </p:nvPr>
        </p:nvSpPr>
        <p:spPr>
          <a:xfrm>
            <a:off x="709930" y="2284498"/>
            <a:ext cx="5679440" cy="6086436"/>
          </a:xfrm>
        </p:spPr>
        <p:txBody>
          <a:bodyPr/>
          <a:lstStyle/>
          <a:p>
            <a:endParaRPr lang="fr-FR" dirty="0"/>
          </a:p>
          <a:p>
            <a:endParaRPr lang="fr-FR" dirty="0"/>
          </a:p>
          <a:p>
            <a:r>
              <a:rPr lang="fr-FR" dirty="0"/>
              <a:t>Le CCNE  recommande en outre le renforcement des contrôles , mais il ne m’a pas paru utile de reprendre ceci dans les slides : </a:t>
            </a:r>
          </a:p>
          <a:p>
            <a:r>
              <a:rPr lang="fr-FR" dirty="0"/>
              <a:t>«    dans les cas de suspicion concernant la réalité de la filiation biologique d’un enfant né par GPA à l’étranger, que puisse être réalisée une </a:t>
            </a:r>
            <a:r>
              <a:rPr lang="fr-FR" b="1" dirty="0"/>
              <a:t>vérification de la filiation génétique par un test ADN </a:t>
            </a:r>
            <a:r>
              <a:rPr lang="fr-FR" dirty="0"/>
              <a:t>avant la transcription d’état civil étranger en état civil français de l’enfant, pour vérifier qu’il existe un lien biologique avec au moins l’un des parents d’intention. Le résultat et la situation devraient être soumis à examen. Au cas où se confirmerait un soupçon de trafic d’enfant, ce dernier pourrait être confié à des fins d’adoption. »</a:t>
            </a:r>
          </a:p>
          <a:p>
            <a:endParaRPr lang="fr-FR" dirty="0"/>
          </a:p>
          <a:p>
            <a:r>
              <a:rPr lang="fr-FR" dirty="0"/>
              <a:t>Important : UNE ALTERNATIVE POUR LES COUPLES Hétéro Infertiles UTERUS ARTIFICIEL  (Figaro </a:t>
            </a:r>
          </a:p>
          <a:p>
            <a:endParaRPr lang="fr-FR" dirty="0"/>
          </a:p>
          <a:p>
            <a:pPr fontAlgn="base"/>
            <a:r>
              <a:rPr lang="fr-FR" b="1" dirty="0"/>
              <a:t>En seulement trois ans, 38 greffes utérines ont déjà été réalisées à travers le monde, huit bébés sont nés et le nombre d’équipes médicales se lançant dans l’aventure ne cesse d’augmenter.</a:t>
            </a:r>
          </a:p>
          <a:p>
            <a:pPr fontAlgn="base"/>
            <a:r>
              <a:rPr lang="fr-FR" dirty="0"/>
              <a:t>Il y a seulement trois ans, le 4 septembre 2014, la naissance en Suède du premier bébé issu d’un </a:t>
            </a:r>
            <a:r>
              <a:rPr lang="fr-FR" u="sng" dirty="0">
                <a:hlinkClick r:id="rId3"/>
              </a:rPr>
              <a:t>utérus </a:t>
            </a:r>
            <a:r>
              <a:rPr lang="fr-FR" dirty="0"/>
              <a:t>greffé était accueillie avec un immense espoir par les couples souffrant d’infertilité utérine. Depuis, la prouesse s’est répétée: sept autres nourrissons sont nés dans le service du Pr Mats </a:t>
            </a:r>
            <a:r>
              <a:rPr lang="fr-FR" dirty="0" err="1"/>
              <a:t>Brännström</a:t>
            </a:r>
            <a:r>
              <a:rPr lang="fr-FR" dirty="0"/>
              <a:t> à Göteborg et deux naissances sont attendues en Suède et au Brésil. Pas moins de 38 </a:t>
            </a:r>
            <a:r>
              <a:rPr lang="fr-FR" u="sng" dirty="0">
                <a:hlinkClick r:id="rId4"/>
              </a:rPr>
              <a:t>greffes utérines</a:t>
            </a:r>
            <a:r>
              <a:rPr lang="fr-FR" u="sng" dirty="0"/>
              <a:t> </a:t>
            </a:r>
            <a:r>
              <a:rPr lang="fr-FR" dirty="0"/>
              <a:t>ont déjà été réalisées dans le monde, et le nombre d’équipes se lançant dans l’aventure ne cesse d’augmenter.</a:t>
            </a:r>
          </a:p>
          <a:p>
            <a:pPr fontAlgn="base"/>
            <a:r>
              <a:rPr lang="fr-FR" dirty="0"/>
              <a:t>La toute jeune société savante internationale de greffe utérine (</a:t>
            </a:r>
            <a:r>
              <a:rPr lang="fr-FR" dirty="0" err="1"/>
              <a:t>ISUTx</a:t>
            </a:r>
            <a:r>
              <a:rPr lang="fr-FR" dirty="0"/>
              <a:t>) a ainsi tenu son premier congrès mi-septembre pour faire le point sur cette révolution médicale qui, rien qu’en Europe, pourrait répondre aux besoins de quelque 200.000 femmes atteintes d’infertilité utérine. Pour ces femmes souffrant d’une </a:t>
            </a:r>
            <a:r>
              <a:rPr lang="fr-FR" u="sng" dirty="0">
                <a:hlinkClick r:id="rId5"/>
              </a:rPr>
              <a:t>absence congénitale d’utérus</a:t>
            </a:r>
            <a:r>
              <a:rPr lang="fr-FR" dirty="0"/>
              <a:t> liée au syndrome de Mayer-</a:t>
            </a:r>
            <a:r>
              <a:rPr lang="fr-FR" dirty="0" err="1"/>
              <a:t>Rokitansky</a:t>
            </a:r>
            <a:r>
              <a:rPr lang="fr-FR" dirty="0"/>
              <a:t>-</a:t>
            </a:r>
            <a:r>
              <a:rPr lang="fr-FR" dirty="0" err="1"/>
              <a:t>Küster</a:t>
            </a:r>
            <a:r>
              <a:rPr lang="fr-FR" dirty="0"/>
              <a:t>-Hauser (100 à 200 par an en France), ou d’une ablation à la suite d’un </a:t>
            </a:r>
            <a:r>
              <a:rPr lang="fr-FR" u="sng" dirty="0">
                <a:hlinkClick r:id="rId6"/>
              </a:rPr>
              <a:t>cancer</a:t>
            </a:r>
            <a:r>
              <a:rPr lang="fr-FR" dirty="0"/>
              <a:t> ou d’une</a:t>
            </a:r>
            <a:r>
              <a:rPr lang="fr-FR" u="sng" dirty="0">
                <a:hlinkClick r:id="rId7"/>
              </a:rPr>
              <a:t> hémorragie de la délivrance</a:t>
            </a:r>
            <a:r>
              <a:rPr lang="fr-FR" dirty="0"/>
              <a:t>, la grossesse était jusqu’à présent impossible. «Les résultats présentés lors du congrès vont bien au-delà de nos espérances initiales, s’enthousiasme le Pr Tristan Gauthier (CHU de Limoges), l’un des pionniers du sujet en France. Les résultats sont extraordinaires. Quand nous nous sommes lancés dans l’aventure en 2010, les gens nous prenaient pour des fous. Mais depuis peu, le discours a changé.»</a:t>
            </a:r>
          </a:p>
          <a:p>
            <a:endParaRPr lang="fr-FR" dirty="0"/>
          </a:p>
        </p:txBody>
      </p:sp>
    </p:spTree>
    <p:extLst>
      <p:ext uri="{BB962C8B-B14F-4D97-AF65-F5344CB8AC3E}">
        <p14:creationId xmlns:p14="http://schemas.microsoft.com/office/powerpoint/2010/main" val="200480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27213" y="528638"/>
            <a:ext cx="3444875" cy="1938337"/>
          </a:xfrm>
        </p:spPr>
      </p:sp>
      <p:sp>
        <p:nvSpPr>
          <p:cNvPr id="4" name="Espace réservé du numéro de diapositive 3"/>
          <p:cNvSpPr>
            <a:spLocks noGrp="1"/>
          </p:cNvSpPr>
          <p:nvPr>
            <p:ph type="sldNum" sz="quarter" idx="10"/>
          </p:nvPr>
        </p:nvSpPr>
        <p:spPr/>
        <p:txBody>
          <a:bodyPr/>
          <a:lstStyle/>
          <a:p>
            <a:fld id="{873D1349-3C10-40B1-8DD1-E9EB0F566AF7}" type="slidenum">
              <a:rPr lang="fr-FR" smtClean="0"/>
              <a:t>18</a:t>
            </a:fld>
            <a:endParaRPr lang="fr-FR"/>
          </a:p>
        </p:txBody>
      </p:sp>
      <p:sp>
        <p:nvSpPr>
          <p:cNvPr id="6" name="Espace réservé des notes 5">
            <a:extLst>
              <a:ext uri="{FF2B5EF4-FFF2-40B4-BE49-F238E27FC236}">
                <a16:creationId xmlns:a16="http://schemas.microsoft.com/office/drawing/2014/main" id="{BC3D4A97-97F7-4A07-B005-5F074DFB45B6}"/>
              </a:ext>
            </a:extLst>
          </p:cNvPr>
          <p:cNvSpPr>
            <a:spLocks noGrp="1"/>
          </p:cNvSpPr>
          <p:nvPr>
            <p:ph type="body" sz="quarter" idx="11"/>
          </p:nvPr>
        </p:nvSpPr>
        <p:spPr>
          <a:xfrm>
            <a:off x="709930" y="2618001"/>
            <a:ext cx="5679440" cy="6086436"/>
          </a:xfrm>
        </p:spPr>
        <p:txBody>
          <a:bodyPr/>
          <a:lstStyle/>
          <a:p>
            <a:endParaRPr lang="fr-FR" dirty="0"/>
          </a:p>
          <a:p>
            <a:endParaRPr lang="fr-FR" dirty="0"/>
          </a:p>
          <a:p>
            <a:pPr fontAlgn="base"/>
            <a:endParaRPr lang="fr-FR" b="1" dirty="0"/>
          </a:p>
          <a:p>
            <a:pPr fontAlgn="base"/>
            <a:endParaRPr lang="fr-FR" b="1" dirty="0"/>
          </a:p>
          <a:p>
            <a:endParaRPr lang="fr-FR" dirty="0"/>
          </a:p>
        </p:txBody>
      </p:sp>
      <p:sp>
        <p:nvSpPr>
          <p:cNvPr id="3" name="Rectangle 2">
            <a:extLst>
              <a:ext uri="{FF2B5EF4-FFF2-40B4-BE49-F238E27FC236}">
                <a16:creationId xmlns:a16="http://schemas.microsoft.com/office/drawing/2014/main" id="{001246CD-4894-684B-B78D-45AE6C6BDC89}"/>
              </a:ext>
            </a:extLst>
          </p:cNvPr>
          <p:cNvSpPr/>
          <p:nvPr/>
        </p:nvSpPr>
        <p:spPr>
          <a:xfrm>
            <a:off x="572056" y="3115774"/>
            <a:ext cx="6208498" cy="6474774"/>
          </a:xfrm>
          <a:prstGeom prst="rect">
            <a:avLst/>
          </a:prstGeom>
        </p:spPr>
        <p:txBody>
          <a:bodyPr wrap="square" lIns="93717" tIns="46858" rIns="93717" bIns="46858">
            <a:spAutoFit/>
          </a:bodyPr>
          <a:lstStyle/>
          <a:p>
            <a:pPr algn="just" fontAlgn="base"/>
            <a:r>
              <a:rPr lang="fr-FR" sz="1400" dirty="0">
                <a:solidFill>
                  <a:srgbClr val="555555"/>
                </a:solidFill>
                <a:latin typeface="Source Sans Pro"/>
              </a:rPr>
              <a:t>1) Avec une greffe d’utérus, la femme se met en danger, à plusieurs reprises et pendant toute la grossesse. La greffe initiale prend des heures et les périodes prolongées sous anesthésie comportent des risques. Les médicaments immunosuppresseurs pour prévenir le rejet comportent également des risques pour la santé de la femme et de l’enfant. Si le corps de la femme receveuse ne rejette pas l'utérus donné, elle aura alors la possibilité de mener jusqu'au plus deux grossesses.</a:t>
            </a:r>
          </a:p>
          <a:p>
            <a:pPr algn="just" fontAlgn="base"/>
            <a:r>
              <a:rPr lang="fr-FR" sz="1400" dirty="0">
                <a:solidFill>
                  <a:srgbClr val="555555"/>
                </a:solidFill>
                <a:latin typeface="Source Sans Pro"/>
              </a:rPr>
              <a:t> </a:t>
            </a:r>
          </a:p>
          <a:p>
            <a:pPr algn="just" fontAlgn="base"/>
            <a:r>
              <a:rPr lang="fr-FR" sz="1400" dirty="0">
                <a:solidFill>
                  <a:srgbClr val="555555"/>
                </a:solidFill>
                <a:latin typeface="Source Sans Pro"/>
              </a:rPr>
              <a:t>Ce sont des grossesses qui seront suivis de près avec un risque de rejet continu tout au long de la grossesse, et une césarienne, qui comporte aussi des risques </a:t>
            </a:r>
            <a:r>
              <a:rPr lang="fr-FR" sz="1400" dirty="0">
                <a:solidFill>
                  <a:srgbClr val="555555"/>
                </a:solidFill>
                <a:latin typeface="inherit"/>
              </a:rPr>
              <a:t>propres</a:t>
            </a:r>
            <a:r>
              <a:rPr lang="fr-FR" sz="1400" dirty="0">
                <a:solidFill>
                  <a:srgbClr val="555555"/>
                </a:solidFill>
                <a:latin typeface="inherit"/>
                <a:hlinkClick r:id="rId3"/>
              </a:rPr>
              <a:t>[1]</a:t>
            </a:r>
            <a:r>
              <a:rPr lang="fr-FR" sz="1400" dirty="0">
                <a:solidFill>
                  <a:srgbClr val="555555"/>
                </a:solidFill>
                <a:latin typeface="Source Sans Pro"/>
              </a:rPr>
              <a:t>. Enfin, elle subira une nouvelle opération pour que l'utérus donné lui soit retiré. Au total, quatre potentielles grandes opérations, qui demanderont un temps non négligeable de récupération.</a:t>
            </a:r>
          </a:p>
          <a:p>
            <a:pPr algn="just" fontAlgn="base"/>
            <a:r>
              <a:rPr lang="fr-FR" sz="1400" dirty="0">
                <a:solidFill>
                  <a:srgbClr val="555555"/>
                </a:solidFill>
                <a:latin typeface="Source Sans Pro"/>
              </a:rPr>
              <a:t> </a:t>
            </a:r>
          </a:p>
          <a:p>
            <a:pPr algn="just" fontAlgn="base"/>
            <a:r>
              <a:rPr lang="fr-FR" sz="1400" dirty="0">
                <a:solidFill>
                  <a:srgbClr val="555555"/>
                </a:solidFill>
                <a:latin typeface="Source Sans Pro"/>
              </a:rPr>
              <a:t>Contrairement à une greffe de visage ou de main, les greffes d’utérus sont </a:t>
            </a:r>
            <a:r>
              <a:rPr lang="fr-FR" sz="1400" i="1" dirty="0">
                <a:solidFill>
                  <a:srgbClr val="555555"/>
                </a:solidFill>
                <a:latin typeface="Source Sans Pro"/>
              </a:rPr>
              <a:t>« une amélioration éphémère »,</a:t>
            </a:r>
            <a:r>
              <a:rPr lang="fr-FR" sz="1400" dirty="0">
                <a:solidFill>
                  <a:srgbClr val="555555"/>
                </a:solidFill>
                <a:latin typeface="Source Sans Pro"/>
              </a:rPr>
              <a:t> et elles impliquent une autre vie.</a:t>
            </a:r>
          </a:p>
          <a:p>
            <a:pPr algn="just" fontAlgn="base"/>
            <a:r>
              <a:rPr lang="fr-FR" sz="1400" dirty="0">
                <a:solidFill>
                  <a:srgbClr val="555555"/>
                </a:solidFill>
                <a:latin typeface="Source Sans Pro"/>
              </a:rPr>
              <a:t> </a:t>
            </a:r>
          </a:p>
          <a:p>
            <a:pPr algn="just" fontAlgn="base"/>
            <a:r>
              <a:rPr lang="fr-FR" sz="1400" dirty="0">
                <a:solidFill>
                  <a:srgbClr val="555555"/>
                </a:solidFill>
                <a:latin typeface="Source Sans Pro"/>
              </a:rPr>
              <a:t>Les greffes d’utérus sont de nature différente des greffes qui ont été approuvées jusqu’à maintenant. Le résultat est incertain, les effets secondaires à long terme sont coûteux. Ne devrait-on pas ouvrir le débat avant de faire participer davantage de femmes à des essais cliniques ?</a:t>
            </a:r>
          </a:p>
          <a:p>
            <a:pPr algn="just" fontAlgn="base"/>
            <a:r>
              <a:rPr lang="fr-FR" sz="1400" dirty="0">
                <a:solidFill>
                  <a:srgbClr val="555555"/>
                </a:solidFill>
                <a:latin typeface="Source Sans Pro"/>
              </a:rPr>
              <a:t>Source site Généthique.org </a:t>
            </a:r>
          </a:p>
          <a:p>
            <a:pPr algn="just" fontAlgn="base"/>
            <a:endParaRPr lang="fr-FR" sz="1400" dirty="0">
              <a:solidFill>
                <a:srgbClr val="555555"/>
              </a:solidFill>
              <a:latin typeface="Source Sans Pro"/>
            </a:endParaRPr>
          </a:p>
          <a:p>
            <a:pPr algn="just" fontAlgn="base"/>
            <a:r>
              <a:rPr lang="fr-FR" sz="1400" dirty="0">
                <a:solidFill>
                  <a:srgbClr val="555555"/>
                </a:solidFill>
                <a:latin typeface="Source Sans Pro"/>
              </a:rPr>
              <a:t>Mais on ne peut s’empêcher de penser </a:t>
            </a:r>
          </a:p>
          <a:p>
            <a:pPr algn="just" fontAlgn="base"/>
            <a:r>
              <a:rPr lang="fr-FR" sz="1400" dirty="0">
                <a:solidFill>
                  <a:srgbClr val="555555"/>
                </a:solidFill>
                <a:latin typeface="Source Sans Pro"/>
              </a:rPr>
              <a:t>aux premiers bébés éprouvettes (FIVETTE) Louise Brown (1978 en Angleterre) et Amandine (1982 en France ) qui ont toutes les deux donné naissance à des petites filles par « voies naturelles » </a:t>
            </a:r>
          </a:p>
          <a:p>
            <a:pPr algn="just" fontAlgn="base"/>
            <a:r>
              <a:rPr lang="fr-FR" sz="1400" dirty="0">
                <a:solidFill>
                  <a:srgbClr val="555555"/>
                </a:solidFill>
                <a:latin typeface="Source Sans Pro"/>
              </a:rPr>
              <a:t>et aux 5millions de bébé éprouvettes nés dans le monde  ainsi qu’aux 350000 qui naissent ainsi chaque année </a:t>
            </a:r>
          </a:p>
        </p:txBody>
      </p:sp>
    </p:spTree>
    <p:extLst>
      <p:ext uri="{BB962C8B-B14F-4D97-AF65-F5344CB8AC3E}">
        <p14:creationId xmlns:p14="http://schemas.microsoft.com/office/powerpoint/2010/main" val="303704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5575" y="320675"/>
            <a:ext cx="6611938" cy="3719513"/>
          </a:xfrm>
        </p:spPr>
      </p:sp>
      <p:sp>
        <p:nvSpPr>
          <p:cNvPr id="3" name="Espace réservé des notes 2"/>
          <p:cNvSpPr>
            <a:spLocks noGrp="1"/>
          </p:cNvSpPr>
          <p:nvPr>
            <p:ph type="body" idx="1"/>
          </p:nvPr>
        </p:nvSpPr>
        <p:spPr>
          <a:xfrm>
            <a:off x="0" y="2739174"/>
            <a:ext cx="6967260" cy="9425245"/>
          </a:xfrm>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19</a:t>
            </a:fld>
            <a:endParaRPr lang="fr-FR" dirty="0"/>
          </a:p>
        </p:txBody>
      </p:sp>
    </p:spTree>
    <p:extLst>
      <p:ext uri="{BB962C8B-B14F-4D97-AF65-F5344CB8AC3E}">
        <p14:creationId xmlns:p14="http://schemas.microsoft.com/office/powerpoint/2010/main" val="293442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938" y="619125"/>
            <a:ext cx="7000875" cy="3938588"/>
          </a:xfrm>
        </p:spPr>
      </p:sp>
      <p:sp>
        <p:nvSpPr>
          <p:cNvPr id="3" name="Espace réservé des notes 2"/>
          <p:cNvSpPr>
            <a:spLocks noGrp="1"/>
          </p:cNvSpPr>
          <p:nvPr>
            <p:ph type="body" idx="1"/>
          </p:nvPr>
        </p:nvSpPr>
        <p:spPr>
          <a:xfrm>
            <a:off x="451477" y="4925195"/>
            <a:ext cx="5937894" cy="4797120"/>
          </a:xfrm>
        </p:spPr>
        <p:txBody>
          <a:bodyPr/>
          <a:lstStyle/>
          <a:p>
            <a:r>
              <a:rPr lang="fr-FR" dirty="0"/>
              <a:t>1) La PMA comprend </a:t>
            </a:r>
            <a:r>
              <a:rPr lang="fr-FR" b="1" dirty="0"/>
              <a:t>l'insémination artificielle </a:t>
            </a:r>
            <a:r>
              <a:rPr lang="fr-FR" dirty="0"/>
              <a:t>qui consiste à introduire artificiellement le sperme du conjoint ou d'un donneur au niveau du col de l'utérus ou dans la cavité utérine de la femme pour aboutir à la fécondation d'un ovule. </a:t>
            </a:r>
          </a:p>
          <a:p>
            <a:r>
              <a:rPr lang="fr-FR" dirty="0"/>
              <a:t>Elle comprend aussi la </a:t>
            </a:r>
            <a:r>
              <a:rPr lang="fr-FR" b="1" dirty="0"/>
              <a:t>fécondation in vitro (FIV)</a:t>
            </a:r>
            <a:r>
              <a:rPr lang="fr-FR" dirty="0"/>
              <a:t> qui consiste à recueillir ovules et spermatozoïdes, à procéder à une fécondation artificielle pour ensuite à introduire le(s) embryon(s) obtenu(s) dans l'utérus de la femme.</a:t>
            </a:r>
          </a:p>
          <a:p>
            <a:endParaRPr lang="fr-FR" dirty="0"/>
          </a:p>
          <a:p>
            <a:r>
              <a:rPr lang="fr-FR" dirty="0"/>
              <a:t>2) En France, la PMA est jusqu’à présent réservée aux couples composés d’un </a:t>
            </a:r>
            <a:r>
              <a:rPr lang="fr-FR" b="1" dirty="0"/>
              <a:t>homme et d’une femme vivants « en âge de procréer » et qui souffrent d’une infertilité médicalement constatée  ou bien qui risquent de transmettre une maladie grave à l’enfant, avec les gamètes d’au moins un membre du couple </a:t>
            </a:r>
            <a:r>
              <a:rPr lang="fr-FR" dirty="0"/>
              <a:t>. </a:t>
            </a:r>
            <a:r>
              <a:rPr lang="fr-FR" sz="1100" dirty="0"/>
              <a:t>La nécessité de vie commune depuis 2 ans n’est plus spécifiée dans le droit depuis 2011.</a:t>
            </a:r>
          </a:p>
          <a:p>
            <a:r>
              <a:rPr lang="fr-FR" dirty="0"/>
              <a:t>Il n’y a pas d’âge limite clairement fixé pour bénéficier d’une PMA mais l’assurance maladie prend en charge la PMA à condition que </a:t>
            </a:r>
            <a:r>
              <a:rPr lang="fr-FR" b="1" dirty="0"/>
              <a:t>la femme n’ait pas dépassé les 43 ans.</a:t>
            </a:r>
          </a:p>
          <a:p>
            <a:endParaRPr lang="fr-FR" dirty="0"/>
          </a:p>
          <a:p>
            <a:r>
              <a:rPr lang="fr-FR"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3) La loi Française  qui réserve  la  PMA aux couples hétérosexuels infertiles (besoins médicaux) ne contrevient  pas à la  Convention Européenne des Droits de  l’homme ) . Elle n’est pas discriminatoire par rapport aux Cou</a:t>
            </a:r>
            <a:r>
              <a:rPr lang="fr-FR" dirty="0">
                <a:solidFill>
                  <a:srgbClr val="C00000"/>
                </a:solidFill>
                <a:latin typeface="Calibri" panose="020F0502020204030204" pitchFamily="34" charset="0"/>
                <a:ea typeface="Calibri" panose="020F0502020204030204" pitchFamily="34" charset="0"/>
                <a:cs typeface="Times New Roman" panose="02020603050405020304" pitchFamily="18" charset="0"/>
              </a:rPr>
              <a:t>ples de femmes  Aucune des  plaintes contre l’Etat Français  pour discrimination intentées auprès de la Cour Européenne des Droits de l’Homme  par des couples de femmes auxquels la PMA avait été refusée en France n’a abouti , les situations étant  différentes et non comparables .(demande médicale vs demande sociétale )</a:t>
            </a:r>
          </a:p>
          <a:p>
            <a:r>
              <a:rPr lang="fr-FR" dirty="0"/>
              <a:t>CEDH (arrêt du 15 mars 2012 , N° 25951/07) </a:t>
            </a:r>
          </a:p>
          <a:p>
            <a:r>
              <a:rPr lang="fr-FR" b="1" dirty="0"/>
              <a:t>Cour Constitutionnelle décision du 17 Mai 2013</a:t>
            </a:r>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2</a:t>
            </a:fld>
            <a:endParaRPr lang="fr-FR" dirty="0"/>
          </a:p>
        </p:txBody>
      </p:sp>
    </p:spTree>
    <p:extLst>
      <p:ext uri="{BB962C8B-B14F-4D97-AF65-F5344CB8AC3E}">
        <p14:creationId xmlns:p14="http://schemas.microsoft.com/office/powerpoint/2010/main" val="152778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31850" y="619125"/>
            <a:ext cx="5470525" cy="3076575"/>
          </a:xfrm>
        </p:spPr>
      </p:sp>
      <p:sp>
        <p:nvSpPr>
          <p:cNvPr id="3" name="Espace réservé des notes 2"/>
          <p:cNvSpPr>
            <a:spLocks noGrp="1"/>
          </p:cNvSpPr>
          <p:nvPr>
            <p:ph type="body" idx="1"/>
          </p:nvPr>
        </p:nvSpPr>
        <p:spPr>
          <a:xfrm>
            <a:off x="187428" y="3895606"/>
            <a:ext cx="6758795" cy="6042792"/>
          </a:xfrm>
        </p:spPr>
        <p:txBody>
          <a:bodyPr/>
          <a:lstStyle/>
          <a:p>
            <a:r>
              <a:rPr lang="fr-FR" dirty="0"/>
              <a:t>1) « À l’origine de l’enfant, il peut donc y avoir jusqu’à cinq personnes : un ou deux parents d’intention avec lesquels il sera amené à vivre, une gestatrice, une donneuse/vendeuse d’ovocytes, éventuellement un donneur de sperme en cas de GPA avec double don de gamètes. « (CCNE)</a:t>
            </a:r>
          </a:p>
          <a:p>
            <a:endParaRPr lang="fr-FR" dirty="0"/>
          </a:p>
          <a:p>
            <a:r>
              <a:rPr lang="fr-FR" dirty="0"/>
              <a:t>2</a:t>
            </a:r>
            <a:r>
              <a:rPr lang="fr-FR" b="1" dirty="0">
                <a:solidFill>
                  <a:srgbClr val="C00000"/>
                </a:solidFill>
              </a:rPr>
              <a:t>) PENURIE d’enfants adoptables </a:t>
            </a:r>
            <a:r>
              <a:rPr lang="fr-FR" dirty="0"/>
              <a:t>=&gt;</a:t>
            </a:r>
            <a:r>
              <a:rPr lang="fr-FR" i="1" dirty="0"/>
              <a:t>ainsi en France, la contraception, l’évolution du droit à l’avortement et l’acceptation des mères célibataires ont ramené le nombre d’accouchement sous X de 2000 entre 1965 et 1970 à  1000 dans les années 1990 à environ 600 depuis 2000. source INED </a:t>
            </a:r>
          </a:p>
          <a:p>
            <a:endParaRPr lang="fr-FR" b="1" i="1" dirty="0">
              <a:solidFill>
                <a:srgbClr val="C00000"/>
              </a:solidFill>
            </a:endParaRPr>
          </a:p>
          <a:p>
            <a:r>
              <a:rPr lang="fr-FR" b="1" dirty="0">
                <a:solidFill>
                  <a:srgbClr val="C00000"/>
                </a:solidFill>
              </a:rPr>
              <a:t>Les couples homosexuels masculins sont les plus nombreux car ils veulent des enfants ayant un lien biologique avec eux.  La GPA est une solution onéreuse, mais simple à mettre en œuvre </a:t>
            </a:r>
            <a:r>
              <a:rPr lang="fr-FR" dirty="0">
                <a:solidFill>
                  <a:srgbClr val="C00000"/>
                </a:solidFill>
              </a:rPr>
              <a:t>; elle est surtout considérée comme celle qui satisfait le plus le désir du couple, alors que deux autres solutions possibles sont de plus en plus souvent récusées </a:t>
            </a:r>
            <a:r>
              <a:rPr lang="fr-FR" b="1" dirty="0">
                <a:solidFill>
                  <a:srgbClr val="C00000"/>
                </a:solidFill>
              </a:rPr>
              <a:t>: (1) la coparentalité avec une femme qui serait mère biologique et légale de l’enfant ou avec un couple de femmes dont l’une serait la mère biologique et légale. Ce système est jugé insatisfaisant, car il implique un partage de la garde des enfants, ce n’est alors pas un « enfant du couple » d’hommes, mais un enfant partagé avec une ou deux femmes ; (2) l’adoption par la voie légale, jugée trop longue et aléatoire, car il n’y a pas assez d’enfants adoptables pour toutes les demandes, et les services sociaux peuvent être réticents à préférer un couple homosexuel à un couple hétérosexuel ; enfin, certains pays acceptant l’adoption internationale refusent de confier les enfants à des couples homosexuels</a:t>
            </a:r>
            <a:r>
              <a:rPr lang="fr-FR" dirty="0">
                <a:solidFill>
                  <a:srgbClr val="C00000"/>
                </a:solidFill>
              </a:rPr>
              <a:t>.  Un homme seul, s’il ne souhaite pas de relation sexuelle ou d’insémination dite « artisanale 50 » avec une femme, est dans la même situation qu’un couple d’hommes. </a:t>
            </a:r>
          </a:p>
          <a:p>
            <a:r>
              <a:rPr lang="fr-FR" dirty="0"/>
              <a:t> </a:t>
            </a:r>
          </a:p>
          <a:p>
            <a:r>
              <a:rPr lang="fr-FR" b="1" dirty="0"/>
              <a:t>Les femmes fertiles qui ne veulent pas porter d’enfant </a:t>
            </a:r>
            <a:r>
              <a:rPr lang="fr-FR" dirty="0"/>
              <a:t>: « Qu’elles soient seules ou en couple, ces femmes revendiquent le droit de faire porter leur enfant par d’autres, pour des raisons de commodité. » (Question sur les 4 enfants de </a:t>
            </a:r>
            <a:r>
              <a:rPr lang="fr-FR" dirty="0" err="1"/>
              <a:t>Christiano</a:t>
            </a:r>
            <a:r>
              <a:rPr lang="fr-FR" dirty="0"/>
              <a:t> Ronaldo 32 ans qui a eu 4 enfants avec deux mères porteuses alors que ses compagnes étaient deux mannequins….) </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3</a:t>
            </a:fld>
            <a:endParaRPr lang="fr-FR" dirty="0"/>
          </a:p>
        </p:txBody>
      </p:sp>
    </p:spTree>
    <p:extLst>
      <p:ext uri="{BB962C8B-B14F-4D97-AF65-F5344CB8AC3E}">
        <p14:creationId xmlns:p14="http://schemas.microsoft.com/office/powerpoint/2010/main" val="250030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568325"/>
            <a:ext cx="6143625" cy="3455988"/>
          </a:xfrm>
        </p:spPr>
      </p:sp>
      <p:sp>
        <p:nvSpPr>
          <p:cNvPr id="3" name="Espace réservé des notes 2"/>
          <p:cNvSpPr>
            <a:spLocks noGrp="1"/>
          </p:cNvSpPr>
          <p:nvPr>
            <p:ph type="body" idx="1"/>
          </p:nvPr>
        </p:nvSpPr>
        <p:spPr/>
        <p:txBody>
          <a:bodyPr/>
          <a:lstStyle/>
          <a:p>
            <a:r>
              <a:rPr lang="fr-FR" dirty="0"/>
              <a:t>GPA sans intermédiaires : </a:t>
            </a:r>
            <a:r>
              <a:rPr lang="fr-FR" b="1" dirty="0">
                <a:solidFill>
                  <a:srgbClr val="00B0F0"/>
                </a:solidFill>
              </a:rPr>
              <a:t>La Belgique ne possède toujours pas de </a:t>
            </a:r>
            <a:r>
              <a:rPr lang="fr-FR" b="1" dirty="0">
                <a:hlinkClick r:id="rId3"/>
              </a:rPr>
              <a:t>loi sur la gestation pour autrui</a:t>
            </a:r>
            <a:r>
              <a:rPr lang="fr-FR" dirty="0"/>
              <a:t>. </a:t>
            </a:r>
            <a:r>
              <a:rPr lang="fr-FR" b="1" dirty="0"/>
              <a:t>Pourtant, depuis des années, les propositions de loi se sont succédé. Mais aucune n’a jamais abouti.</a:t>
            </a:r>
          </a:p>
          <a:p>
            <a:r>
              <a:rPr lang="fr-FR" dirty="0">
                <a:solidFill>
                  <a:srgbClr val="00B0F0"/>
                </a:solidFill>
              </a:rPr>
              <a:t>Ce qui n’est pas interdit est toléré</a:t>
            </a:r>
            <a:r>
              <a:rPr lang="fr-FR" dirty="0"/>
              <a:t> : trois centres La Citadelle de Liège, le </a:t>
            </a:r>
            <a:r>
              <a:rPr lang="fr-FR" b="1" dirty="0">
                <a:hlinkClick r:id="rId4"/>
              </a:rPr>
              <a:t>CHU Saint-Pierre de Bruxelles</a:t>
            </a:r>
            <a:r>
              <a:rPr lang="fr-FR" dirty="0"/>
              <a:t> et l’Hôpital universitaire de Gand exercent depuis près de 20 ans la gestation pour autrui, sans qu’aucun abus n’ait été signalé. L’absence de loi fait peser le poids des responsabilités sur les hôpitaux, ce qui explique les grandes précautions prises par les centres, et aussi le </a:t>
            </a:r>
            <a:r>
              <a:rPr lang="fr-FR" b="1" dirty="0">
                <a:solidFill>
                  <a:srgbClr val="00B0F0"/>
                </a:solidFill>
              </a:rPr>
              <a:t>faible nombre de cas (moins de 150 en 2 décennies pour les 3 centres).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4</a:t>
            </a:fld>
            <a:endParaRPr lang="fr-FR"/>
          </a:p>
        </p:txBody>
      </p:sp>
    </p:spTree>
    <p:extLst>
      <p:ext uri="{BB962C8B-B14F-4D97-AF65-F5344CB8AC3E}">
        <p14:creationId xmlns:p14="http://schemas.microsoft.com/office/powerpoint/2010/main" val="125141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568325"/>
            <a:ext cx="6143625" cy="3455988"/>
          </a:xfrm>
        </p:spPr>
      </p:sp>
      <p:sp>
        <p:nvSpPr>
          <p:cNvPr id="3" name="Espace réservé des notes 2"/>
          <p:cNvSpPr>
            <a:spLocks noGrp="1"/>
          </p:cNvSpPr>
          <p:nvPr>
            <p:ph type="body" idx="1"/>
          </p:nvPr>
        </p:nvSpPr>
        <p:spPr/>
        <p:txBody>
          <a:bodyPr/>
          <a:lstStyle/>
          <a:p>
            <a:r>
              <a:rPr lang="fr-FR" dirty="0"/>
              <a:t>GPA sans intermédiaires : </a:t>
            </a:r>
            <a:r>
              <a:rPr lang="fr-FR" b="1" dirty="0">
                <a:solidFill>
                  <a:srgbClr val="00B0F0"/>
                </a:solidFill>
              </a:rPr>
              <a:t>La Belgique ne possède toujours pas de </a:t>
            </a:r>
            <a:r>
              <a:rPr lang="fr-FR" b="1" dirty="0">
                <a:hlinkClick r:id="rId3"/>
              </a:rPr>
              <a:t>loi sur la gestation pour autrui</a:t>
            </a:r>
            <a:r>
              <a:rPr lang="fr-FR" dirty="0"/>
              <a:t>. </a:t>
            </a:r>
            <a:r>
              <a:rPr lang="fr-FR" b="1" dirty="0"/>
              <a:t>Pourtant, depuis des années, les propositions de loi se sont succédé. Mais aucune n’a jamais abouti.</a:t>
            </a:r>
          </a:p>
          <a:p>
            <a:r>
              <a:rPr lang="fr-FR" dirty="0">
                <a:solidFill>
                  <a:srgbClr val="00B0F0"/>
                </a:solidFill>
              </a:rPr>
              <a:t>Ce qui n’est pas interdit est toléré</a:t>
            </a:r>
            <a:r>
              <a:rPr lang="fr-FR" dirty="0"/>
              <a:t> : trois centres La Citadelle de Liège, le </a:t>
            </a:r>
            <a:r>
              <a:rPr lang="fr-FR" b="1" dirty="0">
                <a:hlinkClick r:id="rId4"/>
              </a:rPr>
              <a:t>CHU Saint-Pierre de Bruxelles</a:t>
            </a:r>
            <a:r>
              <a:rPr lang="fr-FR" dirty="0"/>
              <a:t> et l’Hôpital universitaire de Gand exercent depuis près de 20 ans la gestation pour autrui, sans qu’aucun abus n’ait été signalé. L’absence de loi fait peser le poids des responsabilités sur les hôpitaux, ce qui explique les grandes précautions prises par les centres, et aussi le </a:t>
            </a:r>
            <a:r>
              <a:rPr lang="fr-FR" b="1" dirty="0">
                <a:solidFill>
                  <a:srgbClr val="00B0F0"/>
                </a:solidFill>
              </a:rPr>
              <a:t>faible nombre de cas (moins de 150 en 2 décennies pour les 3 centres).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5</a:t>
            </a:fld>
            <a:endParaRPr lang="fr-FR"/>
          </a:p>
        </p:txBody>
      </p:sp>
    </p:spTree>
    <p:extLst>
      <p:ext uri="{BB962C8B-B14F-4D97-AF65-F5344CB8AC3E}">
        <p14:creationId xmlns:p14="http://schemas.microsoft.com/office/powerpoint/2010/main" val="349471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568325"/>
            <a:ext cx="6143625" cy="3455988"/>
          </a:xfrm>
        </p:spPr>
      </p:sp>
      <p:sp>
        <p:nvSpPr>
          <p:cNvPr id="3" name="Espace réservé des notes 2"/>
          <p:cNvSpPr>
            <a:spLocks noGrp="1"/>
          </p:cNvSpPr>
          <p:nvPr>
            <p:ph type="body" idx="1"/>
          </p:nvPr>
        </p:nvSpPr>
        <p:spPr/>
        <p:txBody>
          <a:bodyPr/>
          <a:lstStyle/>
          <a:p>
            <a:r>
              <a:rPr lang="fr-FR" dirty="0"/>
              <a:t>GPA sans intermédiaires : </a:t>
            </a:r>
            <a:r>
              <a:rPr lang="fr-FR" b="1" dirty="0">
                <a:solidFill>
                  <a:srgbClr val="00B0F0"/>
                </a:solidFill>
              </a:rPr>
              <a:t>La Belgique ne possède toujours pas de </a:t>
            </a:r>
            <a:r>
              <a:rPr lang="fr-FR" b="1" dirty="0">
                <a:hlinkClick r:id="rId3"/>
              </a:rPr>
              <a:t>loi sur la gestation pour autrui</a:t>
            </a:r>
            <a:r>
              <a:rPr lang="fr-FR" dirty="0"/>
              <a:t>. </a:t>
            </a:r>
            <a:r>
              <a:rPr lang="fr-FR" b="1" dirty="0"/>
              <a:t>Pourtant, depuis des années, les propositions de loi se sont succédé. Mais aucune n’a jamais abouti.</a:t>
            </a:r>
          </a:p>
          <a:p>
            <a:r>
              <a:rPr lang="fr-FR" dirty="0">
                <a:solidFill>
                  <a:srgbClr val="00B0F0"/>
                </a:solidFill>
              </a:rPr>
              <a:t>Ce qui n’est pas interdit est toléré</a:t>
            </a:r>
            <a:r>
              <a:rPr lang="fr-FR" dirty="0"/>
              <a:t> : trois centres La Citadelle de Liège, le </a:t>
            </a:r>
            <a:r>
              <a:rPr lang="fr-FR" b="1" dirty="0">
                <a:hlinkClick r:id="rId4"/>
              </a:rPr>
              <a:t>CHU Saint-Pierre de Bruxelles</a:t>
            </a:r>
            <a:r>
              <a:rPr lang="fr-FR" dirty="0"/>
              <a:t> et l’Hôpital universitaire de Gand exercent depuis près de 20 ans la gestation pour autrui, sans qu’aucun abus n’ait été signalé. L’absence de loi fait peser le poids des responsabilités sur les hôpitaux, ce qui explique les grandes précautions prises par les centres, et aussi le </a:t>
            </a:r>
            <a:r>
              <a:rPr lang="fr-FR" b="1" dirty="0">
                <a:solidFill>
                  <a:srgbClr val="00B0F0"/>
                </a:solidFill>
              </a:rPr>
              <a:t>faible nombre de cas (moins de 150 en 2 décennies pour les 3 centres).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6</a:t>
            </a:fld>
            <a:endParaRPr lang="fr-FR"/>
          </a:p>
        </p:txBody>
      </p:sp>
    </p:spTree>
    <p:extLst>
      <p:ext uri="{BB962C8B-B14F-4D97-AF65-F5344CB8AC3E}">
        <p14:creationId xmlns:p14="http://schemas.microsoft.com/office/powerpoint/2010/main" val="116727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7</a:t>
            </a:fld>
            <a:endParaRPr lang="fr-FR"/>
          </a:p>
        </p:txBody>
      </p:sp>
    </p:spTree>
    <p:extLst>
      <p:ext uri="{BB962C8B-B14F-4D97-AF65-F5344CB8AC3E}">
        <p14:creationId xmlns:p14="http://schemas.microsoft.com/office/powerpoint/2010/main" val="134734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1663" y="592138"/>
            <a:ext cx="5895975" cy="3316287"/>
          </a:xfrm>
        </p:spPr>
      </p:sp>
      <p:sp>
        <p:nvSpPr>
          <p:cNvPr id="3" name="Espace réservé des notes 2"/>
          <p:cNvSpPr>
            <a:spLocks noGrp="1"/>
          </p:cNvSpPr>
          <p:nvPr>
            <p:ph type="body" idx="1"/>
          </p:nvPr>
        </p:nvSpPr>
        <p:spPr>
          <a:xfrm>
            <a:off x="351694" y="3976342"/>
            <a:ext cx="6395912" cy="6002122"/>
          </a:xfrm>
        </p:spPr>
        <p:txBody>
          <a:bodyPr/>
          <a:lstStyle/>
          <a:p>
            <a:pPr marL="351438" indent="-351438">
              <a:buAutoNum type="arabicParenR"/>
            </a:pPr>
            <a:r>
              <a:rPr lang="fr-FR" sz="1400" b="1" dirty="0">
                <a:solidFill>
                  <a:srgbClr val="FF0000"/>
                </a:solidFill>
              </a:rPr>
              <a:t>Mater semper </a:t>
            </a:r>
            <a:r>
              <a:rPr lang="fr-FR" sz="1400" b="1" dirty="0" err="1">
                <a:solidFill>
                  <a:srgbClr val="FF0000"/>
                </a:solidFill>
              </a:rPr>
              <a:t>certa</a:t>
            </a:r>
            <a:r>
              <a:rPr lang="fr-FR" sz="1400" b="1" dirty="0">
                <a:solidFill>
                  <a:srgbClr val="FF0000"/>
                </a:solidFill>
              </a:rPr>
              <a:t> et pater semper </a:t>
            </a:r>
            <a:r>
              <a:rPr lang="fr-FR" sz="1400" b="1" dirty="0" err="1">
                <a:solidFill>
                  <a:srgbClr val="FF0000"/>
                </a:solidFill>
              </a:rPr>
              <a:t>incertus</a:t>
            </a:r>
            <a:r>
              <a:rPr lang="fr-FR" sz="1400" b="1" dirty="0">
                <a:solidFill>
                  <a:srgbClr val="FF0000"/>
                </a:solidFill>
              </a:rPr>
              <a:t> (droit Romain) : on est toujours sûr que la femme qui accouche est bien la mère, et on n’est jamais sûr de qui est le père de l’enfant qui est né.</a:t>
            </a:r>
          </a:p>
          <a:p>
            <a:endParaRPr lang="fr-FR" sz="1400" b="1" dirty="0">
              <a:solidFill>
                <a:srgbClr val="FF0000"/>
              </a:solidFill>
            </a:endParaRPr>
          </a:p>
          <a:p>
            <a:r>
              <a:rPr lang="fr-FR" sz="1400" b="1" dirty="0">
                <a:solidFill>
                  <a:srgbClr val="FF0000"/>
                </a:solidFill>
              </a:rPr>
              <a:t>2) </a:t>
            </a:r>
            <a:r>
              <a:rPr lang="fr-FR" sz="1400" dirty="0"/>
              <a:t> En Europe , la filiation ne peut jamais naitre d’un contrat privé (entre personnes privées)</a:t>
            </a:r>
            <a:r>
              <a:rPr lang="fr-FR" sz="1400" b="1" dirty="0"/>
              <a:t>, l ’état seul est compétent pour constater la filiation en général biologique ou constituer lui-même une filiation par l’adoption.</a:t>
            </a:r>
          </a:p>
          <a:p>
            <a:endParaRPr lang="fr-FR" sz="1400" b="1" dirty="0">
              <a:solidFill>
                <a:srgbClr val="FF0000"/>
              </a:solidFill>
            </a:endParaRPr>
          </a:p>
          <a:p>
            <a:r>
              <a:rPr lang="fr-FR" sz="1400" b="1" dirty="0">
                <a:solidFill>
                  <a:srgbClr val="FF0000"/>
                </a:solidFill>
              </a:rPr>
              <a:t>3) Aux Etats unis , </a:t>
            </a:r>
          </a:p>
          <a:p>
            <a:r>
              <a:rPr lang="fr-FR" sz="1400" dirty="0"/>
              <a:t>Dans l’état de Californie , c’est l’accord entre les parties privées qui constitue la filiation , laquelle est ensuite validée par un juge. Dans ce scénario </a:t>
            </a:r>
            <a:r>
              <a:rPr lang="fr-FR" sz="1400" b="1" dirty="0">
                <a:solidFill>
                  <a:srgbClr val="FF0000"/>
                </a:solidFill>
              </a:rPr>
              <a:t>la gestatrice , la mère biologique n’existent pas : seule compte la volonté de ceux qui ont décidé par contrat qu’ils étaient les parents de l’enfant. Ils peuvent être un couple hétéro marié ou pas , un couple homo </a:t>
            </a:r>
            <a:r>
              <a:rPr lang="fr-FR" sz="1400" b="1" dirty="0" err="1">
                <a:solidFill>
                  <a:srgbClr val="FF0000"/>
                </a:solidFill>
              </a:rPr>
              <a:t>masc</a:t>
            </a:r>
            <a:r>
              <a:rPr lang="fr-FR" sz="1400" b="1" dirty="0">
                <a:solidFill>
                  <a:srgbClr val="FF0000"/>
                </a:solidFill>
              </a:rPr>
              <a:t>  , un  homme ou une femme célibataire.</a:t>
            </a:r>
          </a:p>
          <a:p>
            <a:endParaRPr lang="fr-FR" sz="1400" dirty="0"/>
          </a:p>
          <a:p>
            <a:r>
              <a:rPr lang="fr-FR" sz="1400" b="1" dirty="0">
                <a:solidFill>
                  <a:srgbClr val="FF0000"/>
                </a:solidFill>
              </a:rPr>
              <a:t>Dans le cadre de la GPA ,pour éviter des rétraction de la mère porteuse ,  11 États autorisent le « </a:t>
            </a:r>
            <a:r>
              <a:rPr lang="fr-FR" sz="1400" b="1" dirty="0" err="1">
                <a:solidFill>
                  <a:srgbClr val="FF0000"/>
                </a:solidFill>
              </a:rPr>
              <a:t>pre-birth</a:t>
            </a:r>
            <a:r>
              <a:rPr lang="fr-FR" sz="1400" b="1" dirty="0">
                <a:solidFill>
                  <a:srgbClr val="FF0000"/>
                </a:solidFill>
              </a:rPr>
              <a:t> </a:t>
            </a:r>
            <a:r>
              <a:rPr lang="fr-FR" sz="1400" b="1" dirty="0" err="1">
                <a:solidFill>
                  <a:srgbClr val="FF0000"/>
                </a:solidFill>
              </a:rPr>
              <a:t>order</a:t>
            </a:r>
            <a:r>
              <a:rPr lang="fr-FR" sz="1400" b="1" dirty="0">
                <a:solidFill>
                  <a:srgbClr val="FF0000"/>
                </a:solidFill>
              </a:rPr>
              <a:t> », déclaration judiciaire de parenté intentionnelle au stade le plus précoce. Cela permet de reconnaître juridiquement les parents d’intention pendant la grossesse et de les désigner comme parents légaux dans « l’acte de naissance », document administratif sur la foi duquel seront établis tous les actes d’état civil subséquents.</a:t>
            </a:r>
          </a:p>
          <a:p>
            <a:r>
              <a:rPr lang="fr-FR" sz="1400" dirty="0"/>
              <a:t> </a:t>
            </a:r>
            <a:r>
              <a:rPr lang="fr-FR" sz="1400" b="1" dirty="0">
                <a:solidFill>
                  <a:srgbClr val="FF0000"/>
                </a:solidFill>
              </a:rPr>
              <a:t>Dans ces États, l’acte de naissance n’est donc pas conforme au « certificat d’accouchement » rédigé par l’hôpital. C’est cette discordance qui pourrait  poser problème lors du retour en France. </a:t>
            </a:r>
          </a:p>
          <a:p>
            <a:r>
              <a:rPr lang="fr-FR" sz="1400" dirty="0"/>
              <a:t>NB  qu’aux Etats unis chaque année 25000 enfants adoptés sont à nouveau abandonnés par leurs parents et sont </a:t>
            </a:r>
            <a:r>
              <a:rPr lang="fr-FR" sz="1400" dirty="0" err="1"/>
              <a:t>réadoptables</a:t>
            </a:r>
            <a:r>
              <a:rPr lang="fr-FR" sz="1400" dirty="0"/>
              <a:t> !</a:t>
            </a:r>
          </a:p>
          <a:p>
            <a:endParaRPr lang="fr-FR" sz="1400" b="1" dirty="0">
              <a:solidFill>
                <a:srgbClr val="FF0000"/>
              </a:solidFill>
            </a:endParaRPr>
          </a:p>
          <a:p>
            <a:endParaRPr lang="fr-FR" sz="1400"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8</a:t>
            </a:fld>
            <a:endParaRPr lang="fr-FR"/>
          </a:p>
        </p:txBody>
      </p:sp>
    </p:spTree>
    <p:extLst>
      <p:ext uri="{BB962C8B-B14F-4D97-AF65-F5344CB8AC3E}">
        <p14:creationId xmlns:p14="http://schemas.microsoft.com/office/powerpoint/2010/main" val="248969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1663" y="592138"/>
            <a:ext cx="5895975" cy="3316287"/>
          </a:xfrm>
        </p:spPr>
      </p:sp>
      <p:sp>
        <p:nvSpPr>
          <p:cNvPr id="3" name="Espace réservé des notes 2"/>
          <p:cNvSpPr>
            <a:spLocks noGrp="1"/>
          </p:cNvSpPr>
          <p:nvPr>
            <p:ph type="body" idx="1"/>
          </p:nvPr>
        </p:nvSpPr>
        <p:spPr>
          <a:xfrm>
            <a:off x="351694" y="3976342"/>
            <a:ext cx="6395912" cy="6002122"/>
          </a:xfrm>
        </p:spPr>
        <p:txBody>
          <a:bodyPr/>
          <a:lstStyle/>
          <a:p>
            <a:pPr marL="351438" indent="-351438">
              <a:buAutoNum type="arabicParenR"/>
            </a:pPr>
            <a:r>
              <a:rPr lang="fr-FR" sz="1400" b="1" dirty="0">
                <a:solidFill>
                  <a:srgbClr val="FF0000"/>
                </a:solidFill>
              </a:rPr>
              <a:t>Mater semper </a:t>
            </a:r>
            <a:r>
              <a:rPr lang="fr-FR" sz="1400" b="1" dirty="0" err="1">
                <a:solidFill>
                  <a:srgbClr val="FF0000"/>
                </a:solidFill>
              </a:rPr>
              <a:t>certa</a:t>
            </a:r>
            <a:r>
              <a:rPr lang="fr-FR" sz="1400" b="1" dirty="0">
                <a:solidFill>
                  <a:srgbClr val="FF0000"/>
                </a:solidFill>
              </a:rPr>
              <a:t> et pater semper </a:t>
            </a:r>
            <a:r>
              <a:rPr lang="fr-FR" sz="1400" b="1" dirty="0" err="1">
                <a:solidFill>
                  <a:srgbClr val="FF0000"/>
                </a:solidFill>
              </a:rPr>
              <a:t>incertus</a:t>
            </a:r>
            <a:r>
              <a:rPr lang="fr-FR" sz="1400" b="1" dirty="0">
                <a:solidFill>
                  <a:srgbClr val="FF0000"/>
                </a:solidFill>
              </a:rPr>
              <a:t> (droit Romain) : on est toujours sûr que la femme qui accouche est bien la mère, et on n’est jamais sûr de qui est le père de l’enfant qui est né.</a:t>
            </a:r>
          </a:p>
          <a:p>
            <a:endParaRPr lang="fr-FR" sz="1400" b="1" dirty="0">
              <a:solidFill>
                <a:srgbClr val="FF0000"/>
              </a:solidFill>
            </a:endParaRPr>
          </a:p>
          <a:p>
            <a:r>
              <a:rPr lang="fr-FR" sz="1400" b="1" dirty="0">
                <a:solidFill>
                  <a:srgbClr val="FF0000"/>
                </a:solidFill>
              </a:rPr>
              <a:t>2) </a:t>
            </a:r>
            <a:r>
              <a:rPr lang="fr-FR" sz="1400" dirty="0"/>
              <a:t> En Europe , la filiation ne peut jamais naitre d’un contrat privé (entre personnes privées)</a:t>
            </a:r>
            <a:r>
              <a:rPr lang="fr-FR" sz="1400" b="1" dirty="0"/>
              <a:t>, l ’état seul est compétent pour constater la filiation en général biologique ou constituer lui-même une filiation par l’adoption.</a:t>
            </a:r>
          </a:p>
          <a:p>
            <a:endParaRPr lang="fr-FR" sz="1400" b="1" dirty="0">
              <a:solidFill>
                <a:srgbClr val="FF0000"/>
              </a:solidFill>
            </a:endParaRPr>
          </a:p>
          <a:p>
            <a:r>
              <a:rPr lang="fr-FR" sz="1400" b="1" dirty="0">
                <a:solidFill>
                  <a:srgbClr val="FF0000"/>
                </a:solidFill>
              </a:rPr>
              <a:t>3) Aux Etats unis , </a:t>
            </a:r>
          </a:p>
          <a:p>
            <a:r>
              <a:rPr lang="fr-FR" sz="1400" dirty="0"/>
              <a:t>Dans l’état de Californie , c’est l’accord entre les parties privées qui constitue la filiation , laquelle est ensuite validée par un juge. Dans ce scénario </a:t>
            </a:r>
            <a:r>
              <a:rPr lang="fr-FR" sz="1400" b="1" dirty="0">
                <a:solidFill>
                  <a:srgbClr val="FF0000"/>
                </a:solidFill>
              </a:rPr>
              <a:t>la gestatrice , la mère biologique n’existent pas : seule compte la volonté de ceux qui ont décidé par contrat qu’ils étaient les parents de l’enfant. Ils peuvent être un couple hétéro marié ou pas , un couple homo </a:t>
            </a:r>
            <a:r>
              <a:rPr lang="fr-FR" sz="1400" b="1" dirty="0" err="1">
                <a:solidFill>
                  <a:srgbClr val="FF0000"/>
                </a:solidFill>
              </a:rPr>
              <a:t>masc</a:t>
            </a:r>
            <a:r>
              <a:rPr lang="fr-FR" sz="1400" b="1" dirty="0">
                <a:solidFill>
                  <a:srgbClr val="FF0000"/>
                </a:solidFill>
              </a:rPr>
              <a:t>  , un  homme ou une femme célibataire.</a:t>
            </a:r>
          </a:p>
          <a:p>
            <a:endParaRPr lang="fr-FR" sz="1400" dirty="0"/>
          </a:p>
          <a:p>
            <a:r>
              <a:rPr lang="fr-FR" sz="1400" b="1" dirty="0">
                <a:solidFill>
                  <a:srgbClr val="FF0000"/>
                </a:solidFill>
              </a:rPr>
              <a:t>Dans le cadre de la GPA ,pour éviter des rétraction de la mère porteuse ,  11 États autorisent le « </a:t>
            </a:r>
            <a:r>
              <a:rPr lang="fr-FR" sz="1400" b="1" dirty="0" err="1">
                <a:solidFill>
                  <a:srgbClr val="FF0000"/>
                </a:solidFill>
              </a:rPr>
              <a:t>pre-birth</a:t>
            </a:r>
            <a:r>
              <a:rPr lang="fr-FR" sz="1400" b="1" dirty="0">
                <a:solidFill>
                  <a:srgbClr val="FF0000"/>
                </a:solidFill>
              </a:rPr>
              <a:t> </a:t>
            </a:r>
            <a:r>
              <a:rPr lang="fr-FR" sz="1400" b="1" dirty="0" err="1">
                <a:solidFill>
                  <a:srgbClr val="FF0000"/>
                </a:solidFill>
              </a:rPr>
              <a:t>order</a:t>
            </a:r>
            <a:r>
              <a:rPr lang="fr-FR" sz="1400" b="1" dirty="0">
                <a:solidFill>
                  <a:srgbClr val="FF0000"/>
                </a:solidFill>
              </a:rPr>
              <a:t> », déclaration judiciaire de parenté intentionnelle au stade le plus précoce. Cela permet de reconnaître juridiquement les parents d’intention pendant la grossesse et de les désigner comme parents légaux dans « l’acte de naissance », document administratif sur la foi duquel seront établis tous les actes d’état civil subséquents.</a:t>
            </a:r>
          </a:p>
          <a:p>
            <a:r>
              <a:rPr lang="fr-FR" sz="1400" dirty="0"/>
              <a:t> </a:t>
            </a:r>
            <a:r>
              <a:rPr lang="fr-FR" sz="1400" b="1" dirty="0">
                <a:solidFill>
                  <a:srgbClr val="FF0000"/>
                </a:solidFill>
              </a:rPr>
              <a:t>Dans ces États, l’acte de naissance n’est donc pas conforme au « certificat d’accouchement » rédigé par l’hôpital. C’est cette discordance qui pourrait  poser problème lors du retour en France. </a:t>
            </a:r>
          </a:p>
          <a:p>
            <a:r>
              <a:rPr lang="fr-FR" sz="1400" dirty="0"/>
              <a:t>NB  qu’aux Etats unis chaque année 25000 enfants adoptés sont à nouveau abandonnés par leurs parents et sont </a:t>
            </a:r>
            <a:r>
              <a:rPr lang="fr-FR" sz="1400" dirty="0" err="1"/>
              <a:t>réadoptables</a:t>
            </a:r>
            <a:r>
              <a:rPr lang="fr-FR" sz="1400" dirty="0"/>
              <a:t> !</a:t>
            </a:r>
          </a:p>
          <a:p>
            <a:endParaRPr lang="fr-FR" sz="1400" b="1" dirty="0">
              <a:solidFill>
                <a:srgbClr val="FF0000"/>
              </a:solidFill>
            </a:endParaRPr>
          </a:p>
          <a:p>
            <a:endParaRPr lang="fr-FR" sz="1400"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9</a:t>
            </a:fld>
            <a:endParaRPr lang="fr-FR"/>
          </a:p>
        </p:txBody>
      </p:sp>
    </p:spTree>
    <p:extLst>
      <p:ext uri="{BB962C8B-B14F-4D97-AF65-F5344CB8AC3E}">
        <p14:creationId xmlns:p14="http://schemas.microsoft.com/office/powerpoint/2010/main" val="33745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9" name="Image 8">
            <a:extLst>
              <a:ext uri="{FF2B5EF4-FFF2-40B4-BE49-F238E27FC236}">
                <a16:creationId xmlns:a16="http://schemas.microsoft.com/office/drawing/2014/main" id="{AF56F8BE-3048-4E79-933B-AD7C14F7B023}"/>
              </a:ext>
            </a:extLst>
          </p:cNvPr>
          <p:cNvPicPr>
            <a:picLocks noChangeAspect="1"/>
          </p:cNvPicPr>
          <p:nvPr userDrawn="1"/>
        </p:nvPicPr>
        <p:blipFill>
          <a:blip r:embed="rId2"/>
          <a:stretch>
            <a:fillRect/>
          </a:stretch>
        </p:blipFill>
        <p:spPr>
          <a:xfrm>
            <a:off x="11142662" y="290735"/>
            <a:ext cx="723900" cy="4381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3_juill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google.fr/imgres?imgurl=http://www.valdemauldre-catholique-yvelines.cef.fr/Photos/BaptemeElouann.jpg&amp;imgrefurl=http://www.valdemauldre-catholique-yvelines.cef.fr/Site/Sacrements/bapteme.php&amp;docid=CTtH2yw59JCXSM&amp;tbnid=cYu9oQkAy8UP7M:&amp;vet=1&amp;w=336&amp;h=353&amp;bih=492&amp;biw=912&amp;ved=0ahUKEwjc3JjVqe_YAhWNHsAKHatWCd0QMwgsKAYwBg&amp;iact=c&amp;ictx=1" TargetMode="Externa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nte.lefigaro.fr/sante/organe/uterus/quest-ce-que-cest" TargetMode="External"/><Relationship Id="rId4" Type="http://schemas.openxmlformats.org/officeDocument/2006/relationships/image" Target="../media/image24.tiff"/></Relationships>
</file>

<file path=ppt/slides/_rels/slide19.xml.rels><?xml version="1.0" encoding="UTF-8" standalone="yes"?>
<Relationships xmlns="http://schemas.openxmlformats.org/package/2006/relationships"><Relationship Id="rId3" Type="http://schemas.openxmlformats.org/officeDocument/2006/relationships/hyperlink" Target="http://bebeatrois.com/#La_GPA_au_Senat_-_hom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bebeatrois.com/#L_intention_d_etre_mere_-_home" TargetMode="External"/><Relationship Id="rId4" Type="http://schemas.openxmlformats.org/officeDocument/2006/relationships/hyperlink" Target="http://bebeatrois.com/#Des_Oreilles_et_remedes_-_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23FC2-04EF-48FF-A3CF-2B7ADB087581}"/>
              </a:ext>
            </a:extLst>
          </p:cNvPr>
          <p:cNvSpPr>
            <a:spLocks noGrp="1"/>
          </p:cNvSpPr>
          <p:nvPr>
            <p:ph type="ctrTitle"/>
          </p:nvPr>
        </p:nvSpPr>
        <p:spPr>
          <a:xfrm>
            <a:off x="1571625" y="2514600"/>
            <a:ext cx="9932987" cy="2262781"/>
          </a:xfrm>
        </p:spPr>
        <p:txBody>
          <a:bodyPr>
            <a:normAutofit fontScale="90000"/>
          </a:bodyPr>
          <a:lstStyle/>
          <a:p>
            <a:r>
              <a:rPr lang="fr-FR" b="1" dirty="0"/>
              <a:t>GPA </a:t>
            </a:r>
            <a:r>
              <a:rPr lang="fr-FR" b="1"/>
              <a:t>: Gestation Pour Autrui </a:t>
            </a:r>
            <a:br>
              <a:rPr lang="fr-FR" b="1" dirty="0"/>
            </a:br>
            <a:r>
              <a:rPr lang="fr-FR" b="1" dirty="0"/>
              <a:t>une PMA comme les autres?</a:t>
            </a:r>
            <a:br>
              <a:rPr lang="fr-FR" dirty="0"/>
            </a:br>
            <a:endParaRPr lang="fr-FR" dirty="0"/>
          </a:p>
        </p:txBody>
      </p:sp>
      <p:sp>
        <p:nvSpPr>
          <p:cNvPr id="3" name="Sous-titre 2">
            <a:extLst>
              <a:ext uri="{FF2B5EF4-FFF2-40B4-BE49-F238E27FC236}">
                <a16:creationId xmlns:a16="http://schemas.microsoft.com/office/drawing/2014/main" id="{29D50B94-25FB-49DD-A453-FDEBABCA86C3}"/>
              </a:ext>
            </a:extLst>
          </p:cNvPr>
          <p:cNvSpPr>
            <a:spLocks noGrp="1"/>
          </p:cNvSpPr>
          <p:nvPr>
            <p:ph type="subTitle" idx="1"/>
          </p:nvPr>
        </p:nvSpPr>
        <p:spPr>
          <a:xfrm>
            <a:off x="1785939" y="4777379"/>
            <a:ext cx="9718674" cy="1126283"/>
          </a:xfrm>
        </p:spPr>
        <p:txBody>
          <a:bodyPr/>
          <a:lstStyle/>
          <a:p>
            <a:r>
              <a:rPr lang="fr-FR" dirty="0"/>
              <a:t>Etats généraux  2018 sur la bioéthique</a:t>
            </a:r>
          </a:p>
        </p:txBody>
      </p:sp>
      <p:pic>
        <p:nvPicPr>
          <p:cNvPr id="5" name="Image 4">
            <a:extLst>
              <a:ext uri="{FF2B5EF4-FFF2-40B4-BE49-F238E27FC236}">
                <a16:creationId xmlns:a16="http://schemas.microsoft.com/office/drawing/2014/main" id="{709ADF32-77D0-4A20-9E87-C0B172E73737}"/>
              </a:ext>
            </a:extLst>
          </p:cNvPr>
          <p:cNvPicPr>
            <a:picLocks noChangeAspect="1"/>
          </p:cNvPicPr>
          <p:nvPr/>
        </p:nvPicPr>
        <p:blipFill>
          <a:blip r:embed="rId3"/>
          <a:stretch>
            <a:fillRect/>
          </a:stretch>
        </p:blipFill>
        <p:spPr>
          <a:xfrm>
            <a:off x="9509460" y="416175"/>
            <a:ext cx="1771650" cy="1076325"/>
          </a:xfrm>
          <a:prstGeom prst="rect">
            <a:avLst/>
          </a:prstGeom>
        </p:spPr>
      </p:pic>
    </p:spTree>
    <p:extLst>
      <p:ext uri="{BB962C8B-B14F-4D97-AF65-F5344CB8AC3E}">
        <p14:creationId xmlns:p14="http://schemas.microsoft.com/office/powerpoint/2010/main" val="36479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7CF8F7A-A8FE-4057-A983-18D71180060F}"/>
              </a:ext>
            </a:extLst>
          </p:cNvPr>
          <p:cNvSpPr txBox="1">
            <a:spLocks/>
          </p:cNvSpPr>
          <p:nvPr/>
        </p:nvSpPr>
        <p:spPr>
          <a:xfrm>
            <a:off x="1316112" y="145646"/>
            <a:ext cx="9983971" cy="59863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dirty="0"/>
              <a:t>GPA en France</a:t>
            </a:r>
            <a:br>
              <a:rPr lang="fr-FR" b="1" dirty="0"/>
            </a:br>
            <a:endParaRPr lang="fr-FR" b="1" dirty="0"/>
          </a:p>
        </p:txBody>
      </p:sp>
      <p:pic>
        <p:nvPicPr>
          <p:cNvPr id="13" name="Image 12">
            <a:extLst>
              <a:ext uri="{FF2B5EF4-FFF2-40B4-BE49-F238E27FC236}">
                <a16:creationId xmlns:a16="http://schemas.microsoft.com/office/drawing/2014/main" id="{8C3FE069-B0A0-45F4-836D-7D2ECD5E19CD}"/>
              </a:ext>
            </a:extLst>
          </p:cNvPr>
          <p:cNvPicPr>
            <a:picLocks noChangeAspect="1"/>
          </p:cNvPicPr>
          <p:nvPr/>
        </p:nvPicPr>
        <p:blipFill rotWithShape="1">
          <a:blip r:embed="rId3"/>
          <a:srcRect l="14356" r="5317"/>
          <a:stretch/>
        </p:blipFill>
        <p:spPr>
          <a:xfrm>
            <a:off x="969022" y="1751882"/>
            <a:ext cx="4681684" cy="2417719"/>
          </a:xfrm>
          <a:prstGeom prst="rect">
            <a:avLst/>
          </a:prstGeom>
        </p:spPr>
      </p:pic>
      <p:sp>
        <p:nvSpPr>
          <p:cNvPr id="17" name="ZoneTexte 16">
            <a:extLst>
              <a:ext uri="{FF2B5EF4-FFF2-40B4-BE49-F238E27FC236}">
                <a16:creationId xmlns:a16="http://schemas.microsoft.com/office/drawing/2014/main" id="{8D9E55A6-88FD-4231-A43A-C091363A540C}"/>
              </a:ext>
            </a:extLst>
          </p:cNvPr>
          <p:cNvSpPr txBox="1"/>
          <p:nvPr/>
        </p:nvSpPr>
        <p:spPr>
          <a:xfrm>
            <a:off x="319568" y="805667"/>
            <a:ext cx="11872432" cy="646331"/>
          </a:xfrm>
          <a:prstGeom prst="rect">
            <a:avLst/>
          </a:prstGeom>
          <a:noFill/>
        </p:spPr>
        <p:txBody>
          <a:bodyPr wrap="square" rtlCol="0">
            <a:spAutoFit/>
          </a:bodyPr>
          <a:lstStyle/>
          <a:p>
            <a:pPr algn="ctr"/>
            <a:r>
              <a:rPr lang="fr-FR" dirty="0"/>
              <a:t>             Pour contourner l’interdiction les parents d’intention Français se sont tournés vers la GPA à l’étranger (Etats-Unis, Inde, Ukraine…)</a:t>
            </a:r>
          </a:p>
        </p:txBody>
      </p:sp>
      <p:sp>
        <p:nvSpPr>
          <p:cNvPr id="18" name="Espace réservé du contenu 2">
            <a:extLst>
              <a:ext uri="{FF2B5EF4-FFF2-40B4-BE49-F238E27FC236}">
                <a16:creationId xmlns:a16="http://schemas.microsoft.com/office/drawing/2014/main" id="{FE556585-E2A7-4C38-932F-207927DE7E68}"/>
              </a:ext>
            </a:extLst>
          </p:cNvPr>
          <p:cNvSpPr>
            <a:spLocks noGrp="1"/>
          </p:cNvSpPr>
          <p:nvPr>
            <p:ph idx="1"/>
          </p:nvPr>
        </p:nvSpPr>
        <p:spPr>
          <a:xfrm>
            <a:off x="5650706" y="1513385"/>
            <a:ext cx="6373332" cy="2894714"/>
          </a:xfrm>
        </p:spPr>
        <p:txBody>
          <a:bodyPr>
            <a:normAutofit/>
          </a:bodyPr>
          <a:lstStyle/>
          <a:p>
            <a:pPr marL="0" indent="0" algn="ctr">
              <a:buNone/>
            </a:pPr>
            <a:r>
              <a:rPr lang="fr-FR" b="1" dirty="0"/>
              <a:t>Pour éviter ce tourisme procréatif, </a:t>
            </a:r>
            <a:r>
              <a:rPr lang="fr-FR" dirty="0"/>
              <a:t>le Service central </a:t>
            </a:r>
            <a:br>
              <a:rPr lang="fr-FR" dirty="0"/>
            </a:br>
            <a:r>
              <a:rPr lang="fr-FR" dirty="0"/>
              <a:t>de l’Etat Civil, au retour des parents en France, joue </a:t>
            </a:r>
            <a:br>
              <a:rPr lang="fr-FR" dirty="0"/>
            </a:br>
            <a:r>
              <a:rPr lang="fr-FR" dirty="0"/>
              <a:t>sur la « filiation » et refuse :</a:t>
            </a:r>
          </a:p>
          <a:p>
            <a:pPr lvl="1"/>
            <a:r>
              <a:rPr lang="fr-FR" dirty="0"/>
              <a:t>De transcrire les actes de naissance d’enfants nés de GPA à l’étranger d’un père biologique Français </a:t>
            </a:r>
          </a:p>
          <a:p>
            <a:pPr lvl="1"/>
            <a:r>
              <a:rPr lang="fr-FR" dirty="0"/>
              <a:t>De prendre en compte les jugements qui conduisent à </a:t>
            </a:r>
            <a:br>
              <a:rPr lang="fr-FR" dirty="0"/>
            </a:br>
            <a:r>
              <a:rPr lang="fr-FR" dirty="0"/>
              <a:t>désigner une mère (ou un parent) différent de la femme (mère porteuse) qui figure sur l’acte d’accouchement. </a:t>
            </a:r>
          </a:p>
          <a:p>
            <a:pPr marL="0" indent="0">
              <a:buNone/>
            </a:pPr>
            <a:endParaRPr lang="fr-FR" dirty="0"/>
          </a:p>
          <a:p>
            <a:pPr marL="457200" lvl="1" indent="0">
              <a:buNone/>
            </a:pPr>
            <a:endParaRPr lang="fr-FR" b="1" dirty="0"/>
          </a:p>
        </p:txBody>
      </p:sp>
      <p:sp>
        <p:nvSpPr>
          <p:cNvPr id="19" name="ZoneTexte 18">
            <a:extLst>
              <a:ext uri="{FF2B5EF4-FFF2-40B4-BE49-F238E27FC236}">
                <a16:creationId xmlns:a16="http://schemas.microsoft.com/office/drawing/2014/main" id="{411E7B41-6A9E-4D0C-B8B1-33B438429C0B}"/>
              </a:ext>
            </a:extLst>
          </p:cNvPr>
          <p:cNvSpPr txBox="1"/>
          <p:nvPr/>
        </p:nvSpPr>
        <p:spPr>
          <a:xfrm>
            <a:off x="1459832" y="4852004"/>
            <a:ext cx="10564206" cy="1200329"/>
          </a:xfrm>
          <a:prstGeom prst="rect">
            <a:avLst/>
          </a:prstGeom>
          <a:noFill/>
        </p:spPr>
        <p:txBody>
          <a:bodyPr wrap="square" rtlCol="0">
            <a:spAutoFit/>
          </a:bodyPr>
          <a:lstStyle/>
          <a:p>
            <a:r>
              <a:rPr lang="fr-FR" i="1" dirty="0"/>
              <a:t>Contrairement à ce qu’indiquent les partisans de la GPA qui parlent des enfants revenus en France comme de « fantômes de la République », </a:t>
            </a:r>
            <a:r>
              <a:rPr lang="fr-FR" b="1" i="1" dirty="0"/>
              <a:t>ces restrictions ne font pas obstacle à une vie normale des enfants revenus en France</a:t>
            </a:r>
            <a:r>
              <a:rPr lang="fr-FR" i="1" dirty="0"/>
              <a:t> (accès à la crèche, à la Sécu, à la scolarité, à la nationalité Française par certificat de nationalité si le père est Français…). </a:t>
            </a:r>
          </a:p>
        </p:txBody>
      </p:sp>
    </p:spTree>
    <p:extLst>
      <p:ext uri="{BB962C8B-B14F-4D97-AF65-F5344CB8AC3E}">
        <p14:creationId xmlns:p14="http://schemas.microsoft.com/office/powerpoint/2010/main" val="348809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E39093-F291-4166-BD98-171EE918E209}"/>
              </a:ext>
            </a:extLst>
          </p:cNvPr>
          <p:cNvSpPr>
            <a:spLocks noGrp="1"/>
          </p:cNvSpPr>
          <p:nvPr>
            <p:ph idx="1"/>
          </p:nvPr>
        </p:nvSpPr>
        <p:spPr>
          <a:xfrm>
            <a:off x="2005263" y="1161665"/>
            <a:ext cx="9741056" cy="5337545"/>
          </a:xfrm>
        </p:spPr>
        <p:txBody>
          <a:bodyPr>
            <a:normAutofit/>
          </a:bodyPr>
          <a:lstStyle/>
          <a:p>
            <a:pPr marL="0" indent="0" algn="ctr">
              <a:buNone/>
            </a:pPr>
            <a:r>
              <a:rPr lang="fr-FR" sz="2000" b="1" dirty="0">
                <a:hlinkClick r:id="rId3" tooltip="3 juillet"/>
              </a:rPr>
              <a:t>Etat de la jurisprudence</a:t>
            </a:r>
          </a:p>
          <a:p>
            <a:r>
              <a:rPr lang="fr-FR" sz="1600" dirty="0"/>
              <a:t>Le 26 juin 2014 la CEDH a condamné la France pour ne pas avoir retranscrit l’état civil d’un enfant né légalement de GPA à l’étranger, ni pour le père biologique ni pour la mère d’intention. </a:t>
            </a:r>
            <a:endParaRPr lang="fr-FR" sz="1600" b="1" dirty="0"/>
          </a:p>
          <a:p>
            <a:r>
              <a:rPr lang="fr-FR" sz="1600" dirty="0"/>
              <a:t>On distingue </a:t>
            </a:r>
            <a:r>
              <a:rPr lang="fr-FR" sz="1600" b="1" dirty="0"/>
              <a:t>2 types d’états civils </a:t>
            </a:r>
            <a:r>
              <a:rPr lang="fr-FR" sz="1600" dirty="0"/>
              <a:t>(actes de naissance) </a:t>
            </a:r>
            <a:r>
              <a:rPr lang="fr-FR" sz="1600" b="1" dirty="0"/>
              <a:t>établis à l’étranger : </a:t>
            </a:r>
            <a:endParaRPr lang="fr-FR" sz="1600" b="1" dirty="0">
              <a:solidFill>
                <a:schemeClr val="tx1"/>
              </a:solidFill>
              <a:hlinkClick r:id="rId3" tooltip="3 juillet"/>
            </a:endParaRPr>
          </a:p>
          <a:p>
            <a:pPr lvl="1"/>
            <a:r>
              <a:rPr lang="fr-FR" dirty="0"/>
              <a:t>l’état civil conforme à la réalité dit probant ou figurent les noms des père biologiques et de la mère porteuse </a:t>
            </a:r>
            <a:r>
              <a:rPr lang="fr-FR" b="1" u="sng" dirty="0"/>
              <a:t>sans mention de la mère d’intention</a:t>
            </a:r>
            <a:r>
              <a:rPr lang="fr-FR" dirty="0"/>
              <a:t>, </a:t>
            </a:r>
            <a:r>
              <a:rPr lang="fr-FR" b="1" dirty="0"/>
              <a:t>que le Service central de l'État civil à Nantes a obligation de transcrire. </a:t>
            </a:r>
          </a:p>
          <a:p>
            <a:pPr lvl="1"/>
            <a:r>
              <a:rPr lang="fr-FR" dirty="0"/>
              <a:t>L’ état civil où figurent seulement le nom des parents d’intention </a:t>
            </a:r>
            <a:r>
              <a:rPr lang="fr-FR" b="1" u="sng" dirty="0"/>
              <a:t>sans mention de la mère porteuse </a:t>
            </a:r>
            <a:r>
              <a:rPr lang="fr-FR" dirty="0"/>
              <a:t>qui présente donc une </a:t>
            </a:r>
            <a:r>
              <a:rPr lang="fr-FR" b="1" u="sng" dirty="0"/>
              <a:t>discordance avec le certificat d’accouchement</a:t>
            </a:r>
            <a:r>
              <a:rPr lang="fr-FR" dirty="0"/>
              <a:t>. Dans ce cas l’établissement d’un lien de filiation avec le second parent d’intention ne sera pas possible.</a:t>
            </a:r>
          </a:p>
          <a:p>
            <a:r>
              <a:rPr lang="fr-FR" sz="1600" dirty="0"/>
              <a:t>La « mère d’intention » ne figure pas sur l’état civil Français de « ses » enfants </a:t>
            </a:r>
          </a:p>
          <a:p>
            <a:pPr lvl="1"/>
            <a:r>
              <a:rPr lang="fr-FR" dirty="0"/>
              <a:t>elle ne peut pas les adopter pour établir la  filiation ( =&gt; difficulté fiscale pour les successions )</a:t>
            </a:r>
          </a:p>
          <a:p>
            <a:pPr lvl="1"/>
            <a:r>
              <a:rPr lang="fr-FR" dirty="0"/>
              <a:t>mais elle peut bénéficier d’une </a:t>
            </a:r>
            <a:r>
              <a:rPr lang="fr-FR" b="1" u="sng" dirty="0"/>
              <a:t>délégation parentale </a:t>
            </a:r>
            <a:r>
              <a:rPr lang="fr-FR" dirty="0"/>
              <a:t>du père biologique qui permet de correspondre au vécu social.</a:t>
            </a:r>
          </a:p>
        </p:txBody>
      </p:sp>
      <p:sp>
        <p:nvSpPr>
          <p:cNvPr id="6" name="Titre 1">
            <a:extLst>
              <a:ext uri="{FF2B5EF4-FFF2-40B4-BE49-F238E27FC236}">
                <a16:creationId xmlns:a16="http://schemas.microsoft.com/office/drawing/2014/main" id="{869CDCA1-1024-4A94-9421-E8764A37708E}"/>
              </a:ext>
            </a:extLst>
          </p:cNvPr>
          <p:cNvSpPr txBox="1">
            <a:spLocks/>
          </p:cNvSpPr>
          <p:nvPr/>
        </p:nvSpPr>
        <p:spPr>
          <a:xfrm>
            <a:off x="1316112" y="145646"/>
            <a:ext cx="9983971" cy="59863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dirty="0"/>
              <a:t>GPA en France</a:t>
            </a:r>
            <a:br>
              <a:rPr lang="fr-FR" b="1" dirty="0"/>
            </a:br>
            <a:endParaRPr lang="fr-FR" b="1" dirty="0"/>
          </a:p>
        </p:txBody>
      </p:sp>
    </p:spTree>
    <p:extLst>
      <p:ext uri="{BB962C8B-B14F-4D97-AF65-F5344CB8AC3E}">
        <p14:creationId xmlns:p14="http://schemas.microsoft.com/office/powerpoint/2010/main" val="129689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57A80-68A6-4A7C-942E-CFA83A51F795}"/>
              </a:ext>
            </a:extLst>
          </p:cNvPr>
          <p:cNvSpPr>
            <a:spLocks noGrp="1"/>
          </p:cNvSpPr>
          <p:nvPr>
            <p:ph type="title"/>
          </p:nvPr>
        </p:nvSpPr>
        <p:spPr>
          <a:xfrm>
            <a:off x="1535185" y="159390"/>
            <a:ext cx="9915787" cy="511729"/>
          </a:xfrm>
        </p:spPr>
        <p:txBody>
          <a:bodyPr>
            <a:normAutofit fontScale="90000"/>
          </a:bodyPr>
          <a:lstStyle/>
          <a:p>
            <a:pPr algn="ctr"/>
            <a:r>
              <a:rPr lang="fr-FR" b="1" dirty="0"/>
              <a:t>Les Français et la bioéthique (sondages)</a:t>
            </a:r>
          </a:p>
        </p:txBody>
      </p:sp>
      <p:sp>
        <p:nvSpPr>
          <p:cNvPr id="5" name="Espace réservé du contenu 4">
            <a:extLst>
              <a:ext uri="{FF2B5EF4-FFF2-40B4-BE49-F238E27FC236}">
                <a16:creationId xmlns:a16="http://schemas.microsoft.com/office/drawing/2014/main" id="{587205FB-1BC3-4497-AA2D-42301F6A43BA}"/>
              </a:ext>
            </a:extLst>
          </p:cNvPr>
          <p:cNvSpPr txBox="1">
            <a:spLocks noGrp="1"/>
          </p:cNvSpPr>
          <p:nvPr>
            <p:ph idx="1"/>
          </p:nvPr>
        </p:nvSpPr>
        <p:spPr>
          <a:xfrm>
            <a:off x="6532228" y="783239"/>
            <a:ext cx="5575567" cy="923330"/>
          </a:xfrm>
          <a:prstGeom prst="rect">
            <a:avLst/>
          </a:prstGeom>
          <a:noFill/>
        </p:spPr>
        <p:txBody>
          <a:bodyPr wrap="square" rtlCol="0">
            <a:spAutoFit/>
          </a:bodyPr>
          <a:lstStyle/>
          <a:p>
            <a:r>
              <a:rPr lang="fr-FR" dirty="0"/>
              <a:t>Seriez vous favorable à ce qu’on autorise en France le recours à une mère porteuse qu’on appelle Gestation Pour Autrui (GPA) </a:t>
            </a:r>
          </a:p>
        </p:txBody>
      </p:sp>
      <p:sp>
        <p:nvSpPr>
          <p:cNvPr id="8" name="ZoneTexte 7">
            <a:extLst>
              <a:ext uri="{FF2B5EF4-FFF2-40B4-BE49-F238E27FC236}">
                <a16:creationId xmlns:a16="http://schemas.microsoft.com/office/drawing/2014/main" id="{7B81477D-2C12-4505-BBAE-F8A7957B789C}"/>
              </a:ext>
            </a:extLst>
          </p:cNvPr>
          <p:cNvSpPr txBox="1"/>
          <p:nvPr/>
        </p:nvSpPr>
        <p:spPr>
          <a:xfrm>
            <a:off x="7269254" y="3279245"/>
            <a:ext cx="1283515" cy="861774"/>
          </a:xfrm>
          <a:prstGeom prst="rect">
            <a:avLst/>
          </a:prstGeom>
          <a:noFill/>
        </p:spPr>
        <p:txBody>
          <a:bodyPr wrap="square" rtlCol="0">
            <a:spAutoFit/>
          </a:bodyPr>
          <a:lstStyle/>
          <a:p>
            <a:pPr algn="ctr"/>
            <a:r>
              <a:rPr lang="fr-FR" b="1" dirty="0"/>
              <a:t>Total Oui</a:t>
            </a:r>
          </a:p>
          <a:p>
            <a:pPr algn="ctr"/>
            <a:r>
              <a:rPr lang="fr-FR" sz="3200" b="1" dirty="0">
                <a:solidFill>
                  <a:schemeClr val="accent1"/>
                </a:solidFill>
              </a:rPr>
              <a:t>64 %</a:t>
            </a:r>
          </a:p>
        </p:txBody>
      </p:sp>
      <p:graphicFrame>
        <p:nvGraphicFramePr>
          <p:cNvPr id="9" name="Graphique 8">
            <a:extLst>
              <a:ext uri="{FF2B5EF4-FFF2-40B4-BE49-F238E27FC236}">
                <a16:creationId xmlns:a16="http://schemas.microsoft.com/office/drawing/2014/main" id="{FE0F1533-F19A-414A-BA6C-431208E7F5BD}"/>
              </a:ext>
            </a:extLst>
          </p:cNvPr>
          <p:cNvGraphicFramePr>
            <a:graphicFrameLocks/>
          </p:cNvGraphicFramePr>
          <p:nvPr>
            <p:extLst>
              <p:ext uri="{D42A27DB-BD31-4B8C-83A1-F6EECF244321}">
                <p14:modId xmlns:p14="http://schemas.microsoft.com/office/powerpoint/2010/main" val="3928126330"/>
              </p:ext>
            </p:extLst>
          </p:nvPr>
        </p:nvGraphicFramePr>
        <p:xfrm>
          <a:off x="7269254" y="1786770"/>
          <a:ext cx="4065052" cy="3486979"/>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contenu 4">
            <a:extLst>
              <a:ext uri="{FF2B5EF4-FFF2-40B4-BE49-F238E27FC236}">
                <a16:creationId xmlns:a16="http://schemas.microsoft.com/office/drawing/2014/main" id="{7BC4B532-AB59-4EA3-9DD3-F433ED2750A6}"/>
              </a:ext>
            </a:extLst>
          </p:cNvPr>
          <p:cNvSpPr txBox="1">
            <a:spLocks/>
          </p:cNvSpPr>
          <p:nvPr/>
        </p:nvSpPr>
        <p:spPr>
          <a:xfrm>
            <a:off x="1658814" y="748335"/>
            <a:ext cx="4940984" cy="1980029"/>
          </a:xfrm>
          <a:prstGeom prst="rect">
            <a:avLst/>
          </a:prstGeom>
          <a:noFill/>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Dans le dons d’ovocytes ou de spermatozoïdes (les gamètes : faut-il comme c’est le cas actuellement , conserver…</a:t>
            </a:r>
          </a:p>
          <a:p>
            <a:pPr lvl="1"/>
            <a:r>
              <a:rPr lang="fr-FR" dirty="0">
                <a:solidFill>
                  <a:schemeClr val="accent2">
                    <a:lumMod val="50000"/>
                  </a:schemeClr>
                </a:solidFill>
              </a:rPr>
              <a:t>La gratuité des dons : </a:t>
            </a:r>
            <a:r>
              <a:rPr lang="fr-FR" b="1" dirty="0">
                <a:solidFill>
                  <a:schemeClr val="accent2">
                    <a:lumMod val="50000"/>
                  </a:schemeClr>
                </a:solidFill>
              </a:rPr>
              <a:t>OUI 90%</a:t>
            </a:r>
          </a:p>
          <a:p>
            <a:pPr lvl="1"/>
            <a:r>
              <a:rPr lang="fr-FR" dirty="0">
                <a:solidFill>
                  <a:schemeClr val="accent2">
                    <a:lumMod val="50000"/>
                  </a:schemeClr>
                </a:solidFill>
              </a:rPr>
              <a:t>L’anonymat du donneur : </a:t>
            </a:r>
            <a:r>
              <a:rPr lang="fr-FR" b="1" dirty="0">
                <a:solidFill>
                  <a:schemeClr val="accent2">
                    <a:lumMod val="50000"/>
                  </a:schemeClr>
                </a:solidFill>
              </a:rPr>
              <a:t>OUI 85%</a:t>
            </a:r>
          </a:p>
        </p:txBody>
      </p:sp>
      <p:sp>
        <p:nvSpPr>
          <p:cNvPr id="6" name="Flèche : bas 5">
            <a:extLst>
              <a:ext uri="{FF2B5EF4-FFF2-40B4-BE49-F238E27FC236}">
                <a16:creationId xmlns:a16="http://schemas.microsoft.com/office/drawing/2014/main" id="{9E0456AD-8D5A-45AA-8FF7-92C60F252317}"/>
              </a:ext>
            </a:extLst>
          </p:cNvPr>
          <p:cNvSpPr/>
          <p:nvPr/>
        </p:nvSpPr>
        <p:spPr>
          <a:xfrm>
            <a:off x="2113812" y="2943508"/>
            <a:ext cx="552893" cy="2040518"/>
          </a:xfrm>
          <a:prstGeom prst="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BC6AE33-D3E5-456E-A816-5658A8F385FD}"/>
              </a:ext>
            </a:extLst>
          </p:cNvPr>
          <p:cNvSpPr txBox="1"/>
          <p:nvPr/>
        </p:nvSpPr>
        <p:spPr>
          <a:xfrm>
            <a:off x="1155016" y="5026494"/>
            <a:ext cx="4522772" cy="923330"/>
          </a:xfrm>
          <a:prstGeom prst="rect">
            <a:avLst/>
          </a:prstGeom>
          <a:noFill/>
        </p:spPr>
        <p:txBody>
          <a:bodyPr wrap="square" rtlCol="0">
            <a:spAutoFit/>
          </a:bodyPr>
          <a:lstStyle/>
          <a:p>
            <a:pPr algn="ctr"/>
            <a:r>
              <a:rPr lang="fr-FR" b="1" dirty="0"/>
              <a:t>Les Français sont attachés aux règles de bioéthique et notamment à la non marchandisation du corps humain. </a:t>
            </a:r>
            <a:endParaRPr lang="fr-FR" dirty="0"/>
          </a:p>
        </p:txBody>
      </p:sp>
      <p:sp>
        <p:nvSpPr>
          <p:cNvPr id="12" name="Flèche : bas 11">
            <a:extLst>
              <a:ext uri="{FF2B5EF4-FFF2-40B4-BE49-F238E27FC236}">
                <a16:creationId xmlns:a16="http://schemas.microsoft.com/office/drawing/2014/main" id="{4241E6E4-FAC5-42C5-B745-D71F9FA79D7C}"/>
              </a:ext>
            </a:extLst>
          </p:cNvPr>
          <p:cNvSpPr/>
          <p:nvPr/>
        </p:nvSpPr>
        <p:spPr>
          <a:xfrm>
            <a:off x="6599798" y="2943508"/>
            <a:ext cx="552893" cy="2040518"/>
          </a:xfrm>
          <a:prstGeom prst="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90BC5EB-BD2D-400E-980E-C64CDAEB06DF}"/>
              </a:ext>
            </a:extLst>
          </p:cNvPr>
          <p:cNvSpPr txBox="1"/>
          <p:nvPr/>
        </p:nvSpPr>
        <p:spPr>
          <a:xfrm>
            <a:off x="6096000" y="5020636"/>
            <a:ext cx="6011795" cy="646331"/>
          </a:xfrm>
          <a:prstGeom prst="rect">
            <a:avLst/>
          </a:prstGeom>
          <a:noFill/>
        </p:spPr>
        <p:txBody>
          <a:bodyPr wrap="square" rtlCol="0">
            <a:spAutoFit/>
          </a:bodyPr>
          <a:lstStyle/>
          <a:p>
            <a:pPr algn="ctr"/>
            <a:r>
              <a:rPr lang="fr-FR" b="1" dirty="0"/>
              <a:t>Les Français sont devenus majoritairement favorables à la GPA</a:t>
            </a:r>
            <a:endParaRPr lang="fr-FR" dirty="0"/>
          </a:p>
        </p:txBody>
      </p:sp>
      <p:pic>
        <p:nvPicPr>
          <p:cNvPr id="14" name="Image 13">
            <a:extLst>
              <a:ext uri="{FF2B5EF4-FFF2-40B4-BE49-F238E27FC236}">
                <a16:creationId xmlns:a16="http://schemas.microsoft.com/office/drawing/2014/main" id="{E01FC8DD-284D-4308-8488-9312A0D0F870}"/>
              </a:ext>
            </a:extLst>
          </p:cNvPr>
          <p:cNvPicPr>
            <a:picLocks noChangeAspect="1"/>
          </p:cNvPicPr>
          <p:nvPr/>
        </p:nvPicPr>
        <p:blipFill>
          <a:blip r:embed="rId4"/>
          <a:stretch>
            <a:fillRect/>
          </a:stretch>
        </p:blipFill>
        <p:spPr>
          <a:xfrm>
            <a:off x="3100580" y="3146292"/>
            <a:ext cx="2193408" cy="1462273"/>
          </a:xfrm>
          <a:prstGeom prst="rect">
            <a:avLst/>
          </a:prstGeom>
        </p:spPr>
      </p:pic>
    </p:spTree>
    <p:extLst>
      <p:ext uri="{BB962C8B-B14F-4D97-AF65-F5344CB8AC3E}">
        <p14:creationId xmlns:p14="http://schemas.microsoft.com/office/powerpoint/2010/main" val="43662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85D2C-575C-45C4-85B4-6DA5C7DDAAD9}"/>
              </a:ext>
            </a:extLst>
          </p:cNvPr>
          <p:cNvSpPr>
            <a:spLocks noGrp="1"/>
          </p:cNvSpPr>
          <p:nvPr>
            <p:ph type="title"/>
          </p:nvPr>
        </p:nvSpPr>
        <p:spPr>
          <a:xfrm>
            <a:off x="2646087" y="166910"/>
            <a:ext cx="8911687" cy="651075"/>
          </a:xfrm>
        </p:spPr>
        <p:txBody>
          <a:bodyPr>
            <a:normAutofit/>
          </a:bodyPr>
          <a:lstStyle/>
          <a:p>
            <a:pPr algn="ctr"/>
            <a:r>
              <a:rPr lang="fr-FR" b="1" dirty="0"/>
              <a:t>GPA  Droit ou violence?</a:t>
            </a:r>
          </a:p>
        </p:txBody>
      </p:sp>
      <p:sp>
        <p:nvSpPr>
          <p:cNvPr id="3" name="Espace réservé du contenu 2">
            <a:extLst>
              <a:ext uri="{FF2B5EF4-FFF2-40B4-BE49-F238E27FC236}">
                <a16:creationId xmlns:a16="http://schemas.microsoft.com/office/drawing/2014/main" id="{1B55C091-B627-409A-AEB3-90A65E5EFAF5}"/>
              </a:ext>
            </a:extLst>
          </p:cNvPr>
          <p:cNvSpPr>
            <a:spLocks noGrp="1"/>
          </p:cNvSpPr>
          <p:nvPr>
            <p:ph idx="1"/>
          </p:nvPr>
        </p:nvSpPr>
        <p:spPr>
          <a:xfrm>
            <a:off x="1540042" y="817986"/>
            <a:ext cx="10293995" cy="6040014"/>
          </a:xfrm>
        </p:spPr>
        <p:txBody>
          <a:bodyPr>
            <a:normAutofit lnSpcReduction="10000"/>
          </a:bodyPr>
          <a:lstStyle/>
          <a:p>
            <a:pPr marL="0" indent="0">
              <a:buNone/>
            </a:pPr>
            <a:r>
              <a:rPr lang="fr-FR" dirty="0"/>
              <a:t>		  </a:t>
            </a:r>
            <a:r>
              <a:rPr lang="fr-FR" b="1" dirty="0"/>
              <a:t>Les partisans de la GPA mettent en avant </a:t>
            </a:r>
          </a:p>
          <a:p>
            <a:pPr lvl="1"/>
            <a:r>
              <a:rPr lang="fr-FR" dirty="0"/>
              <a:t>L’</a:t>
            </a:r>
            <a:r>
              <a:rPr lang="fr-FR" b="1" dirty="0"/>
              <a:t>altruisme</a:t>
            </a:r>
            <a:r>
              <a:rPr lang="fr-FR" dirty="0"/>
              <a:t> qui permet à une femme d’apaiser la souffrance des couples qui ne peuvent pas avoir d’enfant </a:t>
            </a:r>
          </a:p>
          <a:p>
            <a:pPr lvl="1"/>
            <a:r>
              <a:rPr lang="fr-FR" dirty="0"/>
              <a:t>La </a:t>
            </a:r>
            <a:r>
              <a:rPr lang="fr-FR" b="1" dirty="0"/>
              <a:t>liberté d’une femme </a:t>
            </a:r>
            <a:r>
              <a:rPr lang="fr-FR" dirty="0"/>
              <a:t>à disposer de son corps comme elle l’entend</a:t>
            </a:r>
          </a:p>
          <a:p>
            <a:pPr lvl="2"/>
            <a:r>
              <a:rPr lang="fr-FR" sz="1600" i="1" dirty="0"/>
              <a:t>À condition que cette liberté de choix est débarrassée de la contrainte économique</a:t>
            </a:r>
          </a:p>
          <a:p>
            <a:pPr lvl="1"/>
            <a:r>
              <a:rPr lang="fr-FR" dirty="0"/>
              <a:t>La </a:t>
            </a:r>
            <a:r>
              <a:rPr lang="fr-FR" b="1" dirty="0"/>
              <a:t>similitude avec les dons d’organes </a:t>
            </a:r>
            <a:r>
              <a:rPr lang="fr-FR" dirty="0"/>
              <a:t>(rein, moelle osseuse , sang ….), </a:t>
            </a:r>
          </a:p>
          <a:p>
            <a:pPr lvl="2"/>
            <a:r>
              <a:rPr lang="fr-FR" sz="1600" i="1" dirty="0"/>
              <a:t>les dons d’organes correspondent uniquement à des </a:t>
            </a:r>
            <a:r>
              <a:rPr lang="fr-FR" sz="1600" b="1" i="1" dirty="0"/>
              <a:t>besoins vitaux </a:t>
            </a:r>
            <a:r>
              <a:rPr lang="fr-FR" sz="1600" i="1" dirty="0"/>
              <a:t>du receveur alors que la GPA vient satisfaire un </a:t>
            </a:r>
            <a:r>
              <a:rPr lang="fr-FR" sz="1600" b="1" i="1" dirty="0"/>
              <a:t>désir d’enfant </a:t>
            </a:r>
            <a:r>
              <a:rPr lang="fr-FR" sz="1600" i="1" dirty="0"/>
              <a:t>des parents d’intention  </a:t>
            </a:r>
            <a:endParaRPr lang="fr-FR" i="1" dirty="0"/>
          </a:p>
          <a:p>
            <a:r>
              <a:rPr lang="fr-FR" b="1" dirty="0"/>
              <a:t>Le CCNE relève différentes formes de violences et de risques dans la GPA pour la mère porteuse </a:t>
            </a:r>
            <a:r>
              <a:rPr lang="fr-FR" dirty="0"/>
              <a:t>:</a:t>
            </a:r>
          </a:p>
          <a:p>
            <a:r>
              <a:rPr lang="fr-FR" sz="1900" b="1" dirty="0"/>
              <a:t>Violences économiques et juridiques</a:t>
            </a:r>
            <a:r>
              <a:rPr lang="fr-FR" sz="1900" dirty="0"/>
              <a:t>: </a:t>
            </a:r>
          </a:p>
          <a:p>
            <a:pPr lvl="1"/>
            <a:r>
              <a:rPr lang="fr-FR" dirty="0"/>
              <a:t>en rémunérant les femmes vulnérables qui autrement ne l’auraient pas fait gratuitement,</a:t>
            </a:r>
          </a:p>
          <a:p>
            <a:pPr lvl="1"/>
            <a:r>
              <a:rPr lang="fr-FR" dirty="0"/>
              <a:t>En exposant gratuitement ou moyennant rémunération les mères porteuses aux risques inhérents à toute grossesse et à l’accouchement (80 décès par an en France)</a:t>
            </a:r>
          </a:p>
          <a:p>
            <a:pPr lvl="1"/>
            <a:r>
              <a:rPr lang="fr-FR" dirty="0"/>
              <a:t> En restreignant leur autonomie personnelle (notamment la liberté de l’avortement même en cas de problème de santé)</a:t>
            </a:r>
          </a:p>
          <a:p>
            <a:r>
              <a:rPr lang="fr-FR" sz="1900" b="1" dirty="0"/>
              <a:t>Violence psychique </a:t>
            </a:r>
            <a:r>
              <a:rPr lang="fr-FR" dirty="0"/>
              <a:t>: </a:t>
            </a:r>
            <a:r>
              <a:rPr lang="fr-FR" sz="1600" dirty="0"/>
              <a:t>L’abandon de l’enfant qui a grandi dans le ventre de la mère porteuse constitue une rupture. « Il faut un véritable travail sur soi » disent les mère porteuses. </a:t>
            </a:r>
          </a:p>
          <a:p>
            <a:pPr marL="914400" lvl="2" indent="0">
              <a:buNone/>
            </a:pPr>
            <a:endParaRPr lang="fr-FR" dirty="0"/>
          </a:p>
          <a:p>
            <a:pPr marL="914400" lvl="2" indent="0">
              <a:buNone/>
            </a:pPr>
            <a:endParaRPr lang="fr-FR" dirty="0"/>
          </a:p>
        </p:txBody>
      </p:sp>
    </p:spTree>
    <p:extLst>
      <p:ext uri="{BB962C8B-B14F-4D97-AF65-F5344CB8AC3E}">
        <p14:creationId xmlns:p14="http://schemas.microsoft.com/office/powerpoint/2010/main" val="163421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83717-6ADA-4375-804D-BC1788A10205}"/>
              </a:ext>
            </a:extLst>
          </p:cNvPr>
          <p:cNvSpPr>
            <a:spLocks noGrp="1"/>
          </p:cNvSpPr>
          <p:nvPr>
            <p:ph type="title"/>
          </p:nvPr>
        </p:nvSpPr>
        <p:spPr>
          <a:xfrm>
            <a:off x="1701209" y="241818"/>
            <a:ext cx="9803403" cy="704960"/>
          </a:xfrm>
        </p:spPr>
        <p:txBody>
          <a:bodyPr/>
          <a:lstStyle/>
          <a:p>
            <a:pPr algn="ctr"/>
            <a:r>
              <a:rPr lang="fr-FR" b="1" dirty="0"/>
              <a:t>GPA Droit ou Violence ? </a:t>
            </a:r>
            <a:endParaRPr lang="fr-FR" dirty="0"/>
          </a:p>
        </p:txBody>
      </p:sp>
      <p:sp>
        <p:nvSpPr>
          <p:cNvPr id="3" name="Espace réservé du contenu 2">
            <a:extLst>
              <a:ext uri="{FF2B5EF4-FFF2-40B4-BE49-F238E27FC236}">
                <a16:creationId xmlns:a16="http://schemas.microsoft.com/office/drawing/2014/main" id="{4D468A8F-7FBA-4B46-8DA0-081D8F83FBC8}"/>
              </a:ext>
            </a:extLst>
          </p:cNvPr>
          <p:cNvSpPr>
            <a:spLocks noGrp="1"/>
          </p:cNvSpPr>
          <p:nvPr>
            <p:ph idx="1"/>
          </p:nvPr>
        </p:nvSpPr>
        <p:spPr>
          <a:xfrm>
            <a:off x="1701209" y="1230253"/>
            <a:ext cx="10321952" cy="5385929"/>
          </a:xfrm>
        </p:spPr>
        <p:txBody>
          <a:bodyPr>
            <a:normAutofit fontScale="92500" lnSpcReduction="10000"/>
          </a:bodyPr>
          <a:lstStyle/>
          <a:p>
            <a:r>
              <a:rPr lang="fr-FR" b="1" dirty="0"/>
              <a:t>Impact sur la famille et l’entourage pendant la durée d’exécution du contrat. </a:t>
            </a:r>
          </a:p>
          <a:p>
            <a:pPr lvl="1"/>
            <a:r>
              <a:rPr lang="fr-FR" dirty="0"/>
              <a:t>Le conjoint qui doit être consentant et sa coopération est essentielle.</a:t>
            </a:r>
          </a:p>
          <a:p>
            <a:pPr lvl="1"/>
            <a:r>
              <a:rPr lang="fr-FR" dirty="0"/>
              <a:t>Les enfants qui peuvent être affectés par l’énergie et le temps passé par la mère porteuse et dont ils sont privés</a:t>
            </a:r>
          </a:p>
          <a:p>
            <a:r>
              <a:rPr lang="fr-FR" b="1" dirty="0"/>
              <a:t>Risques pour l’enfant</a:t>
            </a:r>
          </a:p>
          <a:p>
            <a:pPr lvl="1"/>
            <a:r>
              <a:rPr lang="fr-FR" b="1" dirty="0"/>
              <a:t>Point de vue  médical </a:t>
            </a:r>
            <a:r>
              <a:rPr lang="fr-FR" dirty="0"/>
              <a:t>: bien soigné pour des raisons « commerciales » , l’enfant issu de GPA est plus exposé à la prématurité liée aux grossesses multiples et aux séquelles psychomotrices</a:t>
            </a:r>
          </a:p>
          <a:p>
            <a:pPr lvl="1"/>
            <a:r>
              <a:rPr lang="fr-FR" b="1" dirty="0"/>
              <a:t>Risques psychiques </a:t>
            </a:r>
            <a:r>
              <a:rPr lang="fr-FR" dirty="0"/>
              <a:t>: </a:t>
            </a:r>
          </a:p>
          <a:p>
            <a:pPr lvl="1"/>
            <a:r>
              <a:rPr lang="fr-FR" dirty="0"/>
              <a:t>Quel impact à terme suite à la remise aux parents d’intention qui constitue une rupture totale avec l’environnement connu dans la vie intra-utérine ? </a:t>
            </a:r>
          </a:p>
          <a:p>
            <a:pPr lvl="1"/>
            <a:r>
              <a:rPr lang="fr-FR" dirty="0"/>
              <a:t>Le droit à connaitre ses origines  est conforme à l’intérêt de l’enfant et doit être amorcé avec ses mots à partir de 3 ans.</a:t>
            </a:r>
          </a:p>
          <a:p>
            <a:endParaRPr lang="fr-FR" b="1" dirty="0"/>
          </a:p>
          <a:p>
            <a:r>
              <a:rPr lang="fr-FR" b="1" dirty="0"/>
              <a:t>Risques pour les parents d’intention </a:t>
            </a:r>
          </a:p>
          <a:p>
            <a:pPr lvl="1"/>
            <a:r>
              <a:rPr lang="fr-FR" dirty="0"/>
              <a:t>Le plus redouté : le changement d’avis de la gestatrice (qui veut avorter, garder  l’enfant , ou faire pression pour obtenir un supplément financier) </a:t>
            </a:r>
          </a:p>
          <a:p>
            <a:pPr lvl="1"/>
            <a:r>
              <a:rPr lang="fr-FR" dirty="0"/>
              <a:t>Dans les cas de GPA intrafamiliale ou : risque d’intrusion de la gestatrice dans la vie de famille.</a:t>
            </a:r>
          </a:p>
          <a:p>
            <a:pPr lvl="1"/>
            <a:endParaRPr lang="fr-FR" dirty="0"/>
          </a:p>
          <a:p>
            <a:pPr marL="457200" lvl="1" indent="0">
              <a:buNone/>
            </a:pPr>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spTree>
    <p:extLst>
      <p:ext uri="{BB962C8B-B14F-4D97-AF65-F5344CB8AC3E}">
        <p14:creationId xmlns:p14="http://schemas.microsoft.com/office/powerpoint/2010/main" val="42396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209" y="85279"/>
            <a:ext cx="9641315" cy="638271"/>
          </a:xfrm>
        </p:spPr>
        <p:txBody>
          <a:bodyPr>
            <a:normAutofit fontScale="90000"/>
          </a:bodyPr>
          <a:lstStyle/>
          <a:p>
            <a:pPr algn="ctr"/>
            <a:r>
              <a:rPr lang="fr-FR" b="1" dirty="0"/>
              <a:t>GPA Conclusions  du CCNE, avis n°126</a:t>
            </a:r>
            <a:br>
              <a:rPr lang="fr-FR" dirty="0"/>
            </a:br>
            <a:endParaRPr lang="fr-FR" dirty="0"/>
          </a:p>
        </p:txBody>
      </p:sp>
      <p:sp>
        <p:nvSpPr>
          <p:cNvPr id="3" name="Espace réservé du contenu 2"/>
          <p:cNvSpPr>
            <a:spLocks noGrp="1"/>
          </p:cNvSpPr>
          <p:nvPr>
            <p:ph sz="quarter" idx="13"/>
          </p:nvPr>
        </p:nvSpPr>
        <p:spPr/>
        <p:txBody>
          <a:bodyPr>
            <a:normAutofit fontScale="25000" lnSpcReduction="20000"/>
          </a:bodyPr>
          <a:lstStyle/>
          <a:p>
            <a:pPr marL="0" indent="0">
              <a:buNone/>
            </a:pPr>
            <a:endParaRPr lang="fr-FR" sz="2400" dirty="0"/>
          </a:p>
        </p:txBody>
      </p:sp>
      <p:sp>
        <p:nvSpPr>
          <p:cNvPr id="6" name="ZoneTexte 5">
            <a:extLst>
              <a:ext uri="{FF2B5EF4-FFF2-40B4-BE49-F238E27FC236}">
                <a16:creationId xmlns:a16="http://schemas.microsoft.com/office/drawing/2014/main" id="{02272180-F1B1-4263-A8B9-FC9F942DFA65}"/>
              </a:ext>
            </a:extLst>
          </p:cNvPr>
          <p:cNvSpPr txBox="1"/>
          <p:nvPr/>
        </p:nvSpPr>
        <p:spPr>
          <a:xfrm>
            <a:off x="928381" y="829875"/>
            <a:ext cx="10841373" cy="369332"/>
          </a:xfrm>
          <a:prstGeom prst="rect">
            <a:avLst/>
          </a:prstGeom>
          <a:noFill/>
        </p:spPr>
        <p:txBody>
          <a:bodyPr wrap="square" rtlCol="0">
            <a:spAutoFit/>
          </a:bodyPr>
          <a:lstStyle/>
          <a:p>
            <a:r>
              <a:rPr lang="fr-FR" dirty="0"/>
              <a:t>      </a:t>
            </a:r>
          </a:p>
        </p:txBody>
      </p:sp>
      <p:sp>
        <p:nvSpPr>
          <p:cNvPr id="8" name="ZoneTexte 7">
            <a:extLst>
              <a:ext uri="{FF2B5EF4-FFF2-40B4-BE49-F238E27FC236}">
                <a16:creationId xmlns:a16="http://schemas.microsoft.com/office/drawing/2014/main" id="{83A41C82-B0C0-41D2-8214-616231C76C2B}"/>
              </a:ext>
            </a:extLst>
          </p:cNvPr>
          <p:cNvSpPr txBox="1"/>
          <p:nvPr/>
        </p:nvSpPr>
        <p:spPr>
          <a:xfrm>
            <a:off x="1701209" y="723550"/>
            <a:ext cx="9641315" cy="6237605"/>
          </a:xfrm>
          <a:prstGeom prst="rect">
            <a:avLst/>
          </a:prstGeom>
          <a:noFill/>
        </p:spPr>
        <p:txBody>
          <a:bodyPr wrap="square" rtlCol="0">
            <a:spAutoFit/>
          </a:bodyPr>
          <a:lstStyle/>
          <a:p>
            <a:pPr>
              <a:spcBef>
                <a:spcPts val="1000"/>
              </a:spcBef>
              <a:buClr>
                <a:srgbClr val="353535"/>
              </a:buClr>
            </a:pPr>
            <a:r>
              <a:rPr lang="fr-FR" b="1" dirty="0"/>
              <a:t>	</a:t>
            </a:r>
            <a:r>
              <a:rPr lang="fr-FR" b="1" u="sng" dirty="0">
                <a:solidFill>
                  <a:schemeClr val="accent2">
                    <a:lumMod val="50000"/>
                  </a:schemeClr>
                </a:solidFill>
              </a:rPr>
              <a:t>Prohibition de la GPA </a:t>
            </a:r>
            <a:r>
              <a:rPr lang="fr-FR" b="1" dirty="0">
                <a:solidFill>
                  <a:schemeClr val="accent2">
                    <a:lumMod val="50000"/>
                  </a:schemeClr>
                </a:solidFill>
              </a:rPr>
              <a:t>quelles que soient les motivations, médicales ou sociétales, des demandeurs.</a:t>
            </a:r>
          </a:p>
          <a:p>
            <a:pPr marL="742950" lvl="1" indent="-285750">
              <a:spcBef>
                <a:spcPts val="1000"/>
              </a:spcBef>
              <a:buClr>
                <a:srgbClr val="353535"/>
              </a:buClr>
              <a:buFont typeface="Wingdings 3" charset="2"/>
              <a:buChar char=""/>
            </a:pPr>
            <a:r>
              <a:rPr lang="fr-FR" sz="1600" dirty="0"/>
              <a:t>respect de la personne humaine, </a:t>
            </a:r>
          </a:p>
          <a:p>
            <a:pPr marL="742950" lvl="1" indent="-285750">
              <a:spcBef>
                <a:spcPts val="1000"/>
              </a:spcBef>
              <a:buClr>
                <a:srgbClr val="353535"/>
              </a:buClr>
              <a:buFont typeface="Wingdings 3" charset="2"/>
              <a:buChar char=""/>
            </a:pPr>
            <a:r>
              <a:rPr lang="fr-FR" sz="1600" dirty="0"/>
              <a:t>refus de l’exploitation de la femme,</a:t>
            </a:r>
          </a:p>
          <a:p>
            <a:pPr marL="742950" lvl="1" indent="-285750">
              <a:spcBef>
                <a:spcPts val="1000"/>
              </a:spcBef>
              <a:buClr>
                <a:srgbClr val="353535"/>
              </a:buClr>
              <a:buFont typeface="Wingdings 3" charset="2"/>
              <a:buChar char=""/>
            </a:pPr>
            <a:r>
              <a:rPr lang="fr-FR" sz="1600" dirty="0"/>
              <a:t> refus de la réification de l’enfant,</a:t>
            </a:r>
          </a:p>
          <a:p>
            <a:pPr marL="742950" lvl="1" indent="-285750">
              <a:spcBef>
                <a:spcPts val="1000"/>
              </a:spcBef>
              <a:buClr>
                <a:srgbClr val="353535"/>
              </a:buClr>
              <a:buFont typeface="Wingdings 3" charset="2"/>
              <a:buChar char=""/>
            </a:pPr>
            <a:r>
              <a:rPr lang="fr-FR" sz="1600" dirty="0"/>
              <a:t> indisponibilité du corps humain et de la personne humaine</a:t>
            </a:r>
            <a:r>
              <a:rPr lang="fr-FR" dirty="0"/>
              <a:t> 	</a:t>
            </a:r>
            <a:r>
              <a:rPr lang="fr-FR" b="1" dirty="0"/>
              <a:t>	</a:t>
            </a:r>
            <a:endParaRPr lang="fr-FR" sz="2000" b="1" dirty="0">
              <a:solidFill>
                <a:prstClr val="black"/>
              </a:solidFill>
            </a:endParaRPr>
          </a:p>
          <a:p>
            <a:pPr marL="360000" lvl="1" indent="-342900">
              <a:spcBef>
                <a:spcPts val="1000"/>
              </a:spcBef>
              <a:buClr>
                <a:srgbClr val="353535"/>
              </a:buClr>
              <a:buFont typeface="Wingdings 3" charset="2"/>
              <a:buChar char=""/>
            </a:pPr>
            <a:r>
              <a:rPr lang="fr-FR" b="1" u="sng" dirty="0">
                <a:solidFill>
                  <a:schemeClr val="accent2">
                    <a:lumMod val="50000"/>
                  </a:schemeClr>
                </a:solidFill>
              </a:rPr>
              <a:t>Convention internationale pour l’interdiction de la GPA.</a:t>
            </a:r>
          </a:p>
          <a:p>
            <a:pPr marL="817200" lvl="2" indent="-342900">
              <a:spcBef>
                <a:spcPts val="1000"/>
              </a:spcBef>
              <a:buClr>
                <a:srgbClr val="353535"/>
              </a:buClr>
              <a:buFont typeface="Wingdings 3" charset="2"/>
              <a:buChar char=""/>
            </a:pPr>
            <a:r>
              <a:rPr lang="fr-FR" sz="1600" dirty="0">
                <a:solidFill>
                  <a:prstClr val="black"/>
                </a:solidFill>
              </a:rPr>
              <a:t>Inexistence d’une GPA complètement éthique</a:t>
            </a:r>
            <a:endParaRPr lang="fr-FR" sz="1600" dirty="0">
              <a:solidFill>
                <a:prstClr val="black">
                  <a:lumMod val="75000"/>
                  <a:lumOff val="25000"/>
                </a:prstClr>
              </a:solidFill>
            </a:endParaRPr>
          </a:p>
          <a:p>
            <a:pPr marL="342900" indent="-342900">
              <a:spcBef>
                <a:spcPts val="1000"/>
              </a:spcBef>
              <a:buClr>
                <a:srgbClr val="353535"/>
              </a:buClr>
              <a:buFont typeface="Wingdings 3" charset="2"/>
              <a:buChar char=""/>
            </a:pPr>
            <a:r>
              <a:rPr lang="fr-FR" b="1" u="sng" dirty="0">
                <a:solidFill>
                  <a:schemeClr val="accent2">
                    <a:lumMod val="50000"/>
                  </a:schemeClr>
                </a:solidFill>
              </a:rPr>
              <a:t>Maintien du droit actuel </a:t>
            </a:r>
            <a:r>
              <a:rPr lang="fr-FR" b="1" dirty="0">
                <a:solidFill>
                  <a:schemeClr val="accent2">
                    <a:lumMod val="50000"/>
                  </a:schemeClr>
                </a:solidFill>
              </a:rPr>
              <a:t>pour la filiation des enfants de parents Français nés par GPA à l’étranger</a:t>
            </a:r>
          </a:p>
          <a:p>
            <a:pPr marL="1257300" lvl="2" indent="-342900">
              <a:spcBef>
                <a:spcPts val="1000"/>
              </a:spcBef>
              <a:buClr>
                <a:srgbClr val="353535"/>
              </a:buClr>
              <a:buFont typeface="Wingdings 3" charset="2"/>
              <a:buChar char=""/>
            </a:pPr>
            <a:r>
              <a:rPr lang="fr-FR" dirty="0"/>
              <a:t>délégation d’autorité parentale en faveur du parent d’intention n’ayant pas de lien biologique avec l’enfant Recommandation pour l’état civil des enfants né via  GPA </a:t>
            </a:r>
          </a:p>
          <a:p>
            <a:pPr marL="342900" indent="-342900">
              <a:spcBef>
                <a:spcPts val="1000"/>
              </a:spcBef>
              <a:buClr>
                <a:srgbClr val="353535"/>
              </a:buClr>
              <a:buFont typeface="Wingdings 3" charset="2"/>
              <a:buChar char=""/>
            </a:pPr>
            <a:r>
              <a:rPr lang="fr-FR" b="1" u="sng" dirty="0">
                <a:solidFill>
                  <a:schemeClr val="accent2">
                    <a:lumMod val="50000"/>
                  </a:schemeClr>
                </a:solidFill>
              </a:rPr>
              <a:t>Recommandation pour l’état civil des enfants né via GPA</a:t>
            </a:r>
          </a:p>
          <a:p>
            <a:pPr marL="1257300" lvl="2" indent="-342900">
              <a:spcBef>
                <a:spcPts val="1000"/>
              </a:spcBef>
              <a:buClr>
                <a:srgbClr val="353535"/>
              </a:buClr>
              <a:buFont typeface="Wingdings 3" charset="2"/>
              <a:buChar char=""/>
            </a:pPr>
            <a:r>
              <a:rPr lang="fr-FR" b="1" dirty="0"/>
              <a:t>garder la trace et le nom de tous les intervenants à la convention de gestation </a:t>
            </a:r>
            <a:r>
              <a:rPr lang="fr-FR" dirty="0"/>
              <a:t>et que les enfants aient accès au contrat qui a permis leur naissance, aux fins de pouvoir « construire leur identité » et reconstituer l’ensemble de leur histoire</a:t>
            </a:r>
            <a:r>
              <a:rPr lang="fr-FR" dirty="0">
                <a:solidFill>
                  <a:srgbClr val="0070C0"/>
                </a:solidFill>
              </a:rPr>
              <a:t>.  </a:t>
            </a:r>
            <a:r>
              <a:rPr lang="fr-FR" dirty="0"/>
              <a:t> </a:t>
            </a:r>
            <a:r>
              <a:rPr lang="fr-FR" b="1" dirty="0">
                <a:solidFill>
                  <a:schemeClr val="accent3"/>
                </a:solidFill>
              </a:rPr>
              <a:t> </a:t>
            </a:r>
            <a:endParaRPr lang="fr-FR" dirty="0"/>
          </a:p>
        </p:txBody>
      </p:sp>
    </p:spTree>
    <p:extLst>
      <p:ext uri="{BB962C8B-B14F-4D97-AF65-F5344CB8AC3E}">
        <p14:creationId xmlns:p14="http://schemas.microsoft.com/office/powerpoint/2010/main" val="286851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3946" y="212571"/>
            <a:ext cx="8911687" cy="705996"/>
          </a:xfrm>
        </p:spPr>
        <p:txBody>
          <a:bodyPr/>
          <a:lstStyle/>
          <a:p>
            <a:r>
              <a:rPr lang="fr-FR" b="1" dirty="0"/>
              <a:t>Que dit l’Eglise Catholique ? </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3637725" y="1298576"/>
            <a:ext cx="4916553" cy="4937125"/>
          </a:xfrm>
        </p:spPr>
      </p:pic>
      <p:sp>
        <p:nvSpPr>
          <p:cNvPr id="7" name="ZoneTexte 6">
            <a:extLst>
              <a:ext uri="{FF2B5EF4-FFF2-40B4-BE49-F238E27FC236}">
                <a16:creationId xmlns:a16="http://schemas.microsoft.com/office/drawing/2014/main" id="{8A503DEE-FE8A-4FEA-A475-6566B1F40C8F}"/>
              </a:ext>
            </a:extLst>
          </p:cNvPr>
          <p:cNvSpPr txBox="1"/>
          <p:nvPr/>
        </p:nvSpPr>
        <p:spPr>
          <a:xfrm>
            <a:off x="1508983" y="2258333"/>
            <a:ext cx="10282638" cy="4462760"/>
          </a:xfrm>
          <a:prstGeom prst="rect">
            <a:avLst/>
          </a:prstGeom>
          <a:noFill/>
        </p:spPr>
        <p:txBody>
          <a:bodyPr wrap="square" rtlCol="0">
            <a:spAutoFit/>
          </a:bodyPr>
          <a:lstStyle/>
          <a:p>
            <a:r>
              <a:rPr lang="fr-FR" sz="1600" b="1" dirty="0"/>
              <a:t>                              </a:t>
            </a:r>
          </a:p>
          <a:p>
            <a:endParaRPr lang="fr-FR" sz="1600" dirty="0">
              <a:solidFill>
                <a:schemeClr val="tx2"/>
              </a:solidFill>
            </a:endParaRPr>
          </a:p>
          <a:p>
            <a:r>
              <a:rPr lang="fr-FR" sz="1400" dirty="0"/>
              <a:t>La procréation n’est morale et licite que dans le cadre du </a:t>
            </a:r>
            <a:r>
              <a:rPr lang="fr-FR" sz="1400" b="1" dirty="0"/>
              <a:t>mariage entre un homme et une femme</a:t>
            </a:r>
            <a:r>
              <a:rPr lang="fr-FR" sz="1400" dirty="0"/>
              <a:t>.  =&gt; L’Eglise porte </a:t>
            </a:r>
          </a:p>
          <a:p>
            <a:endParaRPr lang="fr-FR" sz="1400" dirty="0"/>
          </a:p>
          <a:p>
            <a:pPr marL="285750" indent="-285750">
              <a:buFont typeface="Wingdings" panose="05000000000000000000" pitchFamily="2" charset="2"/>
              <a:buChar char="q"/>
            </a:pPr>
            <a:r>
              <a:rPr lang="fr-FR" sz="1400" b="1" dirty="0"/>
              <a:t>un</a:t>
            </a:r>
            <a:r>
              <a:rPr lang="fr-FR" sz="1400" dirty="0"/>
              <a:t> </a:t>
            </a:r>
            <a:r>
              <a:rPr lang="fr-FR" sz="1400" b="1" u="sng" dirty="0"/>
              <a:t>jugement moral négatif sur les techniques utilisées dans la GPA : </a:t>
            </a:r>
            <a:endParaRPr lang="fr-FR" sz="1400" u="sng" dirty="0"/>
          </a:p>
          <a:p>
            <a:pPr marL="742950" lvl="1" indent="-285750">
              <a:buFont typeface="Arial" panose="020B0604020202020204" pitchFamily="34" charset="0"/>
              <a:buChar char="•"/>
            </a:pPr>
            <a:r>
              <a:rPr lang="fr-FR" sz="1400" b="1" dirty="0"/>
              <a:t>fécondation artificielle avec donneur de gamètes</a:t>
            </a:r>
            <a:r>
              <a:rPr lang="fr-FR" sz="1400" dirty="0"/>
              <a:t> </a:t>
            </a:r>
            <a:endParaRPr lang="fr-FR" sz="1400" i="1" dirty="0"/>
          </a:p>
          <a:p>
            <a:pPr marL="742950" lvl="1" indent="-285750">
              <a:buFont typeface="Arial" panose="020B0604020202020204" pitchFamily="34" charset="0"/>
              <a:buChar char="•"/>
            </a:pPr>
            <a:r>
              <a:rPr lang="fr-FR" sz="1400" b="1" dirty="0"/>
              <a:t>FIVETE parce qu’elle conduit à produire plus d’embryons que nécessaire </a:t>
            </a:r>
            <a:r>
              <a:rPr lang="fr-FR" sz="1400" dirty="0"/>
              <a:t>à les sélectionner, à les détruire, à « réduire » le nombre d’embryons dans le ventre de la mère en cas de grossesses multiples en ne respectant pas ainsi le «</a:t>
            </a:r>
            <a:r>
              <a:rPr lang="fr-FR" sz="1400" b="1" dirty="0"/>
              <a:t> droit fondamental à la vie et à l’intégrité physique de tout être humain depuis la conception jusqu’à la mort</a:t>
            </a:r>
            <a:r>
              <a:rPr lang="fr-FR" sz="1400" dirty="0"/>
              <a:t> »</a:t>
            </a:r>
          </a:p>
          <a:p>
            <a:pPr marL="285750" indent="-285750">
              <a:buFont typeface="Arial" panose="020B0604020202020204" pitchFamily="34" charset="0"/>
              <a:buChar char="•"/>
            </a:pPr>
            <a:endParaRPr lang="fr-FR" sz="1400" dirty="0"/>
          </a:p>
          <a:p>
            <a:pPr marL="285750" indent="-285750">
              <a:buFont typeface="Wingdings" panose="05000000000000000000" pitchFamily="2" charset="2"/>
              <a:buChar char="q"/>
            </a:pPr>
            <a:r>
              <a:rPr lang="fr-FR" sz="1400" b="1" u="sng" dirty="0"/>
              <a:t>un discernement négatif sur la GPA </a:t>
            </a:r>
            <a:r>
              <a:rPr lang="fr-FR" sz="1400" dirty="0"/>
              <a:t>: </a:t>
            </a:r>
          </a:p>
          <a:p>
            <a:pPr marL="742950" lvl="1" indent="-285750">
              <a:buFont typeface="Arial" panose="020B0604020202020204" pitchFamily="34" charset="0"/>
              <a:buChar char="•"/>
            </a:pPr>
            <a:r>
              <a:rPr lang="fr-FR" sz="1400" dirty="0"/>
              <a:t>« La maternité́ de substitution représente un manquement objectif aux obligations de l’amour maternel, de la fidélité́ conjugale et de la maternité́ responsable ; </a:t>
            </a:r>
          </a:p>
          <a:p>
            <a:pPr marL="742950" lvl="1" indent="-285750">
              <a:buFont typeface="Arial" panose="020B0604020202020204" pitchFamily="34" charset="0"/>
              <a:buChar char="•"/>
            </a:pPr>
            <a:r>
              <a:rPr lang="fr-FR" sz="1400" dirty="0"/>
              <a:t>elle offense la dignité́ de l’enfant et son droit à être conçu, porté, mis au monde et éduqué́ par ses propres parents ; </a:t>
            </a:r>
          </a:p>
          <a:p>
            <a:pPr marL="742950" lvl="1" indent="-285750">
              <a:buFont typeface="Arial" panose="020B0604020202020204" pitchFamily="34" charset="0"/>
              <a:buChar char="•"/>
            </a:pPr>
            <a:r>
              <a:rPr lang="fr-FR" sz="1400" dirty="0"/>
              <a:t>elle instaure, au détriment des familles, une division entre les éléments physiques, psychiques et moraux qui les constituent ». </a:t>
            </a:r>
          </a:p>
          <a:p>
            <a:pPr marL="285750" indent="-285750">
              <a:buFont typeface="Wingdings" panose="05000000000000000000" pitchFamily="2" charset="2"/>
              <a:buChar char="q"/>
            </a:pPr>
            <a:r>
              <a:rPr lang="fr-FR" sz="1400" dirty="0"/>
              <a:t>Mais  quelles que soient les modalités de sa procréation, « </a:t>
            </a:r>
            <a:r>
              <a:rPr lang="fr-FR" sz="1400" b="1" dirty="0"/>
              <a:t>tout enfant qui vient au monde devra être accueilli comme un don vivant de la Bonté divine et être éduqué avec amour. » </a:t>
            </a:r>
          </a:p>
        </p:txBody>
      </p:sp>
      <p:pic>
        <p:nvPicPr>
          <p:cNvPr id="5" name="Image 4">
            <a:extLst>
              <a:ext uri="{FF2B5EF4-FFF2-40B4-BE49-F238E27FC236}">
                <a16:creationId xmlns:a16="http://schemas.microsoft.com/office/drawing/2014/main" id="{E88F60B4-D00A-4E19-A336-FCCEA2CC6140}"/>
              </a:ext>
            </a:extLst>
          </p:cNvPr>
          <p:cNvPicPr>
            <a:picLocks noChangeAspect="1"/>
          </p:cNvPicPr>
          <p:nvPr/>
        </p:nvPicPr>
        <p:blipFill>
          <a:blip r:embed="rId4"/>
          <a:stretch>
            <a:fillRect/>
          </a:stretch>
        </p:blipFill>
        <p:spPr>
          <a:xfrm>
            <a:off x="400379" y="1298576"/>
            <a:ext cx="2088873" cy="1347931"/>
          </a:xfrm>
          <a:prstGeom prst="rect">
            <a:avLst/>
          </a:prstGeom>
        </p:spPr>
      </p:pic>
      <p:sp>
        <p:nvSpPr>
          <p:cNvPr id="8" name="AutoShape 2" descr="Image associée">
            <a:hlinkClick r:id="rId5"/>
            <a:extLst>
              <a:ext uri="{FF2B5EF4-FFF2-40B4-BE49-F238E27FC236}">
                <a16:creationId xmlns:a16="http://schemas.microsoft.com/office/drawing/2014/main" id="{A59F7AAC-1073-402E-A928-3EBC4186CF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a:extLst>
              <a:ext uri="{FF2B5EF4-FFF2-40B4-BE49-F238E27FC236}">
                <a16:creationId xmlns:a16="http://schemas.microsoft.com/office/drawing/2014/main" id="{FB7E67F2-676B-4367-B44A-BD03D1EB63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11591" y="992584"/>
            <a:ext cx="2380030" cy="1582349"/>
          </a:xfrm>
          <a:prstGeom prst="rect">
            <a:avLst/>
          </a:prstGeom>
        </p:spPr>
      </p:pic>
      <p:sp>
        <p:nvSpPr>
          <p:cNvPr id="6" name="ZoneTexte 5">
            <a:extLst>
              <a:ext uri="{FF2B5EF4-FFF2-40B4-BE49-F238E27FC236}">
                <a16:creationId xmlns:a16="http://schemas.microsoft.com/office/drawing/2014/main" id="{3069830A-2067-4B88-AEDA-1304FDAAF278}"/>
              </a:ext>
            </a:extLst>
          </p:cNvPr>
          <p:cNvSpPr txBox="1"/>
          <p:nvPr/>
        </p:nvSpPr>
        <p:spPr>
          <a:xfrm>
            <a:off x="838550" y="1060761"/>
            <a:ext cx="8677315" cy="1200329"/>
          </a:xfrm>
          <a:prstGeom prst="rect">
            <a:avLst/>
          </a:prstGeom>
          <a:noFill/>
        </p:spPr>
        <p:txBody>
          <a:bodyPr wrap="square" rtlCol="0">
            <a:spAutoFit/>
          </a:bodyPr>
          <a:lstStyle/>
          <a:p>
            <a:pPr marL="1797050"/>
            <a:r>
              <a:rPr lang="fr-FR" b="1" dirty="0">
                <a:solidFill>
                  <a:schemeClr val="tx2"/>
                </a:solidFill>
              </a:rPr>
              <a:t>La souffrance des époux qui ne peuvent avoir d’enfants </a:t>
            </a:r>
            <a:r>
              <a:rPr lang="fr-FR" dirty="0">
                <a:solidFill>
                  <a:schemeClr val="tx2"/>
                </a:solidFill>
              </a:rPr>
              <a:t>ou qui craignent de mettre au monde un enfant handicapé est une souffrance que </a:t>
            </a:r>
            <a:r>
              <a:rPr lang="fr-FR" b="1" dirty="0">
                <a:solidFill>
                  <a:schemeClr val="tx2"/>
                </a:solidFill>
              </a:rPr>
              <a:t>tous doivent comprendre et  apprécier comme il convient</a:t>
            </a:r>
            <a:r>
              <a:rPr lang="fr-FR" dirty="0">
                <a:solidFill>
                  <a:schemeClr val="tx2"/>
                </a:solidFill>
              </a:rPr>
              <a:t>. </a:t>
            </a:r>
            <a:endParaRPr lang="fr-FR" dirty="0"/>
          </a:p>
        </p:txBody>
      </p:sp>
    </p:spTree>
    <p:extLst>
      <p:ext uri="{BB962C8B-B14F-4D97-AF65-F5344CB8AC3E}">
        <p14:creationId xmlns:p14="http://schemas.microsoft.com/office/powerpoint/2010/main" val="367463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4701" y="113956"/>
            <a:ext cx="9759702" cy="834245"/>
          </a:xfrm>
        </p:spPr>
        <p:txBody>
          <a:bodyPr/>
          <a:lstStyle/>
          <a:p>
            <a:pPr algn="ctr"/>
            <a:r>
              <a:rPr lang="fr-FR" b="1" dirty="0"/>
              <a:t>Et discernement…Bonne réflexion à tous</a:t>
            </a:r>
          </a:p>
        </p:txBody>
      </p:sp>
      <p:pic>
        <p:nvPicPr>
          <p:cNvPr id="4" name="Espace réservé du contenu 3"/>
          <p:cNvPicPr>
            <a:picLocks noGrp="1" noChangeAspect="1"/>
          </p:cNvPicPr>
          <p:nvPr>
            <p:ph sz="quarter" idx="13"/>
          </p:nvPr>
        </p:nvPicPr>
        <p:blipFill>
          <a:blip r:embed="rId3" cstate="print">
            <a:extLst>
              <a:ext uri="{28A0092B-C50C-407E-A947-70E740481C1C}">
                <a14:useLocalDpi xmlns:a14="http://schemas.microsoft.com/office/drawing/2010/main"/>
              </a:ext>
            </a:extLst>
          </a:blip>
          <a:stretch>
            <a:fillRect/>
          </a:stretch>
        </p:blipFill>
        <p:spPr>
          <a:xfrm>
            <a:off x="2063553" y="1340769"/>
            <a:ext cx="8146475" cy="5403275"/>
          </a:xfrm>
        </p:spPr>
      </p:pic>
      <p:pic>
        <p:nvPicPr>
          <p:cNvPr id="5" name="Espace réservé du contenu 3">
            <a:extLst>
              <a:ext uri="{FF2B5EF4-FFF2-40B4-BE49-F238E27FC236}">
                <a16:creationId xmlns:a16="http://schemas.microsoft.com/office/drawing/2014/main" id="{E43961F9-55FE-4BD7-9902-DC08BE61CC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2309" y="1652386"/>
            <a:ext cx="5826996" cy="3864845"/>
          </a:xfrm>
          <a:prstGeom prst="rect">
            <a:avLst/>
          </a:prstGeom>
        </p:spPr>
      </p:pic>
      <p:sp>
        <p:nvSpPr>
          <p:cNvPr id="9" name="Rectangle 8">
            <a:extLst>
              <a:ext uri="{FF2B5EF4-FFF2-40B4-BE49-F238E27FC236}">
                <a16:creationId xmlns:a16="http://schemas.microsoft.com/office/drawing/2014/main" id="{54F9E22A-91EC-40C4-8D03-DE498432AFC6}"/>
              </a:ext>
            </a:extLst>
          </p:cNvPr>
          <p:cNvSpPr/>
          <p:nvPr/>
        </p:nvSpPr>
        <p:spPr>
          <a:xfrm>
            <a:off x="7102548" y="2062716"/>
            <a:ext cx="4730595" cy="2862322"/>
          </a:xfrm>
          <a:prstGeom prst="rect">
            <a:avLst/>
          </a:prstGeom>
        </p:spPr>
        <p:txBody>
          <a:bodyPr wrap="square">
            <a:spAutoFit/>
          </a:bodyPr>
          <a:lstStyle/>
          <a:p>
            <a:r>
              <a:rPr lang="fr-FR" b="1" dirty="0">
                <a:solidFill>
                  <a:srgbClr val="000000"/>
                </a:solidFill>
                <a:latin typeface="Arial" panose="020B0604020202020204" pitchFamily="34" charset="0"/>
              </a:rPr>
              <a:t>Article 4 de la Déclaration des Droits de l’Homme et du Citoyen (1789) : </a:t>
            </a:r>
          </a:p>
          <a:p>
            <a:endParaRPr lang="fr-FR" b="1" dirty="0">
              <a:solidFill>
                <a:srgbClr val="000000"/>
              </a:solidFill>
              <a:latin typeface="Arial" panose="020B0604020202020204" pitchFamily="34" charset="0"/>
            </a:endParaRPr>
          </a:p>
          <a:p>
            <a:r>
              <a:rPr lang="fr-FR" b="1" dirty="0">
                <a:solidFill>
                  <a:srgbClr val="000000"/>
                </a:solidFill>
                <a:latin typeface="Arial" panose="020B0604020202020204" pitchFamily="34" charset="0"/>
              </a:rPr>
              <a:t>La liberté consiste à pouvoir faire tout ce qui ne nuit pas à autrui </a:t>
            </a:r>
            <a:r>
              <a:rPr lang="fr-FR" dirty="0">
                <a:solidFill>
                  <a:srgbClr val="000000"/>
                </a:solidFill>
                <a:latin typeface="Arial" panose="020B0604020202020204" pitchFamily="34" charset="0"/>
              </a:rPr>
              <a:t>: ainsi, l'exercice des droits naturels de chaque homme n'a de bornes que celles qui assurent aux autres membres de la société la jouissance de ces mêmes droits. Ces bornes ne peuvent être déterminées que par la loi.</a:t>
            </a:r>
            <a:endParaRPr lang="fr-FR" dirty="0"/>
          </a:p>
        </p:txBody>
      </p:sp>
    </p:spTree>
    <p:extLst>
      <p:ext uri="{BB962C8B-B14F-4D97-AF65-F5344CB8AC3E}">
        <p14:creationId xmlns:p14="http://schemas.microsoft.com/office/powerpoint/2010/main" val="224719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275" y="309785"/>
            <a:ext cx="10390188" cy="716659"/>
          </a:xfrm>
        </p:spPr>
        <p:txBody>
          <a:bodyPr/>
          <a:lstStyle/>
          <a:p>
            <a:pPr algn="ctr"/>
            <a:r>
              <a:rPr lang="fr-FR" b="1" dirty="0"/>
              <a:t>Annexe Alternatives à la GPA ?</a:t>
            </a:r>
          </a:p>
        </p:txBody>
      </p:sp>
      <p:pic>
        <p:nvPicPr>
          <p:cNvPr id="4" name="Espace réservé du contenu 3"/>
          <p:cNvPicPr>
            <a:picLocks noGrp="1" noChangeAspect="1"/>
          </p:cNvPicPr>
          <p:nvPr>
            <p:ph sz="quarter" idx="13"/>
          </p:nvPr>
        </p:nvPicPr>
        <p:blipFill>
          <a:blip r:embed="rId3" cstate="print">
            <a:extLst>
              <a:ext uri="{28A0092B-C50C-407E-A947-70E740481C1C}">
                <a14:useLocalDpi xmlns:a14="http://schemas.microsoft.com/office/drawing/2010/main"/>
              </a:ext>
            </a:extLst>
          </a:blip>
          <a:stretch>
            <a:fillRect/>
          </a:stretch>
        </p:blipFill>
        <p:spPr>
          <a:xfrm>
            <a:off x="2063553" y="1340769"/>
            <a:ext cx="8146475" cy="5403275"/>
          </a:xfrm>
        </p:spPr>
      </p:pic>
      <p:pic>
        <p:nvPicPr>
          <p:cNvPr id="3" name="Image 2">
            <a:extLst>
              <a:ext uri="{FF2B5EF4-FFF2-40B4-BE49-F238E27FC236}">
                <a16:creationId xmlns:a16="http://schemas.microsoft.com/office/drawing/2014/main" id="{1E79EA88-9412-5B4C-ADFF-3CDB2F191A2D}"/>
              </a:ext>
            </a:extLst>
          </p:cNvPr>
          <p:cNvPicPr>
            <a:picLocks noChangeAspect="1"/>
          </p:cNvPicPr>
          <p:nvPr/>
        </p:nvPicPr>
        <p:blipFill>
          <a:blip r:embed="rId4"/>
          <a:stretch>
            <a:fillRect/>
          </a:stretch>
        </p:blipFill>
        <p:spPr>
          <a:xfrm>
            <a:off x="8477480" y="898107"/>
            <a:ext cx="3465095" cy="2417508"/>
          </a:xfrm>
          <a:prstGeom prst="rect">
            <a:avLst/>
          </a:prstGeom>
        </p:spPr>
      </p:pic>
      <p:sp>
        <p:nvSpPr>
          <p:cNvPr id="6" name="ZoneTexte 5">
            <a:extLst>
              <a:ext uri="{FF2B5EF4-FFF2-40B4-BE49-F238E27FC236}">
                <a16:creationId xmlns:a16="http://schemas.microsoft.com/office/drawing/2014/main" id="{FDA2BCAA-D5C4-C346-98DB-6F19103DCADC}"/>
              </a:ext>
            </a:extLst>
          </p:cNvPr>
          <p:cNvSpPr txBox="1"/>
          <p:nvPr/>
        </p:nvSpPr>
        <p:spPr>
          <a:xfrm>
            <a:off x="971550" y="1244926"/>
            <a:ext cx="7043737" cy="1200329"/>
          </a:xfrm>
          <a:prstGeom prst="rect">
            <a:avLst/>
          </a:prstGeom>
          <a:noFill/>
        </p:spPr>
        <p:txBody>
          <a:bodyPr wrap="square" rtlCol="0">
            <a:spAutoFit/>
          </a:bodyPr>
          <a:lstStyle/>
          <a:p>
            <a:r>
              <a:rPr lang="fr-FR" b="1" dirty="0">
                <a:solidFill>
                  <a:srgbClr val="0070C0"/>
                </a:solidFill>
              </a:rPr>
              <a:t>		</a:t>
            </a:r>
            <a:r>
              <a:rPr lang="fr-FR" b="1" dirty="0">
                <a:solidFill>
                  <a:schemeClr val="accent2">
                    <a:lumMod val="50000"/>
                  </a:schemeClr>
                </a:solidFill>
              </a:rPr>
              <a:t>Utérus Artificiel </a:t>
            </a:r>
            <a:endParaRPr lang="fr-FR" dirty="0"/>
          </a:p>
          <a:p>
            <a:r>
              <a:rPr lang="fr-FR" dirty="0"/>
              <a:t>Pour le moment impossible de  faire un enfant dans un utérus artificiel : on sait faire vivre l’embryon 14 jours et le fœtus après 24 semaines de gestation. Il manque 22 semaines . </a:t>
            </a:r>
          </a:p>
        </p:txBody>
      </p:sp>
      <p:sp>
        <p:nvSpPr>
          <p:cNvPr id="10" name="Rectangle 9">
            <a:extLst>
              <a:ext uri="{FF2B5EF4-FFF2-40B4-BE49-F238E27FC236}">
                <a16:creationId xmlns:a16="http://schemas.microsoft.com/office/drawing/2014/main" id="{7C29B4BE-AD39-D446-AB99-96A08EA684F5}"/>
              </a:ext>
            </a:extLst>
          </p:cNvPr>
          <p:cNvSpPr/>
          <p:nvPr/>
        </p:nvSpPr>
        <p:spPr>
          <a:xfrm>
            <a:off x="815181" y="2663737"/>
            <a:ext cx="10874375" cy="4062651"/>
          </a:xfrm>
          <a:prstGeom prst="rect">
            <a:avLst/>
          </a:prstGeom>
        </p:spPr>
        <p:txBody>
          <a:bodyPr wrap="square">
            <a:spAutoFit/>
          </a:bodyPr>
          <a:lstStyle/>
          <a:p>
            <a:pPr fontAlgn="base"/>
            <a:r>
              <a:rPr lang="fr-FR" b="1" dirty="0">
                <a:solidFill>
                  <a:schemeClr val="accent2">
                    <a:lumMod val="50000"/>
                  </a:schemeClr>
                </a:solidFill>
              </a:rPr>
              <a:t>Greffe d’utérus : expérimentale coûteuse et risquée et qui ouvre </a:t>
            </a:r>
          </a:p>
          <a:p>
            <a:pPr fontAlgn="base"/>
            <a:r>
              <a:rPr lang="fr-FR" b="1" dirty="0">
                <a:solidFill>
                  <a:schemeClr val="accent2">
                    <a:lumMod val="50000"/>
                  </a:schemeClr>
                </a:solidFill>
              </a:rPr>
              <a:t>d’autres questions bioéthiques</a:t>
            </a:r>
          </a:p>
          <a:p>
            <a:pPr fontAlgn="base"/>
            <a:endParaRPr lang="fr-FR" b="1" dirty="0">
              <a:solidFill>
                <a:srgbClr val="0070C0"/>
              </a:solidFill>
            </a:endParaRPr>
          </a:p>
          <a:p>
            <a:pPr fontAlgn="base"/>
            <a:r>
              <a:rPr lang="fr-FR" dirty="0"/>
              <a:t>Le 4 septembre 2014, </a:t>
            </a:r>
            <a:r>
              <a:rPr lang="fr-FR" b="1" dirty="0"/>
              <a:t>la naissance en Suède du premier bébé issu d’un </a:t>
            </a:r>
            <a:r>
              <a:rPr lang="fr-FR" b="1" u="sng" dirty="0">
                <a:hlinkClick r:id="rId5"/>
              </a:rPr>
              <a:t>utérus </a:t>
            </a:r>
            <a:r>
              <a:rPr lang="fr-FR" b="1" dirty="0"/>
              <a:t>greffé était accueillie avec un immense espoir par les couples souffrant d’infertilité utérine (200 000 dans toute l’Europe)</a:t>
            </a:r>
            <a:r>
              <a:rPr lang="fr-FR" dirty="0"/>
              <a:t>. Depuis trois ans, 38 greffes utérines ont déjà été réalisées à travers le monde, huit bébés sont nés et le nombre d’équipes médicales se lançant dans l’aventure ne cesse d’augmenter.</a:t>
            </a:r>
          </a:p>
          <a:p>
            <a:pPr fontAlgn="base"/>
            <a:r>
              <a:rPr lang="fr-FR" b="1" dirty="0"/>
              <a:t>En France 2 expérimentations autorisées en cours au CHU de Limoges </a:t>
            </a:r>
          </a:p>
          <a:p>
            <a:pPr fontAlgn="base"/>
            <a:endParaRPr lang="fr-FR" sz="1600" dirty="0"/>
          </a:p>
          <a:p>
            <a:pPr fontAlgn="base"/>
            <a:r>
              <a:rPr lang="fr-FR" sz="1600" dirty="0"/>
              <a:t>Les femmes se préparent à endurer de multiples opérations invasives, à mener une grossesse à haut risque, et à se plier à un traitement immunosuppresseur contraignant, </a:t>
            </a:r>
            <a:r>
              <a:rPr lang="fr-FR" sz="1600" i="1" dirty="0"/>
              <a:t>« dans l’objectif d’avoir un enfant qui leur est lié génétiquement »</a:t>
            </a:r>
            <a:r>
              <a:rPr lang="fr-FR" sz="1600" dirty="0"/>
              <a:t>. </a:t>
            </a:r>
          </a:p>
          <a:p>
            <a:pPr fontAlgn="base"/>
            <a:r>
              <a:rPr lang="fr-FR" sz="1600" dirty="0"/>
              <a:t>Ne doit-on pas réfléchir avant d’aller plus loin dans l’acceptation des greffes qui ne sauvent pas des vies, mais qui ont pour but d’ </a:t>
            </a:r>
            <a:r>
              <a:rPr lang="fr-FR" sz="1600" i="1" dirty="0"/>
              <a:t>« améliorer la qualité de vie » </a:t>
            </a:r>
            <a:r>
              <a:rPr lang="fr-FR" sz="1600" dirty="0"/>
              <a:t>?</a:t>
            </a:r>
            <a:endParaRPr lang="fr-FR" b="1" dirty="0"/>
          </a:p>
        </p:txBody>
      </p:sp>
    </p:spTree>
    <p:extLst>
      <p:ext uri="{BB962C8B-B14F-4D97-AF65-F5344CB8AC3E}">
        <p14:creationId xmlns:p14="http://schemas.microsoft.com/office/powerpoint/2010/main" val="428845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B5DD8-2837-4A18-98E0-1DE0BA4AE216}"/>
              </a:ext>
            </a:extLst>
          </p:cNvPr>
          <p:cNvSpPr>
            <a:spLocks noGrp="1"/>
          </p:cNvSpPr>
          <p:nvPr>
            <p:ph type="title"/>
          </p:nvPr>
        </p:nvSpPr>
        <p:spPr>
          <a:xfrm>
            <a:off x="2635455" y="299471"/>
            <a:ext cx="8911687" cy="630971"/>
          </a:xfrm>
        </p:spPr>
        <p:txBody>
          <a:bodyPr>
            <a:normAutofit fontScale="90000"/>
          </a:bodyPr>
          <a:lstStyle/>
          <a:p>
            <a:r>
              <a:rPr lang="fr-FR" b="1" dirty="0"/>
              <a:t>ANNEXE GPA le  modèle éthique Belge  </a:t>
            </a:r>
          </a:p>
        </p:txBody>
      </p:sp>
      <p:sp>
        <p:nvSpPr>
          <p:cNvPr id="3" name="Espace réservé du contenu 2">
            <a:extLst>
              <a:ext uri="{FF2B5EF4-FFF2-40B4-BE49-F238E27FC236}">
                <a16:creationId xmlns:a16="http://schemas.microsoft.com/office/drawing/2014/main" id="{A059E5F8-53DC-4DE0-BEB2-6FC117AAFDD4}"/>
              </a:ext>
            </a:extLst>
          </p:cNvPr>
          <p:cNvSpPr>
            <a:spLocks noGrp="1"/>
          </p:cNvSpPr>
          <p:nvPr>
            <p:ph idx="1"/>
          </p:nvPr>
        </p:nvSpPr>
        <p:spPr>
          <a:xfrm>
            <a:off x="958836" y="1142999"/>
            <a:ext cx="10939244" cy="5830297"/>
          </a:xfrm>
        </p:spPr>
        <p:txBody>
          <a:bodyPr>
            <a:normAutofit fontScale="55000" lnSpcReduction="20000"/>
          </a:bodyPr>
          <a:lstStyle/>
          <a:p>
            <a:r>
              <a:rPr lang="fr-FR" sz="2200" b="1" dirty="0">
                <a:solidFill>
                  <a:schemeClr val="accent2">
                    <a:lumMod val="50000"/>
                  </a:schemeClr>
                </a:solidFill>
              </a:rPr>
              <a:t>La Belgique ne possède toujours pas de </a:t>
            </a:r>
            <a:r>
              <a:rPr lang="fr-FR" sz="2200" b="1" dirty="0">
                <a:hlinkClick r:id="rId3"/>
              </a:rPr>
              <a:t>loi sur la gestation pour autrui</a:t>
            </a:r>
            <a:r>
              <a:rPr lang="fr-FR" sz="2200" dirty="0"/>
              <a:t>. </a:t>
            </a:r>
            <a:r>
              <a:rPr lang="fr-FR" sz="2200" b="1" dirty="0"/>
              <a:t>Pourtant, depuis des années, les propositions de loi se sont succédé. Mais aucune n’a jamais abouti.</a:t>
            </a:r>
          </a:p>
          <a:p>
            <a:r>
              <a:rPr lang="fr-FR" sz="2200" dirty="0">
                <a:solidFill>
                  <a:schemeClr val="accent2">
                    <a:lumMod val="50000"/>
                  </a:schemeClr>
                </a:solidFill>
              </a:rPr>
              <a:t>Ce qui n’est pas interdit est toléré : </a:t>
            </a:r>
            <a:r>
              <a:rPr lang="fr-FR" sz="2200" dirty="0"/>
              <a:t>trois centres La Citadelle de Liège, le </a:t>
            </a:r>
            <a:r>
              <a:rPr lang="fr-FR" sz="2200" b="1" dirty="0">
                <a:hlinkClick r:id="rId4"/>
              </a:rPr>
              <a:t>CHU Saint-Pierre de Bruxelles</a:t>
            </a:r>
            <a:r>
              <a:rPr lang="fr-FR" sz="2200" dirty="0"/>
              <a:t> et l’Hôpital universitaire de Gand exercent depuis près de 20 ans la gestation pour autrui, sans qu’aucun abus n’ait été signalé. L’absence de loi fait peser le poids des responsabilités sur les hôpitaux, ce qui explique les grandes précautions prises par les centres, et aussi le </a:t>
            </a:r>
            <a:r>
              <a:rPr lang="fr-FR" sz="2200" b="1" dirty="0">
                <a:solidFill>
                  <a:schemeClr val="accent2">
                    <a:lumMod val="50000"/>
                  </a:schemeClr>
                </a:solidFill>
              </a:rPr>
              <a:t>faible nombre de cas (&lt;150 en 2 décennies. pour les 3 centres)</a:t>
            </a:r>
          </a:p>
          <a:p>
            <a:r>
              <a:rPr lang="fr-FR" sz="2200" b="1" dirty="0"/>
              <a:t>Des conditions d’accès très strictes</a:t>
            </a:r>
          </a:p>
          <a:p>
            <a:r>
              <a:rPr lang="fr-FR" sz="2200" dirty="0"/>
              <a:t>Aucune GPA de confort n’est pratiquée. Autrement dit, des </a:t>
            </a:r>
            <a:r>
              <a:rPr lang="fr-FR" sz="2200" b="1" dirty="0">
                <a:solidFill>
                  <a:schemeClr val="accent2">
                    <a:lumMod val="50000"/>
                  </a:schemeClr>
                </a:solidFill>
              </a:rPr>
              <a:t>contre-indications médicales </a:t>
            </a:r>
            <a:r>
              <a:rPr lang="fr-FR" sz="2200" dirty="0"/>
              <a:t>doivent obligatoirement être prescrites pour le couple demandeur, notamment pour la </a:t>
            </a:r>
            <a:r>
              <a:rPr lang="fr-FR" sz="2200" b="1" dirty="0">
                <a:hlinkClick r:id="rId5"/>
              </a:rPr>
              <a:t>mère intentionnelle</a:t>
            </a:r>
            <a:r>
              <a:rPr lang="fr-FR" sz="2200" dirty="0"/>
              <a:t>. </a:t>
            </a:r>
          </a:p>
          <a:p>
            <a:r>
              <a:rPr lang="fr-FR" sz="2200" dirty="0"/>
              <a:t>le couple intentionnel doit présenter une </a:t>
            </a:r>
            <a:r>
              <a:rPr lang="fr-FR" sz="2200" b="1" dirty="0">
                <a:solidFill>
                  <a:schemeClr val="accent2">
                    <a:lumMod val="50000"/>
                  </a:schemeClr>
                </a:solidFill>
              </a:rPr>
              <a:t>mère-porteuse dite "relationnelle". </a:t>
            </a:r>
            <a:r>
              <a:rPr lang="fr-FR" sz="2200" dirty="0"/>
              <a:t>Le plus souvent, il s’agit d’une sœur ou d’une amie du couple infertile. Mais cette femme, déjà mère et âgée de moins de 40 ans, ne doit être rémunérée. </a:t>
            </a:r>
            <a:r>
              <a:rPr lang="fr-FR" sz="2200" b="1" dirty="0"/>
              <a:t>Un véritable don de soi exempt de toute contrepartie financière. Seuls les frais médicaux sont pris en charge par le couple commanditaire. </a:t>
            </a:r>
          </a:p>
          <a:p>
            <a:r>
              <a:rPr lang="fr-FR" sz="2200" b="1" dirty="0">
                <a:solidFill>
                  <a:schemeClr val="accent2">
                    <a:lumMod val="50000"/>
                  </a:schemeClr>
                </a:solidFill>
              </a:rPr>
              <a:t>Les parents intentionnels doivent obligatoirement être les parents génétiques en fournissant leurs gamètes</a:t>
            </a:r>
            <a:r>
              <a:rPr lang="fr-FR" sz="2200" dirty="0"/>
              <a:t>. La mère-porteuse n’a, ainsi, aucun lien génétique avec l’enfant.</a:t>
            </a:r>
          </a:p>
          <a:p>
            <a:r>
              <a:rPr lang="fr-FR" sz="2200" b="1" dirty="0"/>
              <a:t>Un "screening" complet</a:t>
            </a:r>
            <a:endParaRPr lang="fr-FR" sz="2200" dirty="0"/>
          </a:p>
          <a:p>
            <a:r>
              <a:rPr lang="fr-FR" sz="2200" dirty="0"/>
              <a:t>Après un premier rendez-vous chez un avocat pour évoquer </a:t>
            </a:r>
            <a:r>
              <a:rPr lang="fr-FR" sz="2200" b="1" dirty="0">
                <a:solidFill>
                  <a:schemeClr val="accent2">
                    <a:lumMod val="50000"/>
                  </a:schemeClr>
                </a:solidFill>
              </a:rPr>
              <a:t>la lourdeur des procédures juridiques, un tiers des couples se désiste</a:t>
            </a:r>
            <a:r>
              <a:rPr lang="fr-FR" sz="2200" b="1" dirty="0">
                <a:solidFill>
                  <a:srgbClr val="00B0F0"/>
                </a:solidFill>
              </a:rPr>
              <a:t>. </a:t>
            </a:r>
          </a:p>
          <a:p>
            <a:r>
              <a:rPr lang="fr-FR" sz="2200" dirty="0"/>
              <a:t>De nombreux entretiens, baptisés "screening", sont réalisés sur plusieurs mois avec les gynécologues et les psychologues pour s’assurer de la confiance mutuelle et de la solidité du projet. Chaque membre de l’équipe médicale se positionne ensuite.</a:t>
            </a:r>
            <a:endParaRPr lang="fr-FR" sz="2200" b="1" dirty="0"/>
          </a:p>
          <a:p>
            <a:r>
              <a:rPr lang="fr-FR" sz="2200" b="1" dirty="0"/>
              <a:t>Ouverture aux étrangers, aux homos?</a:t>
            </a:r>
            <a:endParaRPr lang="fr-FR" sz="2200" dirty="0"/>
          </a:p>
          <a:p>
            <a:r>
              <a:rPr lang="fr-FR" sz="2200" dirty="0"/>
              <a:t>L’Hôpital universitaire de Gand est réservé aux seuls résidents belges et c’est aussi  le seul à ouvrir la GPA aux couples homosexuels, et ce, depuis 2011. L En effet  c’est le seul centre à combiner le don d’ovocyte avec la GPA. Pour un couple gay par exemple, il faudra un don d’ovocytes pour  que la mère-porteuse ne soit pas liée biologiquement à l’enfant. (Pas de Procréation assistée )</a:t>
            </a:r>
          </a:p>
          <a:p>
            <a:r>
              <a:rPr lang="fr-FR" sz="2200" dirty="0"/>
              <a:t>le CHU Saint-Pierre de Bruxelles et le CHR de la Citadelle de Liège pour autrui aux couples étrangers, contrairement à celui de Gand qui ne tolère que les résidents belges. A noter qu’à Bruxelles, la moitié des GPA réalisées sont pour des couples français.</a:t>
            </a:r>
          </a:p>
          <a:p>
            <a:pPr marL="0" indent="0">
              <a:buNone/>
            </a:pPr>
            <a:endParaRPr lang="fr-FR" dirty="0"/>
          </a:p>
        </p:txBody>
      </p:sp>
      <p:sp>
        <p:nvSpPr>
          <p:cNvPr id="4" name="Rectangle 3">
            <a:extLst>
              <a:ext uri="{FF2B5EF4-FFF2-40B4-BE49-F238E27FC236}">
                <a16:creationId xmlns:a16="http://schemas.microsoft.com/office/drawing/2014/main" id="{404178AC-C877-41E6-8ECE-197CBCB72550}"/>
              </a:ext>
            </a:extLst>
          </p:cNvPr>
          <p:cNvSpPr/>
          <p:nvPr/>
        </p:nvSpPr>
        <p:spPr>
          <a:xfrm>
            <a:off x="361507" y="6125402"/>
            <a:ext cx="11723550" cy="369332"/>
          </a:xfrm>
          <a:prstGeom prst="rect">
            <a:avLst/>
          </a:prstGeom>
        </p:spPr>
        <p:txBody>
          <a:bodyPr wrap="square">
            <a:spAutoFit/>
          </a:bodyPr>
          <a:lstStyle/>
          <a:p>
            <a:r>
              <a:rPr lang="fr-FR" dirty="0"/>
              <a:t>Vidéo d’information sur https://www.stpierre-bru.be/fr/services-medicaux/prestataires/autin-candice</a:t>
            </a:r>
          </a:p>
        </p:txBody>
      </p:sp>
    </p:spTree>
    <p:extLst>
      <p:ext uri="{BB962C8B-B14F-4D97-AF65-F5344CB8AC3E}">
        <p14:creationId xmlns:p14="http://schemas.microsoft.com/office/powerpoint/2010/main" val="372172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0404" y="241767"/>
            <a:ext cx="9461787" cy="760043"/>
          </a:xfrm>
        </p:spPr>
        <p:txBody>
          <a:bodyPr/>
          <a:lstStyle/>
          <a:p>
            <a:pPr algn="ctr"/>
            <a:r>
              <a:rPr lang="fr-FR" b="1" dirty="0"/>
              <a:t>PMA en France</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4151785" y="1556793"/>
            <a:ext cx="3419653" cy="4937125"/>
          </a:xfrm>
        </p:spPr>
      </p:pic>
      <p:pic>
        <p:nvPicPr>
          <p:cNvPr id="5" name="Espace réservé du contenu 3">
            <a:extLst>
              <a:ext uri="{FF2B5EF4-FFF2-40B4-BE49-F238E27FC236}">
                <a16:creationId xmlns:a16="http://schemas.microsoft.com/office/drawing/2014/main" id="{8C97BE57-DD69-4165-87DF-AD48D394BA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9637" y="869090"/>
            <a:ext cx="3441273" cy="5559181"/>
          </a:xfrm>
          <a:prstGeom prst="rect">
            <a:avLst/>
          </a:prstGeom>
        </p:spPr>
      </p:pic>
      <p:sp>
        <p:nvSpPr>
          <p:cNvPr id="6" name="ZoneTexte 5">
            <a:extLst>
              <a:ext uri="{FF2B5EF4-FFF2-40B4-BE49-F238E27FC236}">
                <a16:creationId xmlns:a16="http://schemas.microsoft.com/office/drawing/2014/main" id="{2AB0FF0B-211A-42B8-B67C-BEA067AAFD86}"/>
              </a:ext>
            </a:extLst>
          </p:cNvPr>
          <p:cNvSpPr txBox="1"/>
          <p:nvPr/>
        </p:nvSpPr>
        <p:spPr>
          <a:xfrm>
            <a:off x="4151785" y="3656022"/>
            <a:ext cx="184731" cy="369332"/>
          </a:xfrm>
          <a:prstGeom prst="rect">
            <a:avLst/>
          </a:prstGeom>
          <a:noFill/>
        </p:spPr>
        <p:txBody>
          <a:bodyPr wrap="none" rtlCol="0">
            <a:spAutoFit/>
          </a:bodyPr>
          <a:lstStyle/>
          <a:p>
            <a:endParaRPr lang="fr-FR" dirty="0"/>
          </a:p>
        </p:txBody>
      </p:sp>
      <p:pic>
        <p:nvPicPr>
          <p:cNvPr id="22" name="Image 21">
            <a:extLst>
              <a:ext uri="{FF2B5EF4-FFF2-40B4-BE49-F238E27FC236}">
                <a16:creationId xmlns:a16="http://schemas.microsoft.com/office/drawing/2014/main" id="{07DD8284-4C72-4E72-B66D-8ABDE5EF20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85770" y="732131"/>
            <a:ext cx="478775" cy="1154460"/>
          </a:xfrm>
          <a:prstGeom prst="rect">
            <a:avLst/>
          </a:prstGeom>
        </p:spPr>
      </p:pic>
      <p:pic>
        <p:nvPicPr>
          <p:cNvPr id="24" name="Image 23">
            <a:extLst>
              <a:ext uri="{FF2B5EF4-FFF2-40B4-BE49-F238E27FC236}">
                <a16:creationId xmlns:a16="http://schemas.microsoft.com/office/drawing/2014/main" id="{9078908F-CF18-4A7C-AAF3-A9FF96F6EB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64545" y="732129"/>
            <a:ext cx="341364" cy="1154461"/>
          </a:xfrm>
          <a:prstGeom prst="rect">
            <a:avLst/>
          </a:prstGeom>
        </p:spPr>
      </p:pic>
      <p:pic>
        <p:nvPicPr>
          <p:cNvPr id="26" name="Image 25">
            <a:extLst>
              <a:ext uri="{FF2B5EF4-FFF2-40B4-BE49-F238E27FC236}">
                <a16:creationId xmlns:a16="http://schemas.microsoft.com/office/drawing/2014/main" id="{F660E69B-C5AB-423F-81CB-67E0109634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67936" y="1934969"/>
            <a:ext cx="478775" cy="1154461"/>
          </a:xfrm>
          <a:prstGeom prst="rect">
            <a:avLst/>
          </a:prstGeom>
        </p:spPr>
      </p:pic>
      <p:pic>
        <p:nvPicPr>
          <p:cNvPr id="27" name="Image 26">
            <a:extLst>
              <a:ext uri="{FF2B5EF4-FFF2-40B4-BE49-F238E27FC236}">
                <a16:creationId xmlns:a16="http://schemas.microsoft.com/office/drawing/2014/main" id="{4E7E4305-E5EC-4BA6-9016-05860F97FD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01325" y="1934970"/>
            <a:ext cx="478775" cy="1154460"/>
          </a:xfrm>
          <a:prstGeom prst="rect">
            <a:avLst/>
          </a:prstGeom>
        </p:spPr>
      </p:pic>
      <p:pic>
        <p:nvPicPr>
          <p:cNvPr id="28" name="Image 27">
            <a:extLst>
              <a:ext uri="{FF2B5EF4-FFF2-40B4-BE49-F238E27FC236}">
                <a16:creationId xmlns:a16="http://schemas.microsoft.com/office/drawing/2014/main" id="{FD7B71FD-63D1-44A7-AA41-21EB11FBE6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70316" y="1934969"/>
            <a:ext cx="341364" cy="1154461"/>
          </a:xfrm>
          <a:prstGeom prst="rect">
            <a:avLst/>
          </a:prstGeom>
        </p:spPr>
      </p:pic>
      <p:sp>
        <p:nvSpPr>
          <p:cNvPr id="29" name="ZoneTexte 28">
            <a:extLst>
              <a:ext uri="{FF2B5EF4-FFF2-40B4-BE49-F238E27FC236}">
                <a16:creationId xmlns:a16="http://schemas.microsoft.com/office/drawing/2014/main" id="{46276BC3-35D9-49E5-969B-B305992CA2B5}"/>
              </a:ext>
            </a:extLst>
          </p:cNvPr>
          <p:cNvSpPr txBox="1"/>
          <p:nvPr/>
        </p:nvSpPr>
        <p:spPr>
          <a:xfrm>
            <a:off x="9980100" y="1078232"/>
            <a:ext cx="413893" cy="400110"/>
          </a:xfrm>
          <a:prstGeom prst="rect">
            <a:avLst/>
          </a:prstGeom>
          <a:noFill/>
        </p:spPr>
        <p:txBody>
          <a:bodyPr wrap="square" rtlCol="0">
            <a:spAutoFit/>
          </a:bodyPr>
          <a:lstStyle/>
          <a:p>
            <a:r>
              <a:rPr lang="fr-FR" sz="2000" b="1" dirty="0">
                <a:solidFill>
                  <a:srgbClr val="00B0F0"/>
                </a:solidFill>
              </a:rPr>
              <a:t>♂</a:t>
            </a:r>
          </a:p>
        </p:txBody>
      </p:sp>
      <p:sp>
        <p:nvSpPr>
          <p:cNvPr id="30" name="ZoneTexte 29">
            <a:extLst>
              <a:ext uri="{FF2B5EF4-FFF2-40B4-BE49-F238E27FC236}">
                <a16:creationId xmlns:a16="http://schemas.microsoft.com/office/drawing/2014/main" id="{4FF2A99F-5F5B-4B14-BDFC-5CF4160D5582}"/>
              </a:ext>
            </a:extLst>
          </p:cNvPr>
          <p:cNvSpPr txBox="1"/>
          <p:nvPr/>
        </p:nvSpPr>
        <p:spPr>
          <a:xfrm>
            <a:off x="9981908" y="2312144"/>
            <a:ext cx="413893" cy="400110"/>
          </a:xfrm>
          <a:prstGeom prst="rect">
            <a:avLst/>
          </a:prstGeom>
          <a:noFill/>
        </p:spPr>
        <p:txBody>
          <a:bodyPr wrap="square" rtlCol="0">
            <a:spAutoFit/>
          </a:bodyPr>
          <a:lstStyle/>
          <a:p>
            <a:r>
              <a:rPr lang="fr-FR" sz="2000" b="1" dirty="0">
                <a:solidFill>
                  <a:srgbClr val="00B0F0"/>
                </a:solidFill>
              </a:rPr>
              <a:t>♂</a:t>
            </a:r>
          </a:p>
        </p:txBody>
      </p:sp>
      <p:sp>
        <p:nvSpPr>
          <p:cNvPr id="31" name="ZoneTexte 30">
            <a:extLst>
              <a:ext uri="{FF2B5EF4-FFF2-40B4-BE49-F238E27FC236}">
                <a16:creationId xmlns:a16="http://schemas.microsoft.com/office/drawing/2014/main" id="{61068A52-6BD2-47BF-B311-627DB0DF7564}"/>
              </a:ext>
            </a:extLst>
          </p:cNvPr>
          <p:cNvSpPr txBox="1"/>
          <p:nvPr/>
        </p:nvSpPr>
        <p:spPr>
          <a:xfrm>
            <a:off x="5651875" y="1390834"/>
            <a:ext cx="3640596" cy="3970318"/>
          </a:xfrm>
          <a:prstGeom prst="rect">
            <a:avLst/>
          </a:prstGeom>
          <a:noFill/>
        </p:spPr>
        <p:txBody>
          <a:bodyPr wrap="square" rtlCol="0">
            <a:spAutoFit/>
          </a:bodyPr>
          <a:lstStyle/>
          <a:p>
            <a:r>
              <a:rPr lang="fr-FR" u="sng" dirty="0"/>
              <a:t>En France 3 principes : </a:t>
            </a:r>
            <a:r>
              <a:rPr lang="fr-FR" b="1" dirty="0"/>
              <a:t>volontariat</a:t>
            </a:r>
            <a:r>
              <a:rPr lang="fr-FR" dirty="0"/>
              <a:t> du donneur</a:t>
            </a:r>
            <a:br>
              <a:rPr lang="fr-FR" dirty="0"/>
            </a:br>
            <a:r>
              <a:rPr lang="fr-FR" b="1" dirty="0"/>
              <a:t>gratuité </a:t>
            </a:r>
            <a:r>
              <a:rPr lang="fr-FR" dirty="0"/>
              <a:t>du don </a:t>
            </a:r>
          </a:p>
          <a:p>
            <a:r>
              <a:rPr lang="fr-FR" b="1" dirty="0"/>
              <a:t>anonymat</a:t>
            </a:r>
            <a:r>
              <a:rPr lang="fr-FR" dirty="0"/>
              <a:t> du donneur</a:t>
            </a:r>
          </a:p>
          <a:p>
            <a:endParaRPr lang="fr-FR" dirty="0"/>
          </a:p>
          <a:p>
            <a:r>
              <a:rPr lang="fr-FR" dirty="0"/>
              <a:t>3000 couples hétérosexuels en attente (délai 18 mois 2 ans).</a:t>
            </a:r>
          </a:p>
          <a:p>
            <a:endParaRPr lang="fr-FR" dirty="0"/>
          </a:p>
          <a:p>
            <a:r>
              <a:rPr lang="fr-FR" dirty="0"/>
              <a:t>Pénurie actuelle </a:t>
            </a:r>
            <a:br>
              <a:rPr lang="fr-FR" dirty="0"/>
            </a:br>
            <a:r>
              <a:rPr lang="fr-FR" dirty="0"/>
              <a:t>300 donneurs de sperme </a:t>
            </a:r>
          </a:p>
          <a:p>
            <a:r>
              <a:rPr lang="fr-FR" dirty="0"/>
              <a:t>900 donneuses d’ovocytes</a:t>
            </a:r>
          </a:p>
          <a:p>
            <a:r>
              <a:rPr lang="fr-FR" dirty="0"/>
              <a:t>Délai d’attente : ~2 ans </a:t>
            </a:r>
          </a:p>
          <a:p>
            <a:endParaRPr lang="fr-FR" dirty="0"/>
          </a:p>
          <a:p>
            <a:endParaRPr lang="fr-FR" dirty="0"/>
          </a:p>
        </p:txBody>
      </p:sp>
      <p:pic>
        <p:nvPicPr>
          <p:cNvPr id="32" name="Image 31">
            <a:extLst>
              <a:ext uri="{FF2B5EF4-FFF2-40B4-BE49-F238E27FC236}">
                <a16:creationId xmlns:a16="http://schemas.microsoft.com/office/drawing/2014/main" id="{DA07CE90-A595-4F81-80F9-771717DE5E5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35320" y="3237496"/>
            <a:ext cx="478775" cy="1154460"/>
          </a:xfrm>
          <a:prstGeom prst="rect">
            <a:avLst/>
          </a:prstGeom>
        </p:spPr>
      </p:pic>
      <p:pic>
        <p:nvPicPr>
          <p:cNvPr id="33" name="Image 32">
            <a:extLst>
              <a:ext uri="{FF2B5EF4-FFF2-40B4-BE49-F238E27FC236}">
                <a16:creationId xmlns:a16="http://schemas.microsoft.com/office/drawing/2014/main" id="{D1792ED4-7A4B-46E0-8EA4-0AB67EA036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83319" y="3237494"/>
            <a:ext cx="341364" cy="1154461"/>
          </a:xfrm>
          <a:prstGeom prst="rect">
            <a:avLst/>
          </a:prstGeom>
        </p:spPr>
      </p:pic>
      <p:pic>
        <p:nvPicPr>
          <p:cNvPr id="34" name="Image 33">
            <a:extLst>
              <a:ext uri="{FF2B5EF4-FFF2-40B4-BE49-F238E27FC236}">
                <a16:creationId xmlns:a16="http://schemas.microsoft.com/office/drawing/2014/main" id="{1FEDF95B-7F23-4D51-B4EE-06845183448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44797" y="3237495"/>
            <a:ext cx="341364" cy="1154461"/>
          </a:xfrm>
          <a:prstGeom prst="rect">
            <a:avLst/>
          </a:prstGeom>
        </p:spPr>
      </p:pic>
      <p:pic>
        <p:nvPicPr>
          <p:cNvPr id="35" name="Image 34">
            <a:extLst>
              <a:ext uri="{FF2B5EF4-FFF2-40B4-BE49-F238E27FC236}">
                <a16:creationId xmlns:a16="http://schemas.microsoft.com/office/drawing/2014/main" id="{92CD9EBF-39C8-40AE-8D4E-51AF619825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78405" y="5444331"/>
            <a:ext cx="478775" cy="1154460"/>
          </a:xfrm>
          <a:prstGeom prst="rect">
            <a:avLst/>
          </a:prstGeom>
        </p:spPr>
      </p:pic>
      <p:pic>
        <p:nvPicPr>
          <p:cNvPr id="36" name="Image 35">
            <a:extLst>
              <a:ext uri="{FF2B5EF4-FFF2-40B4-BE49-F238E27FC236}">
                <a16:creationId xmlns:a16="http://schemas.microsoft.com/office/drawing/2014/main" id="{62DDB56A-A3A2-4AAB-92C8-E0EEF0EAB0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40787" y="5444331"/>
            <a:ext cx="341364" cy="1141513"/>
          </a:xfrm>
          <a:prstGeom prst="rect">
            <a:avLst/>
          </a:prstGeom>
        </p:spPr>
      </p:pic>
      <p:pic>
        <p:nvPicPr>
          <p:cNvPr id="37" name="Image 36">
            <a:extLst>
              <a:ext uri="{FF2B5EF4-FFF2-40B4-BE49-F238E27FC236}">
                <a16:creationId xmlns:a16="http://schemas.microsoft.com/office/drawing/2014/main" id="{D15B8485-D99B-457A-8A0E-D330B3512C0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20502" y="5444331"/>
            <a:ext cx="373491" cy="1171902"/>
          </a:xfrm>
          <a:prstGeom prst="rect">
            <a:avLst/>
          </a:prstGeom>
        </p:spPr>
      </p:pic>
      <p:sp>
        <p:nvSpPr>
          <p:cNvPr id="38" name="ZoneTexte 37">
            <a:extLst>
              <a:ext uri="{FF2B5EF4-FFF2-40B4-BE49-F238E27FC236}">
                <a16:creationId xmlns:a16="http://schemas.microsoft.com/office/drawing/2014/main" id="{A7FB06C9-66E9-431A-8BEC-FB4C4EB1198F}"/>
              </a:ext>
            </a:extLst>
          </p:cNvPr>
          <p:cNvSpPr txBox="1"/>
          <p:nvPr/>
        </p:nvSpPr>
        <p:spPr>
          <a:xfrm>
            <a:off x="10733522" y="3614669"/>
            <a:ext cx="410988" cy="400110"/>
          </a:xfrm>
          <a:prstGeom prst="rect">
            <a:avLst/>
          </a:prstGeom>
          <a:noFill/>
        </p:spPr>
        <p:txBody>
          <a:bodyPr wrap="square" rtlCol="0">
            <a:spAutoFit/>
          </a:bodyPr>
          <a:lstStyle/>
          <a:p>
            <a:r>
              <a:rPr lang="fr-FR" sz="2000" b="1" dirty="0">
                <a:solidFill>
                  <a:srgbClr val="00B0F0"/>
                </a:solidFill>
              </a:rPr>
              <a:t>♂</a:t>
            </a:r>
          </a:p>
        </p:txBody>
      </p:sp>
      <p:sp>
        <p:nvSpPr>
          <p:cNvPr id="39" name="ZoneTexte 38">
            <a:extLst>
              <a:ext uri="{FF2B5EF4-FFF2-40B4-BE49-F238E27FC236}">
                <a16:creationId xmlns:a16="http://schemas.microsoft.com/office/drawing/2014/main" id="{BAB74B2C-6521-4C75-A27A-9F25949D5409}"/>
              </a:ext>
            </a:extLst>
          </p:cNvPr>
          <p:cNvSpPr txBox="1"/>
          <p:nvPr/>
        </p:nvSpPr>
        <p:spPr>
          <a:xfrm>
            <a:off x="10745035" y="5764851"/>
            <a:ext cx="413893" cy="400110"/>
          </a:xfrm>
          <a:prstGeom prst="rect">
            <a:avLst/>
          </a:prstGeom>
          <a:noFill/>
        </p:spPr>
        <p:txBody>
          <a:bodyPr wrap="square" rtlCol="0">
            <a:spAutoFit/>
          </a:bodyPr>
          <a:lstStyle/>
          <a:p>
            <a:r>
              <a:rPr lang="fr-FR" sz="2000" b="1" dirty="0">
                <a:solidFill>
                  <a:srgbClr val="00B0F0"/>
                </a:solidFill>
                <a:latin typeface="Arial Black" panose="020B0A04020102020204" pitchFamily="34" charset="0"/>
              </a:rPr>
              <a:t>♂</a:t>
            </a:r>
          </a:p>
        </p:txBody>
      </p:sp>
      <p:sp>
        <p:nvSpPr>
          <p:cNvPr id="40" name="Rectangle : coins arrondis 39">
            <a:extLst>
              <a:ext uri="{FF2B5EF4-FFF2-40B4-BE49-F238E27FC236}">
                <a16:creationId xmlns:a16="http://schemas.microsoft.com/office/drawing/2014/main" id="{A66AFE6B-22B3-49EA-B6A3-DB0AE91292E0}"/>
              </a:ext>
            </a:extLst>
          </p:cNvPr>
          <p:cNvSpPr/>
          <p:nvPr/>
        </p:nvSpPr>
        <p:spPr>
          <a:xfrm>
            <a:off x="10679692" y="693040"/>
            <a:ext cx="463554" cy="603358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 coins arrondis 40">
            <a:extLst>
              <a:ext uri="{FF2B5EF4-FFF2-40B4-BE49-F238E27FC236}">
                <a16:creationId xmlns:a16="http://schemas.microsoft.com/office/drawing/2014/main" id="{129D4993-BC05-44B2-A9EF-89CF2AA30B18}"/>
              </a:ext>
            </a:extLst>
          </p:cNvPr>
          <p:cNvSpPr/>
          <p:nvPr/>
        </p:nvSpPr>
        <p:spPr>
          <a:xfrm>
            <a:off x="9444742" y="693039"/>
            <a:ext cx="1054534" cy="603358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8343435C-F907-4F81-BB72-3CE516CBD7EA}"/>
              </a:ext>
            </a:extLst>
          </p:cNvPr>
          <p:cNvSpPr/>
          <p:nvPr/>
        </p:nvSpPr>
        <p:spPr>
          <a:xfrm>
            <a:off x="10740787" y="2291755"/>
            <a:ext cx="354584" cy="461665"/>
          </a:xfrm>
          <a:prstGeom prst="rect">
            <a:avLst/>
          </a:prstGeom>
        </p:spPr>
        <p:txBody>
          <a:bodyPr wrap="none">
            <a:spAutoFit/>
          </a:bodyPr>
          <a:lstStyle/>
          <a:p>
            <a:pPr lvl="0"/>
            <a:r>
              <a:rPr lang="fr-FR" sz="2400" dirty="0">
                <a:solidFill>
                  <a:srgbClr val="FF6699"/>
                </a:solidFill>
              </a:rPr>
              <a:t>♀</a:t>
            </a:r>
          </a:p>
        </p:txBody>
      </p:sp>
      <p:sp>
        <p:nvSpPr>
          <p:cNvPr id="43" name="Rectangle 42">
            <a:extLst>
              <a:ext uri="{FF2B5EF4-FFF2-40B4-BE49-F238E27FC236}">
                <a16:creationId xmlns:a16="http://schemas.microsoft.com/office/drawing/2014/main" id="{031C4ABC-0C81-4289-9D44-7C6929CFFC38}"/>
              </a:ext>
            </a:extLst>
          </p:cNvPr>
          <p:cNvSpPr/>
          <p:nvPr/>
        </p:nvSpPr>
        <p:spPr>
          <a:xfrm>
            <a:off x="9568704" y="1124693"/>
            <a:ext cx="312906" cy="369332"/>
          </a:xfrm>
          <a:prstGeom prst="rect">
            <a:avLst/>
          </a:prstGeom>
        </p:spPr>
        <p:txBody>
          <a:bodyPr wrap="none">
            <a:spAutoFit/>
          </a:bodyPr>
          <a:lstStyle/>
          <a:p>
            <a:r>
              <a:rPr lang="fr-FR" dirty="0">
                <a:solidFill>
                  <a:srgbClr val="FF6699"/>
                </a:solidFill>
              </a:rPr>
              <a:t>♀</a:t>
            </a:r>
          </a:p>
        </p:txBody>
      </p:sp>
      <p:sp>
        <p:nvSpPr>
          <p:cNvPr id="44" name="Rectangle 43">
            <a:extLst>
              <a:ext uri="{FF2B5EF4-FFF2-40B4-BE49-F238E27FC236}">
                <a16:creationId xmlns:a16="http://schemas.microsoft.com/office/drawing/2014/main" id="{54EEECAD-4FE5-4D5B-818C-875D0B63908C}"/>
              </a:ext>
            </a:extLst>
          </p:cNvPr>
          <p:cNvSpPr/>
          <p:nvPr/>
        </p:nvSpPr>
        <p:spPr>
          <a:xfrm>
            <a:off x="9637861" y="3656022"/>
            <a:ext cx="312906" cy="369332"/>
          </a:xfrm>
          <a:prstGeom prst="rect">
            <a:avLst/>
          </a:prstGeom>
        </p:spPr>
        <p:txBody>
          <a:bodyPr wrap="none">
            <a:spAutoFit/>
          </a:bodyPr>
          <a:lstStyle/>
          <a:p>
            <a:r>
              <a:rPr lang="fr-FR" dirty="0">
                <a:solidFill>
                  <a:srgbClr val="FF6699"/>
                </a:solidFill>
              </a:rPr>
              <a:t>♀</a:t>
            </a:r>
          </a:p>
        </p:txBody>
      </p:sp>
      <p:sp>
        <p:nvSpPr>
          <p:cNvPr id="45" name="Rectangle 44">
            <a:extLst>
              <a:ext uri="{FF2B5EF4-FFF2-40B4-BE49-F238E27FC236}">
                <a16:creationId xmlns:a16="http://schemas.microsoft.com/office/drawing/2014/main" id="{A4E0B427-D3C8-4ADA-AD0B-E525585E0650}"/>
              </a:ext>
            </a:extLst>
          </p:cNvPr>
          <p:cNvSpPr/>
          <p:nvPr/>
        </p:nvSpPr>
        <p:spPr>
          <a:xfrm>
            <a:off x="9648482" y="5816957"/>
            <a:ext cx="312906" cy="369332"/>
          </a:xfrm>
          <a:prstGeom prst="rect">
            <a:avLst/>
          </a:prstGeom>
        </p:spPr>
        <p:txBody>
          <a:bodyPr wrap="none">
            <a:spAutoFit/>
          </a:bodyPr>
          <a:lstStyle/>
          <a:p>
            <a:r>
              <a:rPr lang="fr-FR" dirty="0">
                <a:solidFill>
                  <a:srgbClr val="FF6699"/>
                </a:solidFill>
              </a:rPr>
              <a:t>♀</a:t>
            </a:r>
          </a:p>
        </p:txBody>
      </p:sp>
      <p:sp>
        <p:nvSpPr>
          <p:cNvPr id="47" name="ZoneTexte 46">
            <a:extLst>
              <a:ext uri="{FF2B5EF4-FFF2-40B4-BE49-F238E27FC236}">
                <a16:creationId xmlns:a16="http://schemas.microsoft.com/office/drawing/2014/main" id="{F8D691D6-8210-49BB-993A-EEF73B137456}"/>
              </a:ext>
            </a:extLst>
          </p:cNvPr>
          <p:cNvSpPr txBox="1"/>
          <p:nvPr/>
        </p:nvSpPr>
        <p:spPr>
          <a:xfrm>
            <a:off x="9485770" y="4761186"/>
            <a:ext cx="1013505" cy="369332"/>
          </a:xfrm>
          <a:prstGeom prst="rect">
            <a:avLst/>
          </a:prstGeom>
          <a:noFill/>
        </p:spPr>
        <p:txBody>
          <a:bodyPr wrap="square" rtlCol="0">
            <a:spAutoFit/>
          </a:bodyPr>
          <a:lstStyle/>
          <a:p>
            <a:r>
              <a:rPr lang="fr-FR" b="1" dirty="0"/>
              <a:t>Parents</a:t>
            </a:r>
          </a:p>
        </p:txBody>
      </p:sp>
      <p:sp>
        <p:nvSpPr>
          <p:cNvPr id="48" name="ZoneTexte 47">
            <a:extLst>
              <a:ext uri="{FF2B5EF4-FFF2-40B4-BE49-F238E27FC236}">
                <a16:creationId xmlns:a16="http://schemas.microsoft.com/office/drawing/2014/main" id="{9BC37B3E-6B13-47A1-9194-F737ACB09A4B}"/>
              </a:ext>
            </a:extLst>
          </p:cNvPr>
          <p:cNvSpPr txBox="1"/>
          <p:nvPr/>
        </p:nvSpPr>
        <p:spPr>
          <a:xfrm>
            <a:off x="10651733" y="-33965"/>
            <a:ext cx="400110" cy="1723342"/>
          </a:xfrm>
          <a:prstGeom prst="rect">
            <a:avLst/>
          </a:prstGeom>
          <a:noFill/>
        </p:spPr>
        <p:txBody>
          <a:bodyPr vert="vert270" wrap="square" rtlCol="0">
            <a:spAutoFit/>
          </a:bodyPr>
          <a:lstStyle/>
          <a:p>
            <a:r>
              <a:rPr lang="fr-FR" sz="1400" b="1" dirty="0"/>
              <a:t>Donneurs</a:t>
            </a:r>
            <a:endParaRPr lang="fr-FR" b="1" dirty="0"/>
          </a:p>
        </p:txBody>
      </p:sp>
    </p:spTree>
    <p:extLst>
      <p:ext uri="{BB962C8B-B14F-4D97-AF65-F5344CB8AC3E}">
        <p14:creationId xmlns:p14="http://schemas.microsoft.com/office/powerpoint/2010/main" val="197125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0404" y="241767"/>
            <a:ext cx="9461787" cy="760043"/>
          </a:xfrm>
        </p:spPr>
        <p:txBody>
          <a:bodyPr/>
          <a:lstStyle/>
          <a:p>
            <a:pPr algn="ctr"/>
            <a:r>
              <a:rPr lang="fr-FR" b="1" dirty="0"/>
              <a:t>GPA</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4151785" y="1556793"/>
            <a:ext cx="3419653" cy="4937125"/>
          </a:xfrm>
        </p:spPr>
      </p:pic>
      <p:pic>
        <p:nvPicPr>
          <p:cNvPr id="9" name="Image 8" descr="GPA : image d'illustration">
            <a:extLst>
              <a:ext uri="{FF2B5EF4-FFF2-40B4-BE49-F238E27FC236}">
                <a16:creationId xmlns:a16="http://schemas.microsoft.com/office/drawing/2014/main" id="{BAFD2AD0-0C86-47CB-8869-18CC5D8B9DB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061833" y="2186392"/>
            <a:ext cx="3419654" cy="2094093"/>
          </a:xfrm>
          <a:prstGeom prst="rect">
            <a:avLst/>
          </a:prstGeom>
          <a:noFill/>
          <a:ln>
            <a:noFill/>
          </a:ln>
        </p:spPr>
      </p:pic>
      <p:sp>
        <p:nvSpPr>
          <p:cNvPr id="6" name="ZoneTexte 5">
            <a:extLst>
              <a:ext uri="{FF2B5EF4-FFF2-40B4-BE49-F238E27FC236}">
                <a16:creationId xmlns:a16="http://schemas.microsoft.com/office/drawing/2014/main" id="{2AB0FF0B-211A-42B8-B67C-BEA067AAFD86}"/>
              </a:ext>
            </a:extLst>
          </p:cNvPr>
          <p:cNvSpPr txBox="1"/>
          <p:nvPr/>
        </p:nvSpPr>
        <p:spPr>
          <a:xfrm>
            <a:off x="4151785" y="3656022"/>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4828069B-9CA6-478C-9F36-B5A4D2FC43CD}"/>
              </a:ext>
            </a:extLst>
          </p:cNvPr>
          <p:cNvPicPr>
            <a:picLocks noChangeAspect="1"/>
          </p:cNvPicPr>
          <p:nvPr/>
        </p:nvPicPr>
        <p:blipFill>
          <a:blip r:embed="rId5"/>
          <a:stretch>
            <a:fillRect/>
          </a:stretch>
        </p:blipFill>
        <p:spPr>
          <a:xfrm>
            <a:off x="10995268" y="2265027"/>
            <a:ext cx="679171" cy="2015457"/>
          </a:xfrm>
          <a:prstGeom prst="rect">
            <a:avLst/>
          </a:prstGeom>
        </p:spPr>
      </p:pic>
      <p:sp>
        <p:nvSpPr>
          <p:cNvPr id="8" name="ZoneTexte 7">
            <a:extLst>
              <a:ext uri="{FF2B5EF4-FFF2-40B4-BE49-F238E27FC236}">
                <a16:creationId xmlns:a16="http://schemas.microsoft.com/office/drawing/2014/main" id="{A47342FF-2BEC-4C6B-9BB7-207E36DCD51E}"/>
              </a:ext>
            </a:extLst>
          </p:cNvPr>
          <p:cNvSpPr txBox="1"/>
          <p:nvPr/>
        </p:nvSpPr>
        <p:spPr>
          <a:xfrm>
            <a:off x="8823876" y="3011496"/>
            <a:ext cx="469783" cy="861774"/>
          </a:xfrm>
          <a:prstGeom prst="rect">
            <a:avLst/>
          </a:prstGeom>
          <a:noFill/>
        </p:spPr>
        <p:txBody>
          <a:bodyPr wrap="square" rtlCol="0">
            <a:spAutoFit/>
          </a:bodyPr>
          <a:lstStyle/>
          <a:p>
            <a:r>
              <a:rPr lang="fr-FR" sz="3200" b="1" dirty="0">
                <a:solidFill>
                  <a:srgbClr val="0070C0"/>
                </a:solidFill>
                <a:latin typeface="Arial Black" panose="020B0A04020102020204" pitchFamily="34" charset="0"/>
              </a:rPr>
              <a:t>♂</a:t>
            </a:r>
          </a:p>
          <a:p>
            <a:endParaRPr lang="fr-FR" dirty="0">
              <a:latin typeface="Arial Black" panose="020B0A04020102020204" pitchFamily="34" charset="0"/>
            </a:endParaRPr>
          </a:p>
        </p:txBody>
      </p:sp>
      <p:sp>
        <p:nvSpPr>
          <p:cNvPr id="11" name="ZoneTexte 10">
            <a:extLst>
              <a:ext uri="{FF2B5EF4-FFF2-40B4-BE49-F238E27FC236}">
                <a16:creationId xmlns:a16="http://schemas.microsoft.com/office/drawing/2014/main" id="{01CF10D7-9E76-43CB-9A25-51228DD844E7}"/>
              </a:ext>
            </a:extLst>
          </p:cNvPr>
          <p:cNvSpPr txBox="1"/>
          <p:nvPr/>
        </p:nvSpPr>
        <p:spPr>
          <a:xfrm>
            <a:off x="11163867" y="3125461"/>
            <a:ext cx="520117" cy="523220"/>
          </a:xfrm>
          <a:prstGeom prst="rect">
            <a:avLst/>
          </a:prstGeom>
          <a:noFill/>
        </p:spPr>
        <p:txBody>
          <a:bodyPr wrap="square" rtlCol="0">
            <a:spAutoFit/>
          </a:bodyPr>
          <a:lstStyle/>
          <a:p>
            <a:r>
              <a:rPr lang="fr-FR" sz="2800" b="1" dirty="0">
                <a:solidFill>
                  <a:srgbClr val="FF6699"/>
                </a:solidFill>
                <a:latin typeface="Arial Black" panose="020B0A04020102020204" pitchFamily="34" charset="0"/>
              </a:rPr>
              <a:t>♀</a:t>
            </a:r>
          </a:p>
        </p:txBody>
      </p:sp>
      <p:sp>
        <p:nvSpPr>
          <p:cNvPr id="12" name="ZoneTexte 11">
            <a:extLst>
              <a:ext uri="{FF2B5EF4-FFF2-40B4-BE49-F238E27FC236}">
                <a16:creationId xmlns:a16="http://schemas.microsoft.com/office/drawing/2014/main" id="{4E705809-98CC-4CBA-A97C-AA629502EDAF}"/>
              </a:ext>
            </a:extLst>
          </p:cNvPr>
          <p:cNvSpPr txBox="1"/>
          <p:nvPr/>
        </p:nvSpPr>
        <p:spPr>
          <a:xfrm rot="16200000">
            <a:off x="8106081" y="610604"/>
            <a:ext cx="2193403" cy="646331"/>
          </a:xfrm>
          <a:prstGeom prst="rect">
            <a:avLst/>
          </a:prstGeom>
          <a:noFill/>
        </p:spPr>
        <p:txBody>
          <a:bodyPr wrap="square" rtlCol="0">
            <a:spAutoFit/>
          </a:bodyPr>
          <a:lstStyle/>
          <a:p>
            <a:r>
              <a:rPr lang="fr-FR" dirty="0"/>
              <a:t>Parents d’intention</a:t>
            </a:r>
          </a:p>
        </p:txBody>
      </p:sp>
      <p:sp>
        <p:nvSpPr>
          <p:cNvPr id="13" name="ZoneTexte 12">
            <a:extLst>
              <a:ext uri="{FF2B5EF4-FFF2-40B4-BE49-F238E27FC236}">
                <a16:creationId xmlns:a16="http://schemas.microsoft.com/office/drawing/2014/main" id="{8D4F5C9B-2F28-4325-839D-0515A58B323D}"/>
              </a:ext>
            </a:extLst>
          </p:cNvPr>
          <p:cNvSpPr txBox="1"/>
          <p:nvPr/>
        </p:nvSpPr>
        <p:spPr>
          <a:xfrm rot="16200000">
            <a:off x="9354309" y="1177382"/>
            <a:ext cx="1929819" cy="369332"/>
          </a:xfrm>
          <a:prstGeom prst="rect">
            <a:avLst/>
          </a:prstGeom>
          <a:noFill/>
        </p:spPr>
        <p:txBody>
          <a:bodyPr wrap="square" rtlCol="0">
            <a:spAutoFit/>
          </a:bodyPr>
          <a:lstStyle/>
          <a:p>
            <a:r>
              <a:rPr lang="fr-FR" dirty="0"/>
              <a:t>Mère porteuse</a:t>
            </a:r>
          </a:p>
        </p:txBody>
      </p:sp>
      <p:sp>
        <p:nvSpPr>
          <p:cNvPr id="14" name="ZoneTexte 13">
            <a:extLst>
              <a:ext uri="{FF2B5EF4-FFF2-40B4-BE49-F238E27FC236}">
                <a16:creationId xmlns:a16="http://schemas.microsoft.com/office/drawing/2014/main" id="{BF986841-A3BC-40E6-BBCC-606BAC49363E}"/>
              </a:ext>
            </a:extLst>
          </p:cNvPr>
          <p:cNvSpPr txBox="1"/>
          <p:nvPr/>
        </p:nvSpPr>
        <p:spPr>
          <a:xfrm rot="16200000">
            <a:off x="10549702" y="1197448"/>
            <a:ext cx="1410191" cy="646331"/>
          </a:xfrm>
          <a:prstGeom prst="rect">
            <a:avLst/>
          </a:prstGeom>
          <a:noFill/>
        </p:spPr>
        <p:txBody>
          <a:bodyPr wrap="square" rtlCol="0">
            <a:spAutoFit/>
          </a:bodyPr>
          <a:lstStyle/>
          <a:p>
            <a:r>
              <a:rPr lang="fr-FR" i="1" dirty="0"/>
              <a:t>Donneuse d’ovocyte</a:t>
            </a:r>
          </a:p>
        </p:txBody>
      </p:sp>
      <p:pic>
        <p:nvPicPr>
          <p:cNvPr id="15" name="Image 14" descr="GPA : image d'illustration">
            <a:extLst>
              <a:ext uri="{FF2B5EF4-FFF2-40B4-BE49-F238E27FC236}">
                <a16:creationId xmlns:a16="http://schemas.microsoft.com/office/drawing/2014/main" id="{C43D3F7B-123A-450D-B93D-21835C30E09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061833" y="4592326"/>
            <a:ext cx="3318998" cy="2195549"/>
          </a:xfrm>
          <a:prstGeom prst="rect">
            <a:avLst/>
          </a:prstGeom>
          <a:noFill/>
          <a:ln>
            <a:noFill/>
          </a:ln>
        </p:spPr>
      </p:pic>
      <p:sp>
        <p:nvSpPr>
          <p:cNvPr id="16" name="ZoneTexte 15">
            <a:extLst>
              <a:ext uri="{FF2B5EF4-FFF2-40B4-BE49-F238E27FC236}">
                <a16:creationId xmlns:a16="http://schemas.microsoft.com/office/drawing/2014/main" id="{01B87F8A-DE30-4665-A52A-292762A403B6}"/>
              </a:ext>
            </a:extLst>
          </p:cNvPr>
          <p:cNvSpPr txBox="1"/>
          <p:nvPr/>
        </p:nvSpPr>
        <p:spPr>
          <a:xfrm>
            <a:off x="9462843" y="5480609"/>
            <a:ext cx="520117" cy="523220"/>
          </a:xfrm>
          <a:prstGeom prst="rect">
            <a:avLst/>
          </a:prstGeom>
          <a:noFill/>
        </p:spPr>
        <p:txBody>
          <a:bodyPr wrap="square" rtlCol="0">
            <a:spAutoFit/>
          </a:bodyPr>
          <a:lstStyle/>
          <a:p>
            <a:r>
              <a:rPr lang="fr-FR" sz="2800" b="1" dirty="0">
                <a:solidFill>
                  <a:srgbClr val="FF6699"/>
                </a:solidFill>
                <a:latin typeface="Arial Black" panose="020B0A04020102020204" pitchFamily="34" charset="0"/>
              </a:rPr>
              <a:t>♀</a:t>
            </a:r>
          </a:p>
        </p:txBody>
      </p:sp>
      <p:sp>
        <p:nvSpPr>
          <p:cNvPr id="17" name="ZoneTexte 16">
            <a:extLst>
              <a:ext uri="{FF2B5EF4-FFF2-40B4-BE49-F238E27FC236}">
                <a16:creationId xmlns:a16="http://schemas.microsoft.com/office/drawing/2014/main" id="{866458AC-E5D8-46B8-9816-1830D9E63136}"/>
              </a:ext>
            </a:extLst>
          </p:cNvPr>
          <p:cNvSpPr txBox="1"/>
          <p:nvPr/>
        </p:nvSpPr>
        <p:spPr>
          <a:xfrm>
            <a:off x="8777021" y="5465067"/>
            <a:ext cx="469783" cy="861774"/>
          </a:xfrm>
          <a:prstGeom prst="rect">
            <a:avLst/>
          </a:prstGeom>
          <a:noFill/>
        </p:spPr>
        <p:txBody>
          <a:bodyPr wrap="square" rtlCol="0">
            <a:spAutoFit/>
          </a:bodyPr>
          <a:lstStyle/>
          <a:p>
            <a:r>
              <a:rPr lang="fr-FR" sz="3200" b="1" dirty="0">
                <a:solidFill>
                  <a:srgbClr val="0070C0"/>
                </a:solidFill>
                <a:latin typeface="Arial Black" panose="020B0A04020102020204" pitchFamily="34" charset="0"/>
              </a:rPr>
              <a:t>♂</a:t>
            </a:r>
          </a:p>
          <a:p>
            <a:endParaRPr lang="fr-FR" dirty="0">
              <a:latin typeface="Arial Black" panose="020B0A04020102020204" pitchFamily="34" charset="0"/>
            </a:endParaRPr>
          </a:p>
        </p:txBody>
      </p:sp>
      <p:sp>
        <p:nvSpPr>
          <p:cNvPr id="18" name="ZoneTexte 17">
            <a:extLst>
              <a:ext uri="{FF2B5EF4-FFF2-40B4-BE49-F238E27FC236}">
                <a16:creationId xmlns:a16="http://schemas.microsoft.com/office/drawing/2014/main" id="{206C3B8F-1A34-45B5-BC2C-D528725C79B5}"/>
              </a:ext>
            </a:extLst>
          </p:cNvPr>
          <p:cNvSpPr txBox="1"/>
          <p:nvPr/>
        </p:nvSpPr>
        <p:spPr>
          <a:xfrm>
            <a:off x="1026695" y="1209184"/>
            <a:ext cx="7119428" cy="5355312"/>
          </a:xfrm>
          <a:prstGeom prst="rect">
            <a:avLst/>
          </a:prstGeom>
          <a:noFill/>
        </p:spPr>
        <p:txBody>
          <a:bodyPr wrap="square" rtlCol="0">
            <a:spAutoFit/>
          </a:bodyPr>
          <a:lstStyle/>
          <a:p>
            <a:r>
              <a:rPr lang="fr-FR" b="1" dirty="0"/>
              <a:t>		QUOI</a:t>
            </a:r>
            <a:r>
              <a:rPr lang="fr-FR" dirty="0"/>
              <a:t> : une forme de PMA ayant recours à une </a:t>
            </a:r>
            <a:r>
              <a:rPr lang="fr-FR" b="1" dirty="0"/>
              <a:t>mère porteuse ou gestatrice</a:t>
            </a:r>
            <a:r>
              <a:rPr lang="fr-FR" dirty="0"/>
              <a:t>, inséminée par un ou des embryons obtenus par FIV. A la naissance, l’enfant est remis à la personne ou au couple de </a:t>
            </a:r>
            <a:r>
              <a:rPr lang="fr-FR" b="1" dirty="0"/>
              <a:t>commanditaires</a:t>
            </a:r>
            <a:r>
              <a:rPr lang="fr-FR" dirty="0"/>
              <a:t>, appelés aussi </a:t>
            </a:r>
            <a:r>
              <a:rPr lang="fr-FR" b="1" dirty="0"/>
              <a:t>« parents d’intention ». </a:t>
            </a:r>
          </a:p>
          <a:p>
            <a:endParaRPr lang="fr-FR" b="1" dirty="0"/>
          </a:p>
          <a:p>
            <a:r>
              <a:rPr lang="fr-FR" b="1" dirty="0"/>
              <a:t>		COMMENT </a:t>
            </a:r>
            <a:r>
              <a:rPr lang="fr-FR" dirty="0"/>
              <a:t>: Le sperme est celui de l'homme du couple hétérosexuel, d'un des deux homosexuels ou d’un homme célibataire.</a:t>
            </a:r>
          </a:p>
          <a:p>
            <a:r>
              <a:rPr lang="fr-FR" dirty="0"/>
              <a:t>L'ovule peut être celui de la mère d’intention, provenir d'un don d'ovocyte ou parfois de la mère porteuse.</a:t>
            </a:r>
            <a:r>
              <a:rPr lang="fr-FR" b="1" dirty="0"/>
              <a:t> </a:t>
            </a:r>
          </a:p>
          <a:p>
            <a:endParaRPr lang="fr-FR" b="1" u="sng" dirty="0"/>
          </a:p>
          <a:p>
            <a:r>
              <a:rPr lang="fr-FR" b="1" dirty="0"/>
              <a:t>		QUI </a:t>
            </a:r>
            <a:r>
              <a:rPr lang="fr-FR" dirty="0"/>
              <a:t>: </a:t>
            </a:r>
          </a:p>
          <a:p>
            <a:pPr marL="285750" indent="-285750">
              <a:buFontTx/>
              <a:buChar char="-"/>
            </a:pPr>
            <a:r>
              <a:rPr lang="fr-FR" b="1" dirty="0"/>
              <a:t>Demande médicale </a:t>
            </a:r>
            <a:r>
              <a:rPr lang="fr-FR" dirty="0"/>
              <a:t> </a:t>
            </a:r>
          </a:p>
          <a:p>
            <a:pPr marL="285750" indent="-285750">
              <a:buFontTx/>
              <a:buChar char="-"/>
            </a:pPr>
            <a:r>
              <a:rPr lang="fr-FR" b="1" dirty="0"/>
              <a:t>Demande sociétale </a:t>
            </a:r>
            <a:r>
              <a:rPr lang="fr-FR" dirty="0"/>
              <a:t>: </a:t>
            </a:r>
          </a:p>
          <a:p>
            <a:pPr marL="742950" lvl="1" indent="-285750">
              <a:buFontTx/>
              <a:buChar char="-"/>
            </a:pPr>
            <a:r>
              <a:rPr lang="fr-FR" dirty="0"/>
              <a:t>couples homosexuels masculins ou hommes célibataires.</a:t>
            </a:r>
          </a:p>
          <a:p>
            <a:pPr marL="742950" lvl="1" indent="-285750">
              <a:buFontTx/>
              <a:buChar char="-"/>
            </a:pPr>
            <a:r>
              <a:rPr lang="fr-FR" dirty="0"/>
              <a:t>femmes fertiles ne souhaitant pas assumer une grossesse</a:t>
            </a:r>
          </a:p>
        </p:txBody>
      </p:sp>
    </p:spTree>
    <p:extLst>
      <p:ext uri="{BB962C8B-B14F-4D97-AF65-F5344CB8AC3E}">
        <p14:creationId xmlns:p14="http://schemas.microsoft.com/office/powerpoint/2010/main" val="323850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3">
            <a:extLst>
              <a:ext uri="{FF2B5EF4-FFF2-40B4-BE49-F238E27FC236}">
                <a16:creationId xmlns:a16="http://schemas.microsoft.com/office/drawing/2014/main" id="{93E35AF7-2305-4A9D-95C5-A521573C547E}"/>
              </a:ext>
            </a:extLst>
          </p:cNvPr>
          <p:cNvPicPr>
            <a:picLocks noGrp="1" noChangeAspect="1"/>
          </p:cNvPicPr>
          <p:nvPr>
            <p:ph idx="1"/>
          </p:nvPr>
        </p:nvPicPr>
        <p:blipFill>
          <a:blip r:embed="rId3"/>
          <a:stretch>
            <a:fillRect/>
          </a:stretch>
        </p:blipFill>
        <p:spPr>
          <a:xfrm>
            <a:off x="8851630" y="1457307"/>
            <a:ext cx="3270944" cy="3398859"/>
          </a:xfrm>
          <a:prstGeom prst="rect">
            <a:avLst/>
          </a:prstGeom>
        </p:spPr>
      </p:pic>
      <p:sp>
        <p:nvSpPr>
          <p:cNvPr id="2" name="Titre 1">
            <a:extLst>
              <a:ext uri="{FF2B5EF4-FFF2-40B4-BE49-F238E27FC236}">
                <a16:creationId xmlns:a16="http://schemas.microsoft.com/office/drawing/2014/main" id="{408FFCF0-576F-4C62-9B17-424E6F34458E}"/>
              </a:ext>
            </a:extLst>
          </p:cNvPr>
          <p:cNvSpPr>
            <a:spLocks noGrp="1"/>
          </p:cNvSpPr>
          <p:nvPr>
            <p:ph type="title"/>
          </p:nvPr>
        </p:nvSpPr>
        <p:spPr>
          <a:xfrm>
            <a:off x="1701209" y="209999"/>
            <a:ext cx="9983971" cy="598634"/>
          </a:xfrm>
        </p:spPr>
        <p:txBody>
          <a:bodyPr>
            <a:noAutofit/>
          </a:bodyPr>
          <a:lstStyle/>
          <a:p>
            <a:pPr algn="ctr"/>
            <a:r>
              <a:rPr lang="fr-FR" b="1" dirty="0"/>
              <a:t>La GPA comment ça marche </a:t>
            </a:r>
          </a:p>
        </p:txBody>
      </p:sp>
      <p:sp>
        <p:nvSpPr>
          <p:cNvPr id="9" name="Rectangle 8">
            <a:extLst>
              <a:ext uri="{FF2B5EF4-FFF2-40B4-BE49-F238E27FC236}">
                <a16:creationId xmlns:a16="http://schemas.microsoft.com/office/drawing/2014/main" id="{D35D0BEB-89D4-40F8-B6F6-B780D3C67358}"/>
              </a:ext>
            </a:extLst>
          </p:cNvPr>
          <p:cNvSpPr/>
          <p:nvPr/>
        </p:nvSpPr>
        <p:spPr>
          <a:xfrm>
            <a:off x="1137459" y="1457307"/>
            <a:ext cx="7699774" cy="4093428"/>
          </a:xfrm>
          <a:prstGeom prst="rect">
            <a:avLst/>
          </a:prstGeom>
        </p:spPr>
        <p:txBody>
          <a:bodyPr wrap="square">
            <a:spAutoFit/>
          </a:bodyPr>
          <a:lstStyle/>
          <a:p>
            <a:r>
              <a:rPr lang="fr-FR" b="1" dirty="0">
                <a:solidFill>
                  <a:schemeClr val="accent2"/>
                </a:solidFill>
              </a:rPr>
              <a:t>Les GPA sans intermédiaires, un phénomène rare :</a:t>
            </a:r>
            <a:br>
              <a:rPr lang="fr-FR" b="1" dirty="0">
                <a:solidFill>
                  <a:schemeClr val="accent2"/>
                </a:solidFill>
              </a:rPr>
            </a:br>
            <a:r>
              <a:rPr lang="fr-FR" dirty="0"/>
              <a:t>La mère porteuse est une femme de l’entourage des parents d’intention </a:t>
            </a:r>
            <a:r>
              <a:rPr lang="fr-FR" b="1" dirty="0"/>
              <a:t>sans intermédiaire pour établir un contrat juridique et financier</a:t>
            </a:r>
            <a:r>
              <a:rPr lang="fr-FR" dirty="0"/>
              <a:t>.</a:t>
            </a:r>
          </a:p>
          <a:p>
            <a:endParaRPr lang="fr-FR" b="1" dirty="0"/>
          </a:p>
          <a:p>
            <a:r>
              <a:rPr lang="fr-FR" b="1" dirty="0">
                <a:solidFill>
                  <a:schemeClr val="accent2"/>
                </a:solidFill>
              </a:rPr>
              <a:t>Le rôle des intermédiaires, capital dans le  développement de la GPA</a:t>
            </a:r>
          </a:p>
          <a:p>
            <a:r>
              <a:rPr lang="fr-FR" sz="1600" dirty="0"/>
              <a:t>L’essentiel des GPA passe par des agences commerciales</a:t>
            </a:r>
          </a:p>
          <a:p>
            <a:endParaRPr lang="fr-FR" b="1" dirty="0"/>
          </a:p>
          <a:p>
            <a:r>
              <a:rPr lang="fr-FR" b="1" dirty="0"/>
              <a:t>	Les parents d’intention signent un contrat avec l’agence</a:t>
            </a:r>
            <a:r>
              <a:rPr lang="fr-FR" dirty="0"/>
              <a:t> : </a:t>
            </a:r>
            <a:r>
              <a:rPr lang="fr-FR" sz="1600" dirty="0"/>
              <a:t>différentes mères porteuses possibles, services médicaux, achats de gamètes et services juridiques. </a:t>
            </a:r>
            <a:endParaRPr lang="fr-FR" b="1" dirty="0"/>
          </a:p>
          <a:p>
            <a:r>
              <a:rPr lang="fr-FR" b="1" dirty="0"/>
              <a:t>	Les agences organisent l’accord entre les parties </a:t>
            </a:r>
            <a:r>
              <a:rPr lang="fr-FR" dirty="0"/>
              <a:t>: </a:t>
            </a:r>
            <a:r>
              <a:rPr lang="fr-FR" sz="1600" dirty="0"/>
              <a:t>nombre de tentatives, nombre d’enfants souhaités, prix, non-conformité de l’enfant (handicap …) etc.</a:t>
            </a:r>
            <a:endParaRPr lang="fr-FR" sz="1600" b="1" dirty="0"/>
          </a:p>
        </p:txBody>
      </p:sp>
    </p:spTree>
    <p:extLst>
      <p:ext uri="{BB962C8B-B14F-4D97-AF65-F5344CB8AC3E}">
        <p14:creationId xmlns:p14="http://schemas.microsoft.com/office/powerpoint/2010/main" val="85494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FFCF0-576F-4C62-9B17-424E6F34458E}"/>
              </a:ext>
            </a:extLst>
          </p:cNvPr>
          <p:cNvSpPr>
            <a:spLocks noGrp="1"/>
          </p:cNvSpPr>
          <p:nvPr>
            <p:ph type="title"/>
          </p:nvPr>
        </p:nvSpPr>
        <p:spPr>
          <a:xfrm>
            <a:off x="1701209" y="209999"/>
            <a:ext cx="9983971" cy="598634"/>
          </a:xfrm>
        </p:spPr>
        <p:txBody>
          <a:bodyPr>
            <a:noAutofit/>
          </a:bodyPr>
          <a:lstStyle/>
          <a:p>
            <a:pPr algn="ctr"/>
            <a:r>
              <a:rPr lang="fr-FR" b="1" dirty="0"/>
              <a:t>GPA  : de multiples situations juridiques</a:t>
            </a:r>
          </a:p>
        </p:txBody>
      </p:sp>
      <p:pic>
        <p:nvPicPr>
          <p:cNvPr id="5" name="Image 4">
            <a:extLst>
              <a:ext uri="{FF2B5EF4-FFF2-40B4-BE49-F238E27FC236}">
                <a16:creationId xmlns:a16="http://schemas.microsoft.com/office/drawing/2014/main" id="{FCE450EE-B692-477C-8A8A-520D32B7C3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089" y="1341862"/>
            <a:ext cx="7370406" cy="3385780"/>
          </a:xfrm>
          <a:prstGeom prst="rect">
            <a:avLst/>
          </a:prstGeom>
        </p:spPr>
      </p:pic>
      <p:sp>
        <p:nvSpPr>
          <p:cNvPr id="8" name="Espace réservé du contenu 2">
            <a:extLst>
              <a:ext uri="{FF2B5EF4-FFF2-40B4-BE49-F238E27FC236}">
                <a16:creationId xmlns:a16="http://schemas.microsoft.com/office/drawing/2014/main" id="{8E9066A5-45AE-4F7E-B046-5DE3FCD87C58}"/>
              </a:ext>
            </a:extLst>
          </p:cNvPr>
          <p:cNvSpPr txBox="1">
            <a:spLocks/>
          </p:cNvSpPr>
          <p:nvPr/>
        </p:nvSpPr>
        <p:spPr>
          <a:xfrm>
            <a:off x="7653632" y="1253711"/>
            <a:ext cx="4538368" cy="347393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r-FR" b="1" dirty="0"/>
              <a:t>Statut juridique de la gestation pour autrui dans le </a:t>
            </a:r>
            <a:r>
              <a:rPr lang="fr-FR" b="1" dirty="0">
                <a:solidFill>
                  <a:schemeClr val="tx2"/>
                </a:solidFill>
              </a:rPr>
              <a:t>monde</a:t>
            </a:r>
            <a:r>
              <a:rPr lang="fr-FR" dirty="0">
                <a:solidFill>
                  <a:schemeClr val="tx2"/>
                </a:solidFill>
              </a:rPr>
              <a:t>  </a:t>
            </a:r>
            <a:r>
              <a:rPr lang="fr-FR" b="1" dirty="0">
                <a:solidFill>
                  <a:schemeClr val="tx2"/>
                </a:solidFill>
              </a:rPr>
              <a:t> </a:t>
            </a:r>
            <a:endParaRPr lang="fr-FR" sz="1500" b="1" dirty="0">
              <a:solidFill>
                <a:schemeClr val="tx2"/>
              </a:solidFill>
            </a:endParaRPr>
          </a:p>
          <a:p>
            <a:pPr>
              <a:buClr>
                <a:schemeClr val="accent3">
                  <a:lumMod val="75000"/>
                </a:schemeClr>
              </a:buClr>
              <a:buFont typeface="Century Gothic" panose="020B0502020202020204" pitchFamily="34" charset="0"/>
              <a:buChar char="█"/>
            </a:pPr>
            <a:r>
              <a:rPr lang="fr-FR" sz="1500" b="1" dirty="0">
                <a:solidFill>
                  <a:schemeClr val="tx1"/>
                </a:solidFill>
              </a:rPr>
              <a:t> </a:t>
            </a:r>
            <a:r>
              <a:rPr lang="fr-FR" sz="1500" dirty="0">
                <a:solidFill>
                  <a:schemeClr val="tx1"/>
                </a:solidFill>
              </a:rPr>
              <a:t>Légalité des formes lucratives et altruistes.</a:t>
            </a:r>
          </a:p>
          <a:p>
            <a:pPr>
              <a:buClr>
                <a:schemeClr val="accent3">
                  <a:lumMod val="60000"/>
                  <a:lumOff val="40000"/>
                </a:schemeClr>
              </a:buClr>
              <a:buFont typeface="Century Gothic" panose="020B0502020202020204" pitchFamily="34" charset="0"/>
              <a:buChar char="█"/>
            </a:pPr>
            <a:r>
              <a:rPr lang="fr-FR" sz="1500" dirty="0"/>
              <a:t>Aucune règlementation juridique mais occurrence </a:t>
            </a:r>
            <a:r>
              <a:rPr lang="fr-FR" sz="1500" i="1" dirty="0"/>
              <a:t>de facto</a:t>
            </a:r>
            <a:endParaRPr lang="fr-FR" sz="1500" dirty="0"/>
          </a:p>
          <a:p>
            <a:pPr>
              <a:buClr>
                <a:schemeClr val="accent2"/>
              </a:buClr>
              <a:buFont typeface="Century Gothic" panose="020B0502020202020204" pitchFamily="34" charset="0"/>
              <a:buChar char="█"/>
            </a:pPr>
            <a:r>
              <a:rPr lang="fr-FR" sz="1500" dirty="0"/>
              <a:t>Légale seulement altruiste</a:t>
            </a:r>
          </a:p>
          <a:p>
            <a:pPr>
              <a:buClr>
                <a:schemeClr val="accent5"/>
              </a:buClr>
              <a:buFont typeface="Century Gothic" panose="020B0502020202020204" pitchFamily="34" charset="0"/>
              <a:buChar char="█"/>
            </a:pPr>
            <a:r>
              <a:rPr lang="fr-FR" sz="1500" dirty="0"/>
              <a:t>Autorisée entre parents jusqu'au deuxième degré de consanguinité</a:t>
            </a:r>
          </a:p>
          <a:p>
            <a:pPr>
              <a:buClr>
                <a:srgbClr val="CC6600"/>
              </a:buClr>
              <a:buFont typeface="Century Gothic" panose="020B0502020202020204" pitchFamily="34" charset="0"/>
              <a:buChar char="█"/>
            </a:pPr>
            <a:r>
              <a:rPr lang="fr-FR" sz="1500" dirty="0"/>
              <a:t> Proscrite</a:t>
            </a:r>
          </a:p>
          <a:p>
            <a:pPr>
              <a:buClr>
                <a:schemeClr val="bg1">
                  <a:lumMod val="65000"/>
                </a:schemeClr>
              </a:buClr>
              <a:buFont typeface="Century Gothic" panose="020B0502020202020204" pitchFamily="34" charset="0"/>
              <a:buChar char="█"/>
            </a:pPr>
            <a:r>
              <a:rPr lang="fr-FR" sz="1500" dirty="0"/>
              <a:t>Non règlementée / situation incertaine</a:t>
            </a:r>
          </a:p>
          <a:p>
            <a:endParaRPr lang="fr-FR" dirty="0"/>
          </a:p>
        </p:txBody>
      </p:sp>
      <p:sp>
        <p:nvSpPr>
          <p:cNvPr id="11" name="Rectangle 10">
            <a:extLst>
              <a:ext uri="{FF2B5EF4-FFF2-40B4-BE49-F238E27FC236}">
                <a16:creationId xmlns:a16="http://schemas.microsoft.com/office/drawing/2014/main" id="{BCF8902A-41FC-4F87-8271-B51F09B1C1E5}"/>
              </a:ext>
            </a:extLst>
          </p:cNvPr>
          <p:cNvSpPr/>
          <p:nvPr/>
        </p:nvSpPr>
        <p:spPr>
          <a:xfrm>
            <a:off x="2342289" y="5004124"/>
            <a:ext cx="8261542" cy="1200329"/>
          </a:xfrm>
          <a:prstGeom prst="rect">
            <a:avLst/>
          </a:prstGeom>
        </p:spPr>
        <p:txBody>
          <a:bodyPr wrap="square">
            <a:spAutoFit/>
          </a:bodyPr>
          <a:lstStyle/>
          <a:p>
            <a:pPr marL="285750" indent="-285750">
              <a:buFont typeface="Wingdings" panose="05000000000000000000" pitchFamily="2" charset="2"/>
              <a:buChar char="§"/>
            </a:pPr>
            <a:endParaRPr lang="fr-FR" dirty="0"/>
          </a:p>
          <a:p>
            <a:pPr marL="285750" indent="-285750" algn="just">
              <a:buFont typeface="Wingdings" panose="05000000000000000000" pitchFamily="2" charset="2"/>
              <a:buChar char="§"/>
            </a:pPr>
            <a:r>
              <a:rPr lang="fr-FR" b="1" dirty="0">
                <a:solidFill>
                  <a:schemeClr val="accent2"/>
                </a:solidFill>
              </a:rPr>
              <a:t>En Europe :  Pas de consensus.</a:t>
            </a:r>
            <a:r>
              <a:rPr lang="fr-FR" b="1" dirty="0"/>
              <a:t> </a:t>
            </a:r>
            <a:r>
              <a:rPr lang="fr-FR" dirty="0"/>
              <a:t>Les Etats peuvent légaliser ou interdire la GPA en interne et légiférer sur la situation créée par les GPA de leurs ressortissants à l’étranger. </a:t>
            </a:r>
          </a:p>
        </p:txBody>
      </p:sp>
    </p:spTree>
    <p:extLst>
      <p:ext uri="{BB962C8B-B14F-4D97-AF65-F5344CB8AC3E}">
        <p14:creationId xmlns:p14="http://schemas.microsoft.com/office/powerpoint/2010/main" val="75331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FFCF0-576F-4C62-9B17-424E6F34458E}"/>
              </a:ext>
            </a:extLst>
          </p:cNvPr>
          <p:cNvSpPr>
            <a:spLocks noGrp="1"/>
          </p:cNvSpPr>
          <p:nvPr>
            <p:ph type="title"/>
          </p:nvPr>
        </p:nvSpPr>
        <p:spPr>
          <a:xfrm>
            <a:off x="1701209" y="209999"/>
            <a:ext cx="9983971" cy="598634"/>
          </a:xfrm>
        </p:spPr>
        <p:txBody>
          <a:bodyPr>
            <a:noAutofit/>
          </a:bodyPr>
          <a:lstStyle/>
          <a:p>
            <a:pPr algn="ctr"/>
            <a:r>
              <a:rPr lang="fr-FR" b="1" dirty="0"/>
              <a:t>GPA / éthique : un équilibre impossible ?</a:t>
            </a:r>
            <a:br>
              <a:rPr lang="fr-FR" b="1" dirty="0"/>
            </a:br>
            <a:endParaRPr lang="fr-FR" b="1" dirty="0"/>
          </a:p>
        </p:txBody>
      </p:sp>
      <p:pic>
        <p:nvPicPr>
          <p:cNvPr id="6" name="Image 5">
            <a:extLst>
              <a:ext uri="{FF2B5EF4-FFF2-40B4-BE49-F238E27FC236}">
                <a16:creationId xmlns:a16="http://schemas.microsoft.com/office/drawing/2014/main" id="{ABCF325B-F4A5-4FFF-B17B-BA83AB5487D8}"/>
              </a:ext>
            </a:extLst>
          </p:cNvPr>
          <p:cNvPicPr>
            <a:picLocks noChangeAspect="1"/>
          </p:cNvPicPr>
          <p:nvPr/>
        </p:nvPicPr>
        <p:blipFill>
          <a:blip r:embed="rId3"/>
          <a:stretch>
            <a:fillRect/>
          </a:stretch>
        </p:blipFill>
        <p:spPr>
          <a:xfrm>
            <a:off x="1281905" y="1249322"/>
            <a:ext cx="10564629" cy="2969752"/>
          </a:xfrm>
          <a:prstGeom prst="rect">
            <a:avLst/>
          </a:prstGeom>
        </p:spPr>
      </p:pic>
      <p:pic>
        <p:nvPicPr>
          <p:cNvPr id="7" name="Espace réservé du contenu 3">
            <a:extLst>
              <a:ext uri="{FF2B5EF4-FFF2-40B4-BE49-F238E27FC236}">
                <a16:creationId xmlns:a16="http://schemas.microsoft.com/office/drawing/2014/main" id="{853C0106-8E9B-4D91-BFCF-E7F9137060C7}"/>
              </a:ext>
            </a:extLst>
          </p:cNvPr>
          <p:cNvPicPr>
            <a:picLocks noGrp="1" noChangeAspect="1"/>
          </p:cNvPicPr>
          <p:nvPr>
            <p:ph idx="1"/>
          </p:nvPr>
        </p:nvPicPr>
        <p:blipFill>
          <a:blip r:embed="rId4"/>
          <a:stretch>
            <a:fillRect/>
          </a:stretch>
        </p:blipFill>
        <p:spPr>
          <a:xfrm>
            <a:off x="1281906" y="4363722"/>
            <a:ext cx="6851442" cy="2327800"/>
          </a:xfrm>
          <a:prstGeom prst="rect">
            <a:avLst/>
          </a:prstGeom>
        </p:spPr>
      </p:pic>
      <p:pic>
        <p:nvPicPr>
          <p:cNvPr id="9" name="Image 8">
            <a:extLst>
              <a:ext uri="{FF2B5EF4-FFF2-40B4-BE49-F238E27FC236}">
                <a16:creationId xmlns:a16="http://schemas.microsoft.com/office/drawing/2014/main" id="{EC736F16-DCA9-49C5-AFAE-19EDDAC30310}"/>
              </a:ext>
            </a:extLst>
          </p:cNvPr>
          <p:cNvPicPr>
            <a:picLocks noChangeAspect="1"/>
          </p:cNvPicPr>
          <p:nvPr/>
        </p:nvPicPr>
        <p:blipFill>
          <a:blip r:embed="rId5"/>
          <a:stretch>
            <a:fillRect/>
          </a:stretch>
        </p:blipFill>
        <p:spPr>
          <a:xfrm>
            <a:off x="9651606" y="3933995"/>
            <a:ext cx="2194928" cy="2799594"/>
          </a:xfrm>
          <a:prstGeom prst="rect">
            <a:avLst/>
          </a:prstGeom>
        </p:spPr>
      </p:pic>
    </p:spTree>
    <p:extLst>
      <p:ext uri="{BB962C8B-B14F-4D97-AF65-F5344CB8AC3E}">
        <p14:creationId xmlns:p14="http://schemas.microsoft.com/office/powerpoint/2010/main" val="133816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4412" y="142847"/>
            <a:ext cx="9091021" cy="1280890"/>
          </a:xfrm>
        </p:spPr>
        <p:txBody>
          <a:bodyPr>
            <a:normAutofit fontScale="90000"/>
          </a:bodyPr>
          <a:lstStyle/>
          <a:p>
            <a:pPr algn="ctr"/>
            <a:r>
              <a:rPr lang="fr-FR" b="1" dirty="0"/>
              <a:t>GPA : La volte face éthique de l’Inde</a:t>
            </a:r>
            <a:br>
              <a:rPr lang="fr-FR" sz="2200" dirty="0"/>
            </a:br>
            <a:r>
              <a:rPr lang="fr-FR" sz="2200" b="1" i="1" dirty="0"/>
              <a:t>les préoccupations éthiques l'emportent sur les avantages économiques</a:t>
            </a:r>
            <a:endParaRPr lang="fr-FR" sz="2200" i="1" dirty="0"/>
          </a:p>
        </p:txBody>
      </p:sp>
      <p:sp>
        <p:nvSpPr>
          <p:cNvPr id="3" name="Espace réservé du contenu 2"/>
          <p:cNvSpPr>
            <a:spLocks noGrp="1"/>
          </p:cNvSpPr>
          <p:nvPr>
            <p:ph idx="1"/>
          </p:nvPr>
        </p:nvSpPr>
        <p:spPr>
          <a:xfrm>
            <a:off x="923176" y="1540042"/>
            <a:ext cx="10689618" cy="4878565"/>
          </a:xfrm>
        </p:spPr>
        <p:txBody>
          <a:bodyPr>
            <a:normAutofit lnSpcReduction="10000"/>
          </a:bodyPr>
          <a:lstStyle/>
          <a:p>
            <a:pPr marL="0" indent="0" algn="just">
              <a:buNone/>
            </a:pPr>
            <a:r>
              <a:rPr lang="fr-FR" b="1" dirty="0"/>
              <a:t>Inde, Népal, Thaïlande et Mexique ont introduit des mesures censées limiter ou interdire aux étrangers l'emploi des habitantes de ces pays comme mères porteuses. </a:t>
            </a:r>
          </a:p>
          <a:p>
            <a:pPr marL="0" indent="0" algn="just">
              <a:buNone/>
            </a:pPr>
            <a:r>
              <a:rPr lang="fr-FR" b="1" dirty="0"/>
              <a:t>Le Cambodge et la Malaisie vont probablement leur emboîter le pas. </a:t>
            </a:r>
          </a:p>
          <a:p>
            <a:pPr marL="0" indent="0">
              <a:buNone/>
            </a:pPr>
            <a:endParaRPr lang="fr-FR" b="1" u="sng" dirty="0"/>
          </a:p>
          <a:p>
            <a:r>
              <a:rPr lang="fr-FR" b="1" u="sng" dirty="0"/>
              <a:t>Chiffres (Inde) :</a:t>
            </a:r>
            <a:r>
              <a:rPr lang="fr-FR" u="sng" dirty="0"/>
              <a:t> </a:t>
            </a:r>
          </a:p>
          <a:p>
            <a:pPr marL="457200" lvl="1" indent="0">
              <a:buNone/>
            </a:pPr>
            <a:r>
              <a:rPr lang="fr-FR" dirty="0"/>
              <a:t>3 000 cliniques de PMA  -  400 M$ par an</a:t>
            </a:r>
          </a:p>
          <a:p>
            <a:r>
              <a:rPr lang="fr-FR" b="1" u="sng" dirty="0"/>
              <a:t>Problématique :</a:t>
            </a:r>
            <a:r>
              <a:rPr lang="fr-FR" b="1" dirty="0"/>
              <a:t> </a:t>
            </a:r>
            <a:r>
              <a:rPr lang="fr-FR" b="1" i="1" dirty="0"/>
              <a:t>l'emploi rémunéré de mères porteuses conduirait à la traite des êtres humains et à l'exploitation des femmes</a:t>
            </a:r>
            <a:endParaRPr lang="fr-FR" b="1" dirty="0"/>
          </a:p>
          <a:p>
            <a:r>
              <a:rPr lang="fr-FR" b="1" u="sng" dirty="0"/>
              <a:t>Conséquences</a:t>
            </a:r>
          </a:p>
          <a:p>
            <a:pPr lvl="1"/>
            <a:r>
              <a:rPr lang="fr-FR" dirty="0"/>
              <a:t>Octobre 2015, le Ministère de la santé indien a déclaré que l'emploi international rémunéré de mères porteuses était anticonstitutionnel. </a:t>
            </a:r>
          </a:p>
          <a:p>
            <a:pPr lvl="1"/>
            <a:r>
              <a:rPr lang="fr-FR" dirty="0"/>
              <a:t>notification à toutes les cliniques de ne pas « recevoir » les couples étrangers, les citoyens Indiens non-résidents ni les personnes d'origine indienne.</a:t>
            </a:r>
          </a:p>
          <a:p>
            <a:pPr lvl="1"/>
            <a:r>
              <a:rPr lang="fr-FR" b="1" dirty="0"/>
              <a:t>Interdiction de l'importation d'embryons devant être implantés à des mères porteuses,</a:t>
            </a:r>
            <a:r>
              <a:rPr lang="fr-FR" dirty="0"/>
              <a:t> ce qui a rendu la procédure quasi impossible. </a:t>
            </a:r>
          </a:p>
          <a:p>
            <a:pPr lvl="1"/>
            <a:endParaRPr lang="fr-FR" dirty="0"/>
          </a:p>
          <a:p>
            <a:pPr lvl="1"/>
            <a:endParaRPr lang="fr-FR" dirty="0"/>
          </a:p>
        </p:txBody>
      </p:sp>
    </p:spTree>
    <p:extLst>
      <p:ext uri="{BB962C8B-B14F-4D97-AF65-F5344CB8AC3E}">
        <p14:creationId xmlns:p14="http://schemas.microsoft.com/office/powerpoint/2010/main" val="68328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BB132-8AFD-4D55-88E9-FD3F13C4978F}"/>
              </a:ext>
            </a:extLst>
          </p:cNvPr>
          <p:cNvSpPr>
            <a:spLocks noGrp="1"/>
          </p:cNvSpPr>
          <p:nvPr>
            <p:ph type="title"/>
          </p:nvPr>
        </p:nvSpPr>
        <p:spPr>
          <a:xfrm>
            <a:off x="361864" y="182270"/>
            <a:ext cx="11468272" cy="640445"/>
          </a:xfrm>
        </p:spPr>
        <p:txBody>
          <a:bodyPr>
            <a:normAutofit fontScale="90000"/>
          </a:bodyPr>
          <a:lstStyle/>
          <a:p>
            <a:r>
              <a:rPr lang="fr-FR" dirty="0"/>
              <a:t>                 </a:t>
            </a:r>
            <a:r>
              <a:rPr lang="fr-FR" sz="4000" b="1" dirty="0"/>
              <a:t>Loi Française : Filiation /autorité parentale</a:t>
            </a:r>
          </a:p>
        </p:txBody>
      </p:sp>
      <p:sp>
        <p:nvSpPr>
          <p:cNvPr id="3" name="Espace réservé du contenu 2">
            <a:extLst>
              <a:ext uri="{FF2B5EF4-FFF2-40B4-BE49-F238E27FC236}">
                <a16:creationId xmlns:a16="http://schemas.microsoft.com/office/drawing/2014/main" id="{99836E4B-91B9-4539-A60B-FF5AD9BEB7B9}"/>
              </a:ext>
            </a:extLst>
          </p:cNvPr>
          <p:cNvSpPr>
            <a:spLocks noGrp="1"/>
          </p:cNvSpPr>
          <p:nvPr>
            <p:ph idx="1"/>
          </p:nvPr>
        </p:nvSpPr>
        <p:spPr>
          <a:xfrm>
            <a:off x="1093075" y="744280"/>
            <a:ext cx="10953528" cy="5926892"/>
          </a:xfrm>
        </p:spPr>
        <p:txBody>
          <a:bodyPr>
            <a:normAutofit/>
          </a:bodyPr>
          <a:lstStyle/>
          <a:p>
            <a:r>
              <a:rPr lang="fr-FR" sz="2400" b="1" dirty="0"/>
              <a:t>     </a:t>
            </a:r>
            <a:br>
              <a:rPr lang="fr-FR" sz="2400" b="1" dirty="0"/>
            </a:br>
            <a:r>
              <a:rPr lang="fr-FR" sz="2400" b="1" dirty="0"/>
              <a:t>FILIATION : lien juridique rattachant une personne à son père et où sa mère , </a:t>
            </a:r>
            <a:r>
              <a:rPr lang="fr-FR" sz="2400" dirty="0"/>
              <a:t>créant des droits et des devoirs réciproques</a:t>
            </a:r>
          </a:p>
          <a:p>
            <a:pPr lvl="1"/>
            <a:r>
              <a:rPr lang="fr-FR" sz="1800" b="1" dirty="0">
                <a:solidFill>
                  <a:schemeClr val="accent2">
                    <a:lumMod val="50000"/>
                  </a:schemeClr>
                </a:solidFill>
              </a:rPr>
              <a:t>La femme qui accouche est « automatiquement » la mère sauf « accouchement sous X »</a:t>
            </a:r>
          </a:p>
          <a:p>
            <a:pPr lvl="2"/>
            <a:r>
              <a:rPr lang="fr-FR" sz="1700" dirty="0">
                <a:solidFill>
                  <a:schemeClr val="accent2">
                    <a:lumMod val="50000"/>
                  </a:schemeClr>
                </a:solidFill>
              </a:rPr>
              <a:t>Une femme qui accouche après une PMA avec don d’ovocyte est la mère (filiation)</a:t>
            </a:r>
          </a:p>
          <a:p>
            <a:pPr lvl="2"/>
            <a:r>
              <a:rPr lang="fr-FR" sz="1700" dirty="0">
                <a:solidFill>
                  <a:schemeClr val="accent2">
                    <a:lumMod val="50000"/>
                  </a:schemeClr>
                </a:solidFill>
              </a:rPr>
              <a:t>Une femme-porteuse qui accouche dans le cadre d’une GPA est la mère (filiation) </a:t>
            </a:r>
          </a:p>
          <a:p>
            <a:pPr lvl="1"/>
            <a:r>
              <a:rPr lang="fr-FR" sz="1800" b="1" dirty="0">
                <a:solidFill>
                  <a:schemeClr val="accent2">
                    <a:lumMod val="50000"/>
                  </a:schemeClr>
                </a:solidFill>
              </a:rPr>
              <a:t>Le mari ou le compagnon sur simple déclaration est présumé être le père et donc exercer avec la mère la coparentalité</a:t>
            </a:r>
            <a:endParaRPr lang="fr-FR" sz="1900" b="1" dirty="0">
              <a:solidFill>
                <a:schemeClr val="accent2">
                  <a:lumMod val="50000"/>
                </a:schemeClr>
              </a:solidFill>
            </a:endParaRPr>
          </a:p>
          <a:p>
            <a:pPr lvl="1"/>
            <a:r>
              <a:rPr lang="fr-FR" sz="1800" b="1" dirty="0">
                <a:solidFill>
                  <a:schemeClr val="accent2">
                    <a:lumMod val="50000"/>
                  </a:schemeClr>
                </a:solidFill>
              </a:rPr>
              <a:t>Seule l’adoption est un mode d’établissement possible de la filiation pour les couples homosexuels et les célibataires</a:t>
            </a:r>
            <a:br>
              <a:rPr lang="fr-FR" sz="1800" b="1" dirty="0">
                <a:solidFill>
                  <a:srgbClr val="0070C0"/>
                </a:solidFill>
              </a:rPr>
            </a:br>
            <a:endParaRPr lang="fr-FR" sz="1800" dirty="0">
              <a:solidFill>
                <a:srgbClr val="0070C0"/>
              </a:solidFill>
            </a:endParaRPr>
          </a:p>
          <a:p>
            <a:pPr marL="457200" lvl="1" indent="0">
              <a:buNone/>
            </a:pPr>
            <a:r>
              <a:rPr lang="fr-FR" sz="2400" b="1" dirty="0"/>
              <a:t>AUTORITE PARENTALE : ensemble de droits et de devoirs ayant pour finalité l'intérêt de l'enfant mineur</a:t>
            </a:r>
          </a:p>
          <a:p>
            <a:pPr marL="457200" lvl="1" indent="0">
              <a:buNone/>
            </a:pPr>
            <a:r>
              <a:rPr lang="fr-FR" sz="1900" dirty="0"/>
              <a:t>Elle peut être déléguée, partagée avec quelqu’un qui n’ a aucun lien de filiation avec l’enfant. </a:t>
            </a:r>
            <a:br>
              <a:rPr lang="fr-FR" sz="1900" dirty="0"/>
            </a:br>
            <a:r>
              <a:rPr lang="fr-FR" sz="1900" dirty="0"/>
              <a:t>Elle peut aussi être retirée à l'un des parents sans que la filiation ne soit remise en cause. </a:t>
            </a:r>
          </a:p>
        </p:txBody>
      </p:sp>
    </p:spTree>
    <p:extLst>
      <p:ext uri="{BB962C8B-B14F-4D97-AF65-F5344CB8AC3E}">
        <p14:creationId xmlns:p14="http://schemas.microsoft.com/office/powerpoint/2010/main" val="228901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7CF8F7A-A8FE-4057-A983-18D71180060F}"/>
              </a:ext>
            </a:extLst>
          </p:cNvPr>
          <p:cNvSpPr txBox="1">
            <a:spLocks/>
          </p:cNvSpPr>
          <p:nvPr/>
        </p:nvSpPr>
        <p:spPr>
          <a:xfrm>
            <a:off x="1316112" y="145646"/>
            <a:ext cx="9983971" cy="59863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dirty="0"/>
              <a:t>GPA en France</a:t>
            </a:r>
            <a:br>
              <a:rPr lang="fr-FR" b="1" dirty="0"/>
            </a:br>
            <a:endParaRPr lang="fr-FR" b="1" dirty="0"/>
          </a:p>
        </p:txBody>
      </p:sp>
      <p:sp>
        <p:nvSpPr>
          <p:cNvPr id="9" name="Rectangle 8">
            <a:extLst>
              <a:ext uri="{FF2B5EF4-FFF2-40B4-BE49-F238E27FC236}">
                <a16:creationId xmlns:a16="http://schemas.microsoft.com/office/drawing/2014/main" id="{532A707D-A5ED-4DA5-AED9-90DDA57CA4FC}"/>
              </a:ext>
            </a:extLst>
          </p:cNvPr>
          <p:cNvSpPr/>
          <p:nvPr/>
        </p:nvSpPr>
        <p:spPr>
          <a:xfrm>
            <a:off x="1664969" y="977275"/>
            <a:ext cx="6757137" cy="923330"/>
          </a:xfrm>
          <a:prstGeom prst="rect">
            <a:avLst/>
          </a:prstGeom>
          <a:solidFill>
            <a:schemeClr val="accent1">
              <a:lumMod val="40000"/>
              <a:lumOff val="60000"/>
            </a:schemeClr>
          </a:solidFill>
        </p:spPr>
        <p:txBody>
          <a:bodyPr wrap="square">
            <a:spAutoFit/>
          </a:bodyPr>
          <a:lstStyle/>
          <a:p>
            <a:r>
              <a:rPr lang="fr-FR" dirty="0">
                <a:solidFill>
                  <a:srgbClr val="333333"/>
                </a:solidFill>
                <a:latin typeface="Arial" panose="020B0604020202020204" pitchFamily="34" charset="0"/>
              </a:rPr>
              <a:t>		En France </a:t>
            </a:r>
            <a:r>
              <a:rPr lang="fr-FR" b="1" dirty="0">
                <a:solidFill>
                  <a:srgbClr val="333333"/>
                </a:solidFill>
                <a:latin typeface="Arial" panose="020B0604020202020204" pitchFamily="34" charset="0"/>
              </a:rPr>
              <a:t>l'interdiction de la GPA a été inscrite dans le Code civil (Article 16-7)  </a:t>
            </a:r>
            <a:r>
              <a:rPr lang="fr-FR" dirty="0">
                <a:solidFill>
                  <a:srgbClr val="333333"/>
                </a:solidFill>
                <a:latin typeface="Arial" panose="020B0604020202020204" pitchFamily="34" charset="0"/>
              </a:rPr>
              <a:t>par la </a:t>
            </a:r>
            <a:r>
              <a:rPr lang="fr-FR" b="1" dirty="0">
                <a:solidFill>
                  <a:srgbClr val="333333"/>
                </a:solidFill>
                <a:latin typeface="Arial" panose="020B0604020202020204" pitchFamily="34" charset="0"/>
              </a:rPr>
              <a:t>loi de bioéthique de 1994</a:t>
            </a:r>
            <a:r>
              <a:rPr lang="fr-FR" dirty="0">
                <a:solidFill>
                  <a:srgbClr val="333333"/>
                </a:solidFill>
                <a:latin typeface="Arial" panose="020B0604020202020204" pitchFamily="34" charset="0"/>
              </a:rPr>
              <a:t>, confirmant une </a:t>
            </a:r>
            <a:r>
              <a:rPr lang="fr-FR" dirty="0">
                <a:latin typeface="Arial" panose="020B0604020202020204" pitchFamily="34" charset="0"/>
              </a:rPr>
              <a:t>décision</a:t>
            </a:r>
            <a:r>
              <a:rPr lang="fr-FR" dirty="0">
                <a:solidFill>
                  <a:srgbClr val="333333"/>
                </a:solidFill>
                <a:latin typeface="Arial" panose="020B0604020202020204" pitchFamily="34" charset="0"/>
              </a:rPr>
              <a:t> de la Cour de Cassation de 1991. </a:t>
            </a:r>
          </a:p>
        </p:txBody>
      </p:sp>
      <p:sp>
        <p:nvSpPr>
          <p:cNvPr id="10" name="Espace réservé du contenu 9">
            <a:extLst>
              <a:ext uri="{FF2B5EF4-FFF2-40B4-BE49-F238E27FC236}">
                <a16:creationId xmlns:a16="http://schemas.microsoft.com/office/drawing/2014/main" id="{99FDC352-964E-4D92-B7E4-5ED67A08A402}"/>
              </a:ext>
            </a:extLst>
          </p:cNvPr>
          <p:cNvSpPr>
            <a:spLocks noGrp="1"/>
          </p:cNvSpPr>
          <p:nvPr>
            <p:ph idx="1"/>
          </p:nvPr>
        </p:nvSpPr>
        <p:spPr>
          <a:xfrm>
            <a:off x="5067584" y="2021305"/>
            <a:ext cx="705852" cy="5133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1" name="Espace réservé du contenu 4">
            <a:extLst>
              <a:ext uri="{FF2B5EF4-FFF2-40B4-BE49-F238E27FC236}">
                <a16:creationId xmlns:a16="http://schemas.microsoft.com/office/drawing/2014/main" id="{F4A5D073-BEFD-4457-85B2-54AC893A4B5C}"/>
              </a:ext>
            </a:extLst>
          </p:cNvPr>
          <p:cNvSpPr txBox="1">
            <a:spLocks/>
          </p:cNvSpPr>
          <p:nvPr/>
        </p:nvSpPr>
        <p:spPr>
          <a:xfrm>
            <a:off x="1664969" y="2397910"/>
            <a:ext cx="6962954" cy="38509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spcBef>
                <a:spcPts val="0"/>
              </a:spcBef>
              <a:buClrTx/>
              <a:buFont typeface="Wingdings 3" charset="2"/>
              <a:buNone/>
            </a:pPr>
            <a:endParaRPr lang="fr-FR" b="1" dirty="0">
              <a:solidFill>
                <a:prstClr val="black"/>
              </a:solidFill>
            </a:endParaRPr>
          </a:p>
          <a:p>
            <a:pPr>
              <a:spcBef>
                <a:spcPts val="0"/>
              </a:spcBef>
              <a:buClrTx/>
            </a:pPr>
            <a:r>
              <a:rPr lang="fr-FR" b="1" dirty="0">
                <a:solidFill>
                  <a:prstClr val="black"/>
                </a:solidFill>
              </a:rPr>
              <a:t>Sanctions pénales </a:t>
            </a:r>
          </a:p>
          <a:p>
            <a:pPr lvl="1">
              <a:spcBef>
                <a:spcPts val="0"/>
              </a:spcBef>
              <a:buClrTx/>
            </a:pPr>
            <a:r>
              <a:rPr lang="fr-FR" b="1" dirty="0">
                <a:solidFill>
                  <a:prstClr val="black"/>
                </a:solidFill>
              </a:rPr>
              <a:t>pour les intermédiaires qui organisent  la GPA ou en font la promotion</a:t>
            </a:r>
          </a:p>
          <a:p>
            <a:pPr lvl="1">
              <a:spcBef>
                <a:spcPts val="0"/>
              </a:spcBef>
              <a:buClrTx/>
            </a:pPr>
            <a:r>
              <a:rPr lang="fr-FR" b="1" dirty="0">
                <a:solidFill>
                  <a:prstClr val="black"/>
                </a:solidFill>
              </a:rPr>
              <a:t>pour les  médecins qui pratiquent la GPA sur le territoire Français </a:t>
            </a:r>
            <a:br>
              <a:rPr lang="fr-FR" b="1" dirty="0">
                <a:solidFill>
                  <a:prstClr val="black"/>
                </a:solidFill>
              </a:rPr>
            </a:br>
            <a:endParaRPr lang="fr-FR" b="1" dirty="0">
              <a:solidFill>
                <a:prstClr val="black"/>
              </a:solidFill>
            </a:endParaRPr>
          </a:p>
          <a:p>
            <a:pPr>
              <a:spcBef>
                <a:spcPts val="0"/>
              </a:spcBef>
              <a:buClrTx/>
            </a:pPr>
            <a:r>
              <a:rPr lang="fr-FR" b="1" dirty="0">
                <a:solidFill>
                  <a:prstClr val="black"/>
                </a:solidFill>
              </a:rPr>
              <a:t>Nullité des conventions de maternité pour autrui</a:t>
            </a:r>
          </a:p>
          <a:p>
            <a:pPr lvl="1">
              <a:spcBef>
                <a:spcPts val="0"/>
              </a:spcBef>
              <a:buClrTx/>
            </a:pPr>
            <a:r>
              <a:rPr lang="fr-FR" b="1" dirty="0">
                <a:solidFill>
                  <a:prstClr val="black"/>
                </a:solidFill>
              </a:rPr>
              <a:t>La mère porteuse reste la mère au sens juridique (filiation)</a:t>
            </a:r>
            <a:br>
              <a:rPr lang="fr-FR" b="1" dirty="0">
                <a:solidFill>
                  <a:prstClr val="black"/>
                </a:solidFill>
              </a:rPr>
            </a:br>
            <a:endParaRPr lang="fr-FR" b="1" dirty="0">
              <a:solidFill>
                <a:prstClr val="black"/>
              </a:solidFill>
            </a:endParaRPr>
          </a:p>
          <a:p>
            <a:pPr marL="457200" lvl="1" indent="0" algn="ctr">
              <a:spcBef>
                <a:spcPts val="0"/>
              </a:spcBef>
              <a:buClrTx/>
              <a:buFont typeface="Wingdings 3" charset="2"/>
              <a:buNone/>
            </a:pPr>
            <a:r>
              <a:rPr lang="fr-FR" sz="2000" b="1" dirty="0">
                <a:solidFill>
                  <a:schemeClr val="accent2">
                    <a:lumMod val="50000"/>
                  </a:schemeClr>
                </a:solidFill>
              </a:rPr>
              <a:t>Mais si elle décide de l’abandonner</a:t>
            </a:r>
          </a:p>
        </p:txBody>
      </p:sp>
      <p:sp>
        <p:nvSpPr>
          <p:cNvPr id="12" name="ZoneTexte 11">
            <a:extLst>
              <a:ext uri="{FF2B5EF4-FFF2-40B4-BE49-F238E27FC236}">
                <a16:creationId xmlns:a16="http://schemas.microsoft.com/office/drawing/2014/main" id="{C42231F3-4346-417A-948A-8531635E9E9E}"/>
              </a:ext>
            </a:extLst>
          </p:cNvPr>
          <p:cNvSpPr txBox="1"/>
          <p:nvPr/>
        </p:nvSpPr>
        <p:spPr>
          <a:xfrm>
            <a:off x="2523790" y="5917617"/>
            <a:ext cx="5793440" cy="707886"/>
          </a:xfrm>
          <a:prstGeom prst="rect">
            <a:avLst/>
          </a:prstGeom>
          <a:noFill/>
        </p:spPr>
        <p:txBody>
          <a:bodyPr wrap="square" rtlCol="0">
            <a:spAutoFit/>
          </a:bodyPr>
          <a:lstStyle/>
          <a:p>
            <a:pPr lvl="0" algn="ctr"/>
            <a:r>
              <a:rPr lang="fr-FR" sz="2000" b="1" dirty="0">
                <a:solidFill>
                  <a:schemeClr val="accent2">
                    <a:lumMod val="50000"/>
                  </a:schemeClr>
                </a:solidFill>
              </a:rPr>
              <a:t>Interdiction d’adoption des enfants nés </a:t>
            </a:r>
          </a:p>
          <a:p>
            <a:pPr lvl="0" algn="ctr"/>
            <a:r>
              <a:rPr lang="fr-FR" sz="2000" b="1" dirty="0">
                <a:solidFill>
                  <a:schemeClr val="accent2">
                    <a:lumMod val="50000"/>
                  </a:schemeClr>
                </a:solidFill>
              </a:rPr>
              <a:t>d’une mère porteuse par  la mère d’intention</a:t>
            </a:r>
          </a:p>
        </p:txBody>
      </p:sp>
      <p:sp>
        <p:nvSpPr>
          <p:cNvPr id="14" name="Flèche : bas 13">
            <a:extLst>
              <a:ext uri="{FF2B5EF4-FFF2-40B4-BE49-F238E27FC236}">
                <a16:creationId xmlns:a16="http://schemas.microsoft.com/office/drawing/2014/main" id="{32EDF639-A439-4BCC-A8E0-DC19AEB5DC4E}"/>
              </a:ext>
            </a:extLst>
          </p:cNvPr>
          <p:cNvSpPr/>
          <p:nvPr/>
        </p:nvSpPr>
        <p:spPr>
          <a:xfrm>
            <a:off x="5086008" y="5245538"/>
            <a:ext cx="701749" cy="50104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02A13FE-C982-478E-A61D-A4D6B69B6EA8}"/>
              </a:ext>
            </a:extLst>
          </p:cNvPr>
          <p:cNvPicPr>
            <a:picLocks noChangeAspect="1"/>
          </p:cNvPicPr>
          <p:nvPr/>
        </p:nvPicPr>
        <p:blipFill>
          <a:blip r:embed="rId3"/>
          <a:stretch>
            <a:fillRect/>
          </a:stretch>
        </p:blipFill>
        <p:spPr>
          <a:xfrm>
            <a:off x="9109639" y="874748"/>
            <a:ext cx="2931037" cy="2931037"/>
          </a:xfrm>
          <a:prstGeom prst="rect">
            <a:avLst/>
          </a:prstGeom>
        </p:spPr>
      </p:pic>
      <p:pic>
        <p:nvPicPr>
          <p:cNvPr id="16" name="Image 15">
            <a:extLst>
              <a:ext uri="{FF2B5EF4-FFF2-40B4-BE49-F238E27FC236}">
                <a16:creationId xmlns:a16="http://schemas.microsoft.com/office/drawing/2014/main" id="{E396A883-38F1-4EA3-A308-9AB1B3BC1DE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228" r="8477"/>
          <a:stretch/>
        </p:blipFill>
        <p:spPr>
          <a:xfrm>
            <a:off x="8393542" y="4303090"/>
            <a:ext cx="3718850" cy="2202598"/>
          </a:xfrm>
          <a:prstGeom prst="rect">
            <a:avLst/>
          </a:prstGeom>
        </p:spPr>
      </p:pic>
    </p:spTree>
    <p:extLst>
      <p:ext uri="{BB962C8B-B14F-4D97-AF65-F5344CB8AC3E}">
        <p14:creationId xmlns:p14="http://schemas.microsoft.com/office/powerpoint/2010/main" val="2174489568"/>
      </p:ext>
    </p:extLst>
  </p:cSld>
  <p:clrMapOvr>
    <a:masterClrMapping/>
  </p:clrMapOvr>
</p:sld>
</file>

<file path=ppt/theme/theme1.xml><?xml version="1.0" encoding="utf-8"?>
<a:theme xmlns:a="http://schemas.openxmlformats.org/drawingml/2006/main" name="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TotalTime>
  <Words>2523</Words>
  <Application>Microsoft Office PowerPoint</Application>
  <PresentationFormat>Grand écran</PresentationFormat>
  <Paragraphs>371</Paragraphs>
  <Slides>19</Slides>
  <Notes>19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Arial Black</vt:lpstr>
      <vt:lpstr>Calibri</vt:lpstr>
      <vt:lpstr>Century Gothic</vt:lpstr>
      <vt:lpstr>inherit</vt:lpstr>
      <vt:lpstr>Source Sans Pro</vt:lpstr>
      <vt:lpstr>Times New Roman</vt:lpstr>
      <vt:lpstr>Wingdings</vt:lpstr>
      <vt:lpstr>Wingdings 3</vt:lpstr>
      <vt:lpstr>Brin</vt:lpstr>
      <vt:lpstr>GPA : Gestation Pour Autrui  une PMA comme les autres? </vt:lpstr>
      <vt:lpstr>PMA en France</vt:lpstr>
      <vt:lpstr>GPA</vt:lpstr>
      <vt:lpstr>La GPA comment ça marche </vt:lpstr>
      <vt:lpstr>GPA  : de multiples situations juridiques</vt:lpstr>
      <vt:lpstr>GPA / éthique : un équilibre impossible ? </vt:lpstr>
      <vt:lpstr>GPA : La volte face éthique de l’Inde les préoccupations éthiques l'emportent sur les avantages économiques</vt:lpstr>
      <vt:lpstr>                 Loi Française : Filiation /autorité parentale</vt:lpstr>
      <vt:lpstr>Présentation PowerPoint</vt:lpstr>
      <vt:lpstr>Présentation PowerPoint</vt:lpstr>
      <vt:lpstr>Présentation PowerPoint</vt:lpstr>
      <vt:lpstr>Les Français et la bioéthique (sondages)</vt:lpstr>
      <vt:lpstr>GPA  Droit ou violence?</vt:lpstr>
      <vt:lpstr>GPA Droit ou Violence ? </vt:lpstr>
      <vt:lpstr>GPA Conclusions  du CCNE, avis n°126 </vt:lpstr>
      <vt:lpstr>Que dit l’Eglise Catholique ? </vt:lpstr>
      <vt:lpstr>Et discernement…Bonne réflexion à tous</vt:lpstr>
      <vt:lpstr>Annexe Alternatives à la GPA ?</vt:lpstr>
      <vt:lpstr>ANNEXE GPA le  modèle éthique Belge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 en France</dc:title>
  <dc:creator>Laurent guillaumin</dc:creator>
  <cp:lastModifiedBy>Navail Brigitte</cp:lastModifiedBy>
  <cp:revision>450</cp:revision>
  <cp:lastPrinted>2018-03-28T10:24:28Z</cp:lastPrinted>
  <dcterms:created xsi:type="dcterms:W3CDTF">2018-01-20T12:40:04Z</dcterms:created>
  <dcterms:modified xsi:type="dcterms:W3CDTF">2018-03-28T10:25:04Z</dcterms:modified>
</cp:coreProperties>
</file>