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handoutMasterIdLst>
    <p:handoutMasterId r:id="rId24"/>
  </p:handoutMasterIdLst>
  <p:sldIdLst>
    <p:sldId id="291" r:id="rId2"/>
    <p:sldId id="292" r:id="rId3"/>
    <p:sldId id="328" r:id="rId4"/>
    <p:sldId id="294" r:id="rId5"/>
    <p:sldId id="333" r:id="rId6"/>
    <p:sldId id="338" r:id="rId7"/>
    <p:sldId id="296" r:id="rId8"/>
    <p:sldId id="336" r:id="rId9"/>
    <p:sldId id="337" r:id="rId10"/>
    <p:sldId id="297" r:id="rId11"/>
    <p:sldId id="304" r:id="rId12"/>
    <p:sldId id="335" r:id="rId13"/>
    <p:sldId id="323" r:id="rId14"/>
    <p:sldId id="308" r:id="rId15"/>
    <p:sldId id="310" r:id="rId16"/>
    <p:sldId id="342" r:id="rId17"/>
    <p:sldId id="293" r:id="rId18"/>
    <p:sldId id="329" r:id="rId19"/>
    <p:sldId id="330" r:id="rId20"/>
    <p:sldId id="339" r:id="rId21"/>
    <p:sldId id="343" r:id="rId22"/>
  </p:sldIdLst>
  <p:sldSz cx="12192000" cy="6858000"/>
  <p:notesSz cx="10021888" cy="68897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0E3D"/>
    <a:srgbClr val="5C893F"/>
    <a:srgbClr val="404040"/>
    <a:srgbClr val="99CB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66" autoAdjust="0"/>
    <p:restoredTop sz="84708" autoAdjust="0"/>
  </p:normalViewPr>
  <p:slideViewPr>
    <p:cSldViewPr snapToGrid="0">
      <p:cViewPr varScale="1">
        <p:scale>
          <a:sx n="66" d="100"/>
          <a:sy n="66" d="100"/>
        </p:scale>
        <p:origin x="984" y="72"/>
      </p:cViewPr>
      <p:guideLst/>
    </p:cSldViewPr>
  </p:slideViewPr>
  <p:outlineViewPr>
    <p:cViewPr>
      <p:scale>
        <a:sx n="33" d="100"/>
        <a:sy n="33" d="100"/>
      </p:scale>
      <p:origin x="0" y="-27274"/>
    </p:cViewPr>
  </p:outlineViewPr>
  <p:notesTextViewPr>
    <p:cViewPr>
      <p:scale>
        <a:sx n="1" d="1"/>
        <a:sy n="1" d="1"/>
      </p:scale>
      <p:origin x="0" y="0"/>
    </p:cViewPr>
  </p:notesTextViewPr>
  <p:sorterViewPr>
    <p:cViewPr varScale="1">
      <p:scale>
        <a:sx n="1" d="1"/>
        <a:sy n="1" d="1"/>
      </p:scale>
      <p:origin x="0" y="-5242"/>
    </p:cViewPr>
  </p:sorterViewPr>
  <p:notesViewPr>
    <p:cSldViewPr snapToGrid="0">
      <p:cViewPr varScale="1">
        <p:scale>
          <a:sx n="103" d="100"/>
          <a:sy n="103" d="100"/>
        </p:scale>
        <p:origin x="907" y="9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1E5101B-5477-4269-ABCB-AC42FB51F1C1}"/>
              </a:ext>
            </a:extLst>
          </p:cNvPr>
          <p:cNvSpPr>
            <a:spLocks noGrp="1"/>
          </p:cNvSpPr>
          <p:nvPr>
            <p:ph type="hdr" sz="quarter"/>
          </p:nvPr>
        </p:nvSpPr>
        <p:spPr>
          <a:xfrm>
            <a:off x="0" y="0"/>
            <a:ext cx="4342818" cy="345684"/>
          </a:xfrm>
          <a:prstGeom prst="rect">
            <a:avLst/>
          </a:prstGeom>
        </p:spPr>
        <p:txBody>
          <a:bodyPr vert="horz" lIns="96634" tIns="48317" rIns="96634" bIns="48317"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89F0D399-A709-443C-8D27-5EB70555426A}"/>
              </a:ext>
            </a:extLst>
          </p:cNvPr>
          <p:cNvSpPr>
            <a:spLocks noGrp="1"/>
          </p:cNvSpPr>
          <p:nvPr>
            <p:ph type="dt" sz="quarter" idx="1"/>
          </p:nvPr>
        </p:nvSpPr>
        <p:spPr>
          <a:xfrm>
            <a:off x="5676750" y="0"/>
            <a:ext cx="4342818" cy="345684"/>
          </a:xfrm>
          <a:prstGeom prst="rect">
            <a:avLst/>
          </a:prstGeom>
        </p:spPr>
        <p:txBody>
          <a:bodyPr vert="horz" lIns="96634" tIns="48317" rIns="96634" bIns="48317" rtlCol="0"/>
          <a:lstStyle>
            <a:lvl1pPr algn="r">
              <a:defRPr sz="1300"/>
            </a:lvl1pPr>
          </a:lstStyle>
          <a:p>
            <a:fld id="{AC415352-3A3B-4147-83C0-DC609268ECE0}" type="datetimeFigureOut">
              <a:rPr lang="fr-FR" smtClean="0"/>
              <a:t>09/05/2018</a:t>
            </a:fld>
            <a:endParaRPr lang="fr-FR"/>
          </a:p>
        </p:txBody>
      </p:sp>
      <p:sp>
        <p:nvSpPr>
          <p:cNvPr id="4" name="Espace réservé du pied de page 3">
            <a:extLst>
              <a:ext uri="{FF2B5EF4-FFF2-40B4-BE49-F238E27FC236}">
                <a16:creationId xmlns:a16="http://schemas.microsoft.com/office/drawing/2014/main" id="{D0EB0379-1622-4E82-A580-778930C3ED9B}"/>
              </a:ext>
            </a:extLst>
          </p:cNvPr>
          <p:cNvSpPr>
            <a:spLocks noGrp="1"/>
          </p:cNvSpPr>
          <p:nvPr>
            <p:ph type="ftr" sz="quarter" idx="2"/>
          </p:nvPr>
        </p:nvSpPr>
        <p:spPr>
          <a:xfrm>
            <a:off x="0" y="6544067"/>
            <a:ext cx="4342818" cy="345683"/>
          </a:xfrm>
          <a:prstGeom prst="rect">
            <a:avLst/>
          </a:prstGeom>
        </p:spPr>
        <p:txBody>
          <a:bodyPr vert="horz" lIns="96634" tIns="48317" rIns="96634" bIns="48317" rtlCol="0" anchor="b"/>
          <a:lstStyle>
            <a:lvl1pPr algn="l">
              <a:defRPr sz="1300"/>
            </a:lvl1pPr>
          </a:lstStyle>
          <a:p>
            <a:endParaRPr lang="fr-FR"/>
          </a:p>
        </p:txBody>
      </p:sp>
      <p:sp>
        <p:nvSpPr>
          <p:cNvPr id="5" name="Espace réservé du numéro de diapositive 4">
            <a:extLst>
              <a:ext uri="{FF2B5EF4-FFF2-40B4-BE49-F238E27FC236}">
                <a16:creationId xmlns:a16="http://schemas.microsoft.com/office/drawing/2014/main" id="{5A1BB6EA-09BE-4F5F-AE14-8CD97832ABD4}"/>
              </a:ext>
            </a:extLst>
          </p:cNvPr>
          <p:cNvSpPr>
            <a:spLocks noGrp="1"/>
          </p:cNvSpPr>
          <p:nvPr>
            <p:ph type="sldNum" sz="quarter" idx="3"/>
          </p:nvPr>
        </p:nvSpPr>
        <p:spPr>
          <a:xfrm>
            <a:off x="5676750" y="6544067"/>
            <a:ext cx="4342818" cy="345683"/>
          </a:xfrm>
          <a:prstGeom prst="rect">
            <a:avLst/>
          </a:prstGeom>
        </p:spPr>
        <p:txBody>
          <a:bodyPr vert="horz" lIns="96634" tIns="48317" rIns="96634" bIns="48317" rtlCol="0" anchor="b"/>
          <a:lstStyle>
            <a:lvl1pPr algn="r">
              <a:defRPr sz="1300"/>
            </a:lvl1pPr>
          </a:lstStyle>
          <a:p>
            <a:fld id="{8679AADB-851D-4399-8FBB-EB7B1EC8469A}" type="slidenum">
              <a:rPr lang="fr-FR" smtClean="0"/>
              <a:t>‹N°›</a:t>
            </a:fld>
            <a:endParaRPr lang="fr-FR"/>
          </a:p>
        </p:txBody>
      </p:sp>
    </p:spTree>
    <p:extLst>
      <p:ext uri="{BB962C8B-B14F-4D97-AF65-F5344CB8AC3E}">
        <p14:creationId xmlns:p14="http://schemas.microsoft.com/office/powerpoint/2010/main" val="1330709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43589" cy="344869"/>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675991" y="0"/>
            <a:ext cx="4343589" cy="344869"/>
          </a:xfrm>
          <a:prstGeom prst="rect">
            <a:avLst/>
          </a:prstGeom>
        </p:spPr>
        <p:txBody>
          <a:bodyPr vert="horz" lIns="91440" tIns="45720" rIns="91440" bIns="45720" rtlCol="0"/>
          <a:lstStyle>
            <a:lvl1pPr algn="r">
              <a:defRPr sz="1200"/>
            </a:lvl1pPr>
          </a:lstStyle>
          <a:p>
            <a:fld id="{E23C991C-1652-4B1E-84DB-0FE2BFCF253E}" type="datetimeFigureOut">
              <a:rPr lang="fr-FR" smtClean="0"/>
              <a:t>09/05/2018</a:t>
            </a:fld>
            <a:endParaRPr lang="fr-FR"/>
          </a:p>
        </p:txBody>
      </p:sp>
      <p:sp>
        <p:nvSpPr>
          <p:cNvPr id="4" name="Espace réservé de l'image des diapositives 3"/>
          <p:cNvSpPr>
            <a:spLocks noGrp="1" noRot="1" noChangeAspect="1"/>
          </p:cNvSpPr>
          <p:nvPr>
            <p:ph type="sldImg" idx="2"/>
          </p:nvPr>
        </p:nvSpPr>
        <p:spPr>
          <a:xfrm>
            <a:off x="2943225" y="860425"/>
            <a:ext cx="4135438" cy="23256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002189" y="3315549"/>
            <a:ext cx="8017510" cy="2713119"/>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44881"/>
            <a:ext cx="4343589" cy="344869"/>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75991" y="6544881"/>
            <a:ext cx="4343589" cy="344869"/>
          </a:xfrm>
          <a:prstGeom prst="rect">
            <a:avLst/>
          </a:prstGeom>
        </p:spPr>
        <p:txBody>
          <a:bodyPr vert="horz" lIns="91440" tIns="45720" rIns="91440" bIns="45720" rtlCol="0" anchor="b"/>
          <a:lstStyle>
            <a:lvl1pPr algn="r">
              <a:defRPr sz="1200"/>
            </a:lvl1pPr>
          </a:lstStyle>
          <a:p>
            <a:fld id="{873D1349-3C10-40B1-8DD1-E9EB0F566AF7}" type="slidenum">
              <a:rPr lang="fr-FR" smtClean="0"/>
              <a:t>‹N°›</a:t>
            </a:fld>
            <a:endParaRPr lang="fr-FR"/>
          </a:p>
        </p:txBody>
      </p:sp>
    </p:spTree>
    <p:extLst>
      <p:ext uri="{BB962C8B-B14F-4D97-AF65-F5344CB8AC3E}">
        <p14:creationId xmlns:p14="http://schemas.microsoft.com/office/powerpoint/2010/main" val="129701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la-croix.com/Sciences-et-ethique/Ethique/Pays-Bas-leuthanasie-toujours-coeur-debat-2018-03-22-1200925580" TargetMode="External"/><Relationship Id="rId3" Type="http://schemas.openxmlformats.org/officeDocument/2006/relationships/hyperlink" Target="http://www.ccne-ethique.fr/fr/.../fin-de-vie-autonomie-de-la-personne-volonte-de-mourir" TargetMode="External"/><Relationship Id="rId7" Type="http://schemas.openxmlformats.org/officeDocument/2006/relationships/hyperlink" Target="https://www.alliancevita.org/vita-dossier/euthanasie-derives-a-letranger/"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www.la-croix.com/Religion/Catholicisme/France/L-opposition-ethique-eveques-leuthanasie-2018-03-22-1200925606" TargetMode="External"/><Relationship Id="rId5" Type="http://schemas.openxmlformats.org/officeDocument/2006/relationships/hyperlink" Target="http://www.lecese.fr/travaux-publies/fin-de-vie-la-france-l-heure-des-choix" TargetMode="External"/><Relationship Id="rId10" Type="http://schemas.openxmlformats.org/officeDocument/2006/relationships/hyperlink" Target="http://www.lepoint.fr/europe/pays-bas-apres-l-euthanasie-bientot-l-aide-au-suicide-des-personnes-agees-13-10-2016-2075731_2626.php" TargetMode="External"/><Relationship Id="rId4" Type="http://schemas.openxmlformats.org/officeDocument/2006/relationships/hyperlink" Target="http://www.ccne-ethique.fr/fr/publications/avis-citoyen" TargetMode="External"/><Relationship Id="rId9" Type="http://schemas.openxmlformats.org/officeDocument/2006/relationships/hyperlink" Target="https://www.alliancevita.org/2017/06/euthanasie-en-belgique-bilan-de-15-ans-de-pratiqu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r.wikipedia.org/wiki/Serment_d'Hippocrate" TargetMode="External"/><Relationship Id="rId7" Type="http://schemas.openxmlformats.org/officeDocument/2006/relationships/hyperlink" Target="https://fr.wikipedia.org/wiki/Grande_cigu%C3%AB"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fr.wikipedia.org/wiki/Pavot_somnif%C3%A8re" TargetMode="External"/><Relationship Id="rId5" Type="http://schemas.openxmlformats.org/officeDocument/2006/relationships/hyperlink" Target="https://fr.wikipedia.org/wiki/Serment_d'Hippocrate#cite_note-:2-8" TargetMode="External"/><Relationship Id="rId4" Type="http://schemas.openxmlformats.org/officeDocument/2006/relationships/hyperlink" Target="https://fr.wikipedia.org/wiki/Corpus_hippocratique"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lemonde.fr/acces-restreint/idees/article/2018/02/28/cb1d85cc4140990262e4698fa95de2db_5263407_3232.html"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image" Target="../media/image22.png"/><Relationship Id="rId4" Type="http://schemas.openxmlformats.org/officeDocument/2006/relationships/hyperlink" Target="http://www.lepoint.fr/societe/euthanasie-on-doit-etre-libre-de-choisir-son-destin-28-02-2018-2198634_23.php"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fr.wikipedia.org/wiki/Vermont" TargetMode="External"/><Relationship Id="rId3" Type="http://schemas.openxmlformats.org/officeDocument/2006/relationships/hyperlink" Target="http://www.ieb-eib.org/fr/pdf/loi-euthanasie-pays-bas-20010412-en-fr.pdf" TargetMode="External"/><Relationship Id="rId7" Type="http://schemas.openxmlformats.org/officeDocument/2006/relationships/hyperlink" Target="https://fr.wikipedia.org/wiki/Montana"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fr.wikipedia.org/wiki/Washington_(%C3%89tat)" TargetMode="External"/><Relationship Id="rId5" Type="http://schemas.openxmlformats.org/officeDocument/2006/relationships/hyperlink" Target="https://fr.wikipedia.org/wiki/Oregon" TargetMode="External"/><Relationship Id="rId4" Type="http://schemas.openxmlformats.org/officeDocument/2006/relationships/hyperlink" Target="http://www.assemblee-nationale.fr/13/pdf/rap-info/i1287-t1.pdf" TargetMode="External"/><Relationship Id="rId9" Type="http://schemas.openxmlformats.org/officeDocument/2006/relationships/hyperlink" Target="https://fr.wikipedia.org/wiki/Californi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nte.lefigaro.fr/sante/specialite/soins-palliatifs/quest-ce-que-cest?position=1&amp;keyword=soins+palliatif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a:extLst>
              <a:ext uri="{FF2B5EF4-FFF2-40B4-BE49-F238E27FC236}">
                <a16:creationId xmlns:a16="http://schemas.microsoft.com/office/drawing/2014/main" id="{A4BA128A-3CFB-44B1-926B-D27878C87AFA}"/>
              </a:ext>
            </a:extLst>
          </p:cNvPr>
          <p:cNvSpPr>
            <a:spLocks noGrp="1" noRot="1" noChangeAspect="1" noChangeArrowheads="1" noTextEdit="1"/>
          </p:cNvSpPr>
          <p:nvPr>
            <p:ph type="sldImg"/>
          </p:nvPr>
        </p:nvSpPr>
        <p:spPr bwMode="auto">
          <a:xfrm>
            <a:off x="8105775" y="77788"/>
            <a:ext cx="1781175" cy="10017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Espace réservé des notes 2">
            <a:extLst>
              <a:ext uri="{FF2B5EF4-FFF2-40B4-BE49-F238E27FC236}">
                <a16:creationId xmlns:a16="http://schemas.microsoft.com/office/drawing/2014/main" id="{9FCF30F6-8A9A-4C3B-A858-97D2AA21DF59}"/>
              </a:ext>
            </a:extLst>
          </p:cNvPr>
          <p:cNvSpPr>
            <a:spLocks noGrp="1" noChangeArrowheads="1"/>
          </p:cNvSpPr>
          <p:nvPr>
            <p:ph type="body" idx="1"/>
          </p:nvPr>
        </p:nvSpPr>
        <p:spPr bwMode="auto">
          <a:xfrm>
            <a:off x="89211" y="215686"/>
            <a:ext cx="9530574" cy="46829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dirty="0"/>
          </a:p>
          <a:p>
            <a:pPr eaLnBrk="1" hangingPunct="1"/>
            <a:r>
              <a:rPr lang="fr-FR" altLang="fr-FR" b="1" u="sng" dirty="0"/>
              <a:t>PLAN DES DIAPOSITIVES</a:t>
            </a:r>
          </a:p>
          <a:p>
            <a:pPr eaLnBrk="1" hangingPunct="1"/>
            <a:endParaRPr lang="fr-FR" altLang="fr-FR" b="1" dirty="0"/>
          </a:p>
          <a:p>
            <a:pPr marL="228600" indent="-228600" eaLnBrk="1" hangingPunct="1">
              <a:buFont typeface="+mj-lt"/>
              <a:buAutoNum type="arabicPeriod"/>
            </a:pPr>
            <a:r>
              <a:rPr lang="fr-FR" altLang="fr-FR" dirty="0"/>
              <a:t>La notion d’ Euthanasie à travers l’histoire (2 à 4) (</a:t>
            </a:r>
            <a:r>
              <a:rPr lang="fr-FR" altLang="fr-FR" b="1" dirty="0"/>
              <a:t>les  diapo 2 et 3 peuvent ne pas être projetées et traités à l’oral </a:t>
            </a:r>
            <a:r>
              <a:rPr lang="fr-FR" altLang="fr-FR" dirty="0"/>
              <a:t>)</a:t>
            </a:r>
          </a:p>
          <a:p>
            <a:pPr marL="228600" indent="-228600" eaLnBrk="1" hangingPunct="1">
              <a:buFont typeface="+mj-lt"/>
              <a:buAutoNum type="arabicPeriod"/>
            </a:pPr>
            <a:r>
              <a:rPr lang="fr-FR" altLang="fr-FR" dirty="0"/>
              <a:t>La législation européenne et dans le monde vis-à-vis de l’euthanasie et du suicide assisté (Wikipédia /CCNE ) (5)</a:t>
            </a:r>
          </a:p>
          <a:p>
            <a:pPr marL="228600" indent="-228600" fontAlgn="ctr">
              <a:buFont typeface="+mj-lt"/>
              <a:buAutoNum type="arabicPeriod"/>
            </a:pPr>
            <a:r>
              <a:rPr lang="fr-FR" altLang="fr-FR" dirty="0"/>
              <a:t>Les Français et la fin de vie (6)</a:t>
            </a:r>
          </a:p>
          <a:p>
            <a:pPr fontAlgn="ctr"/>
            <a:r>
              <a:rPr lang="fr-FR" altLang="fr-FR" dirty="0"/>
              <a:t>	</a:t>
            </a:r>
            <a:r>
              <a:rPr lang="fr-FR" altLang="fr-FR" dirty="0">
                <a:solidFill>
                  <a:schemeClr val="accent1"/>
                </a:solidFill>
              </a:rPr>
              <a:t>(</a:t>
            </a:r>
            <a:r>
              <a:rPr lang="fr-FR" altLang="fr-FR" b="1" dirty="0">
                <a:solidFill>
                  <a:schemeClr val="accent1"/>
                </a:solidFill>
              </a:rPr>
              <a:t>CCNE 121 2013</a:t>
            </a:r>
            <a:r>
              <a:rPr lang="fr-FR" altLang="fr-FR" dirty="0">
                <a:solidFill>
                  <a:schemeClr val="accent1"/>
                </a:solidFill>
              </a:rPr>
              <a:t>,</a:t>
            </a:r>
            <a:r>
              <a:rPr lang="fr-FR" dirty="0">
                <a:solidFill>
                  <a:schemeClr val="accent1"/>
                </a:solidFill>
              </a:rPr>
              <a:t> </a:t>
            </a:r>
            <a:r>
              <a:rPr lang="fr-FR" b="1" dirty="0">
                <a:solidFill>
                  <a:schemeClr val="accent1"/>
                </a:solidFill>
                <a:hlinkClick r:id="rId3"/>
              </a:rPr>
              <a:t>www.ccne-ethique.fr/</a:t>
            </a:r>
            <a:r>
              <a:rPr lang="fr-FR" b="1" dirty="0" err="1">
                <a:solidFill>
                  <a:schemeClr val="accent1"/>
                </a:solidFill>
                <a:hlinkClick r:id="rId3"/>
              </a:rPr>
              <a:t>fr</a:t>
            </a:r>
            <a:r>
              <a:rPr lang="fr-FR" b="1" dirty="0">
                <a:solidFill>
                  <a:schemeClr val="accent1"/>
                </a:solidFill>
                <a:hlinkClick r:id="rId3"/>
              </a:rPr>
              <a:t>/.../fin-de-vie-autonomie-de-la-personne-</a:t>
            </a:r>
            <a:r>
              <a:rPr lang="fr-FR" b="1" dirty="0" err="1">
                <a:solidFill>
                  <a:schemeClr val="accent1"/>
                </a:solidFill>
                <a:hlinkClick r:id="rId3"/>
              </a:rPr>
              <a:t>volonte</a:t>
            </a:r>
            <a:r>
              <a:rPr lang="fr-FR" b="1" dirty="0">
                <a:solidFill>
                  <a:schemeClr val="accent1"/>
                </a:solidFill>
                <a:hlinkClick r:id="rId3"/>
              </a:rPr>
              <a:t>-de-mourir</a:t>
            </a:r>
            <a:endParaRPr lang="fr-FR" b="1" dirty="0">
              <a:solidFill>
                <a:schemeClr val="accent1"/>
              </a:solidFill>
            </a:endParaRPr>
          </a:p>
          <a:p>
            <a:r>
              <a:rPr lang="fr-FR" altLang="fr-FR" b="1" dirty="0">
                <a:solidFill>
                  <a:schemeClr val="accent1"/>
                </a:solidFill>
              </a:rPr>
              <a:t>	Avis  Citoyen  </a:t>
            </a:r>
            <a:r>
              <a:rPr lang="fr-FR" altLang="fr-FR" b="1" dirty="0">
                <a:hlinkClick r:id="rId4"/>
              </a:rPr>
              <a:t>http://www.ccne-ethique.fr/fr/publications/avis-citoyen</a:t>
            </a:r>
            <a:r>
              <a:rPr lang="fr-FR" altLang="fr-FR" b="1" dirty="0"/>
              <a:t> </a:t>
            </a:r>
            <a:r>
              <a:rPr lang="fr-FR" altLang="fr-FR" dirty="0"/>
              <a:t>Cet avis citoyen antérieur à la loi Claeys Léonetti de 12/2013 établi par 18 personnes de la société civile  tirées au sort (</a:t>
            </a:r>
            <a:r>
              <a:rPr lang="fr-FR" altLang="fr-FR"/>
              <a:t>non représentatives)  </a:t>
            </a:r>
            <a:r>
              <a:rPr lang="fr-FR" altLang="fr-FR" dirty="0"/>
              <a:t>et ayant consulté des experts reflète assez bien l’état de l’opinion Française très favorable à une modification de la loi.</a:t>
            </a:r>
          </a:p>
          <a:p>
            <a:pPr eaLnBrk="1" hangingPunct="1"/>
            <a:r>
              <a:rPr lang="fr-FR" altLang="fr-FR" dirty="0"/>
              <a:t>4. La loi Française de 1999 à la loi Léonetti  - Claeys de 2016 (7/10)</a:t>
            </a:r>
          </a:p>
          <a:p>
            <a:r>
              <a:rPr lang="fr-FR" altLang="fr-FR" b="1" dirty="0">
                <a:solidFill>
                  <a:schemeClr val="accent1"/>
                </a:solidFill>
              </a:rPr>
              <a:t>Rapport du CESE du 10/04/2018 </a:t>
            </a:r>
            <a:r>
              <a:rPr lang="fr-FR" altLang="fr-FR" dirty="0"/>
              <a:t>: </a:t>
            </a:r>
            <a:r>
              <a:rPr lang="fr-FR" altLang="fr-FR" dirty="0">
                <a:hlinkClick r:id="rId5"/>
              </a:rPr>
              <a:t>http://www.lecese.fr/travaux-publies/fin-de-vie-la-france-l-heure-des-choix</a:t>
            </a:r>
            <a:endParaRPr lang="fr-FR" altLang="fr-FR" dirty="0"/>
          </a:p>
          <a:p>
            <a:endParaRPr lang="fr-FR" altLang="fr-FR" dirty="0"/>
          </a:p>
          <a:p>
            <a:r>
              <a:rPr lang="fr-FR" altLang="fr-FR" dirty="0"/>
              <a:t>5, Les valeurs qui sous-tendent les positions  pro et anti euthanasie (11)</a:t>
            </a:r>
          </a:p>
          <a:p>
            <a:pPr lvl="0"/>
            <a:r>
              <a:rPr lang="fr-FR" b="1" dirty="0">
                <a:solidFill>
                  <a:prstClr val="black"/>
                </a:solidFill>
                <a:hlinkClick r:id="rId6"/>
              </a:rPr>
              <a:t>https://www.la-croix.com/Religion/Catholicisme/France/L-opposition-ethique-eveques-leuthanasie-2018-03-22-1200925606</a:t>
            </a:r>
            <a:endParaRPr lang="fr-FR" b="1" dirty="0">
              <a:solidFill>
                <a:prstClr val="black"/>
              </a:solidFill>
            </a:endParaRPr>
          </a:p>
          <a:p>
            <a:pPr lvl="0"/>
            <a:r>
              <a:rPr lang="fr-FR" b="1" dirty="0">
                <a:solidFill>
                  <a:schemeClr val="accent1"/>
                </a:solidFill>
              </a:rPr>
              <a:t>https://www.la-croix.com/Sciences-et-ethique/Ethique/fiches-lEglise-catholique-bioethique-2018-02-16-1200914340</a:t>
            </a:r>
          </a:p>
          <a:p>
            <a:pPr eaLnBrk="1" hangingPunct="1"/>
            <a:endParaRPr lang="fr-FR" altLang="fr-FR" dirty="0"/>
          </a:p>
          <a:p>
            <a:pPr eaLnBrk="1" hangingPunct="1"/>
            <a:r>
              <a:rPr lang="fr-FR" altLang="fr-FR" dirty="0"/>
              <a:t>6. Les  lois BENELUX : Les précurseurs dans une logique libérale centrée sur l’individu (12 à 13)</a:t>
            </a:r>
          </a:p>
          <a:p>
            <a:pPr eaLnBrk="1" hangingPunct="1"/>
            <a:endParaRPr lang="fr-FR" altLang="fr-FR" dirty="0"/>
          </a:p>
          <a:p>
            <a:r>
              <a:rPr lang="fr-FR" altLang="fr-FR" dirty="0"/>
              <a:t>7. Les risques et les dérives en Belgique et aux Pays Bas : plus de 15 ans de recul ) (14/15)</a:t>
            </a:r>
          </a:p>
          <a:p>
            <a:r>
              <a:rPr lang="fr-FR" b="1" dirty="0">
                <a:hlinkClick r:id="rId7"/>
              </a:rPr>
              <a:t>https://www.alliancevita.org/vita-dossier/euthanasie-derives-a-letranger/</a:t>
            </a:r>
            <a:endParaRPr lang="fr-FR" b="1" dirty="0"/>
          </a:p>
          <a:p>
            <a:r>
              <a:rPr lang="fr-FR" b="1" dirty="0">
                <a:hlinkClick r:id="rId8"/>
              </a:rPr>
              <a:t>https://www.la-croix.com/Sciences-et-ethique/Ethique/Pays-Bas-leuthanasie-toujours-coeur-debat-2018-03-22-1200925580</a:t>
            </a:r>
            <a:endParaRPr lang="fr-FR" b="1" dirty="0"/>
          </a:p>
          <a:p>
            <a:r>
              <a:rPr lang="fr-FR" dirty="0"/>
              <a:t>Article sur le débat aux Pays Bas. ouvert sur l’euthanasie des personnes démentes</a:t>
            </a:r>
          </a:p>
          <a:p>
            <a:r>
              <a:rPr lang="fr-FR" altLang="fr-FR" b="1" dirty="0">
                <a:hlinkClick r:id="rId9"/>
              </a:rPr>
              <a:t>https://www.alliancevita.org/2017/06/euthanasie-en-belgique-bilan-de-15-ans-de-pratique/</a:t>
            </a:r>
            <a:endParaRPr lang="fr-FR" altLang="fr-FR" b="1" dirty="0"/>
          </a:p>
          <a:p>
            <a:r>
              <a:rPr lang="fr-FR" b="1" dirty="0">
                <a:solidFill>
                  <a:prstClr val="black"/>
                </a:solidFill>
                <a:hlinkClick r:id="rId10"/>
              </a:rPr>
              <a:t>http://www.lepoint.fr/europe/pays-bas-apres-l-euthanasie-bientot-l-aide-au-suicide-des-personnes-agees-13-10-2016-2075731_2626.php</a:t>
            </a:r>
            <a:endParaRPr lang="fr-FR" b="1" i="1" kern="50" dirty="0">
              <a:latin typeface="Times New Roman" panose="02020603050405020304" pitchFamily="18" charset="0"/>
              <a:ea typeface="Arial Unicode MS"/>
              <a:cs typeface="Arial Unicode MS"/>
            </a:endParaRPr>
          </a:p>
          <a:p>
            <a:r>
              <a:rPr lang="fr-FR" dirty="0"/>
              <a:t>Article sur un projet gouvernemental Néerlandais d’ouverture du suicide assisté aux personnes âgées. </a:t>
            </a:r>
          </a:p>
          <a:p>
            <a:endParaRPr lang="fr-FR" dirty="0"/>
          </a:p>
          <a:p>
            <a:r>
              <a:rPr lang="fr-FR" dirty="0"/>
              <a:t>8. Législation et Fin de vie (17)</a:t>
            </a:r>
          </a:p>
          <a:p>
            <a:endParaRPr lang="fr-FR" altLang="fr-FR" dirty="0"/>
          </a:p>
        </p:txBody>
      </p:sp>
      <p:sp>
        <p:nvSpPr>
          <p:cNvPr id="5124" name="Espace réservé du numéro de diapositive 3">
            <a:extLst>
              <a:ext uri="{FF2B5EF4-FFF2-40B4-BE49-F238E27FC236}">
                <a16:creationId xmlns:a16="http://schemas.microsoft.com/office/drawing/2014/main" id="{D73C771C-1A64-4030-A847-CE1A490D5E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3BDDFB5-BBD2-49C0-9812-1D3BBBF73E11}" type="slidenum">
              <a:rPr lang="fr-FR" altLang="fr-FR"/>
              <a:pPr/>
              <a:t>1</a:t>
            </a:fld>
            <a:endParaRPr lang="fr-FR" altLang="fr-FR"/>
          </a:p>
        </p:txBody>
      </p:sp>
      <p:sp>
        <p:nvSpPr>
          <p:cNvPr id="4" name="ZoneTexte 3">
            <a:extLst>
              <a:ext uri="{FF2B5EF4-FFF2-40B4-BE49-F238E27FC236}">
                <a16:creationId xmlns:a16="http://schemas.microsoft.com/office/drawing/2014/main" id="{EB500591-35D9-4FEB-8696-0855F09DC2D7}"/>
              </a:ext>
            </a:extLst>
          </p:cNvPr>
          <p:cNvSpPr txBox="1"/>
          <p:nvPr/>
        </p:nvSpPr>
        <p:spPr>
          <a:xfrm>
            <a:off x="89211" y="5252093"/>
            <a:ext cx="9530574" cy="1815882"/>
          </a:xfrm>
          <a:prstGeom prst="rect">
            <a:avLst/>
          </a:prstGeom>
          <a:noFill/>
        </p:spPr>
        <p:txBody>
          <a:bodyPr wrap="square" rtlCol="0">
            <a:spAutoFit/>
          </a:bodyPr>
          <a:lstStyle/>
          <a:p>
            <a:r>
              <a:rPr lang="fr-FR" sz="1200" dirty="0"/>
              <a:t>9) Lancement du débat : bonne réflexion (18)</a:t>
            </a:r>
          </a:p>
          <a:p>
            <a:endParaRPr lang="fr-FR" sz="1000" dirty="0"/>
          </a:p>
          <a:p>
            <a:r>
              <a:rPr lang="fr-FR" sz="1200" dirty="0"/>
              <a:t>Annexes (pour info  à ne pas projeter) </a:t>
            </a:r>
          </a:p>
          <a:p>
            <a:r>
              <a:rPr lang="fr-FR" sz="1200" dirty="0"/>
              <a:t>Annexe 1 serment d’Hippocrate (France 2012) (18)</a:t>
            </a:r>
          </a:p>
          <a:p>
            <a:r>
              <a:rPr lang="fr-FR" sz="1200" dirty="0"/>
              <a:t>Annexe 2 serment d’Hippocrate(Belgique) (19)</a:t>
            </a:r>
          </a:p>
          <a:p>
            <a:r>
              <a:rPr lang="fr-FR" sz="1200" dirty="0"/>
              <a:t>Annexe 3 : </a:t>
            </a:r>
            <a:r>
              <a:rPr lang="fr-FR" sz="1200" b="1" dirty="0">
                <a:solidFill>
                  <a:schemeClr val="accent1"/>
                </a:solidFill>
              </a:rPr>
              <a:t>Tribune des 156 députés du 28/02/2018 appelant à modifier la loi de fin de vie (document commenté) </a:t>
            </a:r>
            <a:r>
              <a:rPr lang="fr-FR" sz="1200" dirty="0">
                <a:solidFill>
                  <a:schemeClr val="accent1"/>
                </a:solidFill>
              </a:rPr>
              <a:t>+ en page de note interview jean Louis Touraine au point du 28/02/2018 (20)</a:t>
            </a:r>
          </a:p>
          <a:p>
            <a:r>
              <a:rPr lang="fr-FR" sz="1200" dirty="0"/>
              <a:t>Annexe 4 Tribune des 85 députés préconisant le statu quo.(21)</a:t>
            </a:r>
          </a:p>
          <a:p>
            <a:endParaRPr lang="fr-FR" dirty="0"/>
          </a:p>
        </p:txBody>
      </p:sp>
    </p:spTree>
    <p:extLst>
      <p:ext uri="{BB962C8B-B14F-4D97-AF65-F5344CB8AC3E}">
        <p14:creationId xmlns:p14="http://schemas.microsoft.com/office/powerpoint/2010/main" val="2154332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588125" y="119063"/>
            <a:ext cx="3302000" cy="1857375"/>
          </a:xfrm>
        </p:spPr>
      </p:sp>
      <p:sp>
        <p:nvSpPr>
          <p:cNvPr id="3" name="Espace réservé des notes 2"/>
          <p:cNvSpPr>
            <a:spLocks noGrp="1"/>
          </p:cNvSpPr>
          <p:nvPr>
            <p:ph type="body" idx="1"/>
          </p:nvPr>
        </p:nvSpPr>
        <p:spPr>
          <a:xfrm>
            <a:off x="814813" y="1628107"/>
            <a:ext cx="8636486" cy="4916774"/>
          </a:xfrm>
        </p:spPr>
        <p:txBody>
          <a:bodyPr/>
          <a:lstStyle/>
          <a:p>
            <a:endParaRPr lang="fr-FR" dirty="0"/>
          </a:p>
          <a:p>
            <a:r>
              <a:rPr lang="fr-FR" dirty="0"/>
              <a:t>- </a:t>
            </a:r>
            <a:r>
              <a:rPr lang="fr-FR" b="1" dirty="0"/>
              <a:t>La sédation s’est banalisée depuis sa reconnaissance par la loi Léonetti de 2005. </a:t>
            </a:r>
          </a:p>
          <a:p>
            <a:endParaRPr lang="fr-FR" b="1" dirty="0"/>
          </a:p>
          <a:p>
            <a:r>
              <a:rPr lang="fr-FR" dirty="0"/>
              <a:t>- En 2015 62241 personnes sont décédées en France (12% du total des décès) dans des douleurs réfractaires. </a:t>
            </a:r>
            <a:r>
              <a:rPr lang="fr-FR" b="1" dirty="0"/>
              <a:t>~6000 d’entre elles ont émis de manière réitérée des demandes d’euthanasie. (source CESE)</a:t>
            </a:r>
          </a:p>
          <a:p>
            <a:r>
              <a:rPr lang="fr-FR" dirty="0"/>
              <a:t> </a:t>
            </a:r>
          </a:p>
          <a:p>
            <a:r>
              <a:rPr lang="fr-FR" dirty="0"/>
              <a:t>« Il y a deux types de difficultés d’application du volet de la loi concernant la sédation profonde et continue appliquée jusqu’au décès  (afin de dormir avant de mourir pour ne pas souffrir ). Celle-ci est possible à 3 conditions : que le pronostic soit réservé à court terme , que la souffrance soit insupportable, et qu’une volonté ait été exprimée en ce sens.</a:t>
            </a:r>
          </a:p>
          <a:p>
            <a:r>
              <a:rPr lang="fr-FR" dirty="0"/>
              <a:t>Or d’un côté , certaines personnes entrant dans ces critères ne peuvent pas avoir accès à une sédation profonde en raison du refus du médecin.(1) De l’autre des sédations sont mises en œuvre alors que les 3 critères ne sont pas réunis. » </a:t>
            </a:r>
          </a:p>
          <a:p>
            <a:r>
              <a:rPr lang="fr-FR" dirty="0"/>
              <a:t>(Docteur Bernard Devalois Responsable Soins palliatif à l’hôpital de Pontoise)</a:t>
            </a:r>
          </a:p>
          <a:p>
            <a:endParaRPr lang="fr-FR" dirty="0"/>
          </a:p>
          <a:p>
            <a:pPr marL="228600" indent="-228600">
              <a:buAutoNum type="arabicParenBoth"/>
            </a:pPr>
            <a:r>
              <a:rPr lang="fr-FR" dirty="0"/>
              <a:t>Ces refus du médecin  peuvent avoir 3 origines : </a:t>
            </a:r>
          </a:p>
          <a:p>
            <a:pPr marL="171450" indent="-171450">
              <a:buFontTx/>
              <a:buChar char="-"/>
            </a:pPr>
            <a:r>
              <a:rPr lang="fr-FR" dirty="0"/>
              <a:t>Il ne dispose pas des compétences requises (formation aux soins palliatifs )</a:t>
            </a:r>
          </a:p>
          <a:p>
            <a:pPr marL="171450" indent="-171450">
              <a:buFontTx/>
              <a:buChar char="-"/>
            </a:pPr>
            <a:r>
              <a:rPr lang="fr-FR" dirty="0"/>
              <a:t>Il craint d’être poursuivi pénalement (le guide des bonnes pratiques pour la sédation profonde et continue prévue par la loi Leonetti Claeys n’a été diffusé par la HAS (Haute autorité pour la Santé) qu’à partir du 15 mars 2018.</a:t>
            </a:r>
          </a:p>
          <a:p>
            <a:pPr marL="171450" indent="-171450">
              <a:buFontTx/>
              <a:buChar char="-"/>
            </a:pPr>
            <a:r>
              <a:rPr lang="fr-FR" dirty="0"/>
              <a:t>Il ne peut pas souscrire à la demande pour des raisons morale considérant que la sédation profonde et continue est une euthanasie « déguisée ». </a:t>
            </a:r>
            <a:r>
              <a:rPr lang="fr-FR" u="sng" dirty="0"/>
              <a:t>La loi Leonetti n’a délibérément pas prévu de clause de conscience considérant que la sédation profonde et continue est un soin d’accompagnement ne visant pas à donner la mort. </a:t>
            </a:r>
          </a:p>
          <a:p>
            <a:endParaRPr lang="fr-FR" dirty="0"/>
          </a:p>
          <a:p>
            <a:endParaRPr lang="fr-FR" dirty="0"/>
          </a:p>
          <a:p>
            <a:endParaRPr lang="fr-FR" dirty="0"/>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873D1349-3C10-40B1-8DD1-E9EB0F566AF7}" type="slidenum">
              <a:rPr lang="fr-FR" smtClean="0"/>
              <a:t>10</a:t>
            </a:fld>
            <a:endParaRPr lang="fr-FR"/>
          </a:p>
        </p:txBody>
      </p:sp>
    </p:spTree>
    <p:extLst>
      <p:ext uri="{BB962C8B-B14F-4D97-AF65-F5344CB8AC3E}">
        <p14:creationId xmlns:p14="http://schemas.microsoft.com/office/powerpoint/2010/main" val="2949434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786813" y="179388"/>
            <a:ext cx="977900" cy="549275"/>
          </a:xfrm>
        </p:spPr>
      </p:sp>
      <p:sp>
        <p:nvSpPr>
          <p:cNvPr id="3" name="Espace réservé des notes 2"/>
          <p:cNvSpPr>
            <a:spLocks noGrp="1"/>
          </p:cNvSpPr>
          <p:nvPr>
            <p:ph type="body" idx="1"/>
          </p:nvPr>
        </p:nvSpPr>
        <p:spPr>
          <a:xfrm>
            <a:off x="257175" y="288287"/>
            <a:ext cx="9630239" cy="2954221"/>
          </a:xfrm>
        </p:spPr>
        <p:txBody>
          <a:bodyPr/>
          <a:lstStyle/>
          <a:p>
            <a:r>
              <a:rPr lang="fr-FR" b="1" dirty="0">
                <a:solidFill>
                  <a:srgbClr val="0070C0"/>
                </a:solidFill>
              </a:rPr>
              <a:t>Sur quels principes moraux ou philosophiques s'appuient les adversaires de l'euthanasie ?</a:t>
            </a:r>
          </a:p>
          <a:p>
            <a:endParaRPr lang="fr-FR" dirty="0"/>
          </a:p>
          <a:p>
            <a:r>
              <a:rPr lang="fr-FR" dirty="0"/>
              <a:t>Leur principal argument repose sur le </a:t>
            </a:r>
            <a:r>
              <a:rPr lang="fr-FR" b="1" u="sng" dirty="0"/>
              <a:t>principe de la dignité ontologique </a:t>
            </a:r>
            <a:r>
              <a:rPr lang="fr-FR" dirty="0"/>
              <a:t>: l'existence humaine est par elle-même revêtue d'une dignité éminente, opposable non seulement aux autres, mais aussi à l'individu lui-même</a:t>
            </a:r>
            <a:r>
              <a:rPr lang="fr-FR" b="1" dirty="0"/>
              <a:t>. Selon ce principe, d'inspiration kantienne, la vie humaine est revêtue d'une dignité telle que l'individu ne peut pas en disposer</a:t>
            </a:r>
            <a:r>
              <a:rPr lang="fr-FR" dirty="0"/>
              <a:t>. Dans l'affaire du "lancer de nains", qui avait défrayé la chronique il y a quelques années. La justice avait tranché en disant que cette pratique, même si elle était volontairement acceptée par la personne naine, était attentatoire à sa dignité. Si on rapporte ce principe à l'euthanasie active /suicide assisté , on peut dire qu'un malade souhaitant mettre fin à ses jours agirait contre sa propre dignité.</a:t>
            </a:r>
          </a:p>
          <a:p>
            <a:r>
              <a:rPr lang="fr-FR" b="1" dirty="0"/>
              <a:t>Il y a aussi l'argument de la </a:t>
            </a:r>
            <a:r>
              <a:rPr lang="fr-FR" b="1" u="sng" dirty="0"/>
              <a:t>sacralité de la vie</a:t>
            </a:r>
            <a:r>
              <a:rPr lang="fr-FR" b="1" dirty="0"/>
              <a:t>, explicitement religieux et avancé par les croyants. C'est l'idée que Dieu seul est maître de la vie et de la mort. Il donne la vie et est seul habilité à la reprendre.</a:t>
            </a:r>
          </a:p>
          <a:p>
            <a:r>
              <a:rPr lang="fr-FR" b="1" dirty="0">
                <a:solidFill>
                  <a:srgbClr val="0070C0"/>
                </a:solidFill>
              </a:rPr>
              <a:t>A l'inverse, sur quels arguments se fondent les partisans de l'euthanasie ?</a:t>
            </a:r>
          </a:p>
          <a:p>
            <a:r>
              <a:rPr lang="fr-FR" b="1" dirty="0"/>
              <a:t>Il y a un argument informulé, car non admissible, c'est l'argument de type </a:t>
            </a:r>
            <a:r>
              <a:rPr lang="fr-FR" b="1" u="sng" dirty="0"/>
              <a:t>économique</a:t>
            </a:r>
            <a:r>
              <a:rPr lang="fr-FR" dirty="0"/>
              <a:t>. Certains ne le disent pas ouvertement, mais pensent qu'un système de santé qui connaît de graves problèmes de financement ne peut pas se permettre de dépenser des fortunes pour des malades incurables ou dans un coma irréversible.</a:t>
            </a:r>
            <a:endParaRPr lang="fr-FR" sz="1000" dirty="0"/>
          </a:p>
          <a:p>
            <a:r>
              <a:rPr lang="fr-FR" dirty="0"/>
              <a:t>Le principal argument des partisans de l'euthanasie est encore, paradoxalement, celui de </a:t>
            </a:r>
            <a:r>
              <a:rPr lang="fr-FR" b="1" dirty="0"/>
              <a:t>la dignité. Il s'agit cependant d'une conception radicalement différente de la dignité, liée à la qualité de la vie humaine et une appréciation individuelle (</a:t>
            </a:r>
            <a:r>
              <a:rPr lang="fr-FR" b="1" u="sng" dirty="0"/>
              <a:t>sentiment de dignité</a:t>
            </a:r>
            <a:r>
              <a:rPr lang="fr-FR" b="1" dirty="0"/>
              <a:t>) </a:t>
            </a:r>
            <a:r>
              <a:rPr lang="fr-FR" dirty="0"/>
              <a:t>. Les militants de l'Association pour le droit à mourir dans la dignité (ADMD) affirment, par exemple, que la maladie peut faire perdre son autonomie au malade, le rendant dépendant des autres de façon humiliante, l'enfermant dans la souffrance et lui faisant perdre l'estime qu'il a de lui-même. </a:t>
            </a:r>
            <a:r>
              <a:rPr lang="fr-FR" b="1" dirty="0"/>
              <a:t>Dans ces cas-là, si l'individu estime qu'il ne peut préserver ce qui lui reste de dignité qu'en choisissant la mort, il faut lui permettre de mettre en </a:t>
            </a:r>
            <a:r>
              <a:rPr lang="fr-FR" b="1" dirty="0" err="1"/>
              <a:t>oeuvre</a:t>
            </a:r>
            <a:r>
              <a:rPr lang="fr-FR" b="1" dirty="0"/>
              <a:t> un tel choix.</a:t>
            </a:r>
          </a:p>
          <a:p>
            <a:r>
              <a:rPr lang="fr-FR" b="1" dirty="0">
                <a:solidFill>
                  <a:srgbClr val="0070C0"/>
                </a:solidFill>
              </a:rPr>
              <a:t>La différence fondamentale entre les uns et les autres se situe-t-elle sur le droit ou non de disposer de sa vie ? </a:t>
            </a:r>
          </a:p>
          <a:p>
            <a:r>
              <a:rPr lang="fr-FR" b="1" dirty="0"/>
              <a:t>C'est l'argument libéral de la souveraineté sur soi-même.</a:t>
            </a:r>
            <a:r>
              <a:rPr lang="fr-FR" dirty="0"/>
              <a:t> C'est une idée qu'on trouve formulée chez John Stuart Mill, philosophe britannique du XIXe siècle. </a:t>
            </a:r>
            <a:r>
              <a:rPr lang="fr-FR" b="1" dirty="0"/>
              <a:t>Il affirme, dans On Liberty, que </a:t>
            </a:r>
            <a:r>
              <a:rPr lang="fr-FR" b="1" u="sng" dirty="0"/>
              <a:t>tout individu a un pouvoir souverain sur sa propre existence </a:t>
            </a:r>
            <a:r>
              <a:rPr lang="fr-FR" b="1" dirty="0"/>
              <a:t>; on ne peut aller contre ce pouvoir qu'en raison des dommages qu'il pourrait causer aux autres, non en raison des dommages qu'il pourrait se causer à lui-même.</a:t>
            </a:r>
            <a:r>
              <a:rPr lang="fr-FR" dirty="0"/>
              <a:t> Dans une telle perspective</a:t>
            </a:r>
            <a:r>
              <a:rPr lang="fr-FR" b="1" dirty="0"/>
              <a:t>, il est tyrannique de limiter la liberté d'action d'un individu qui, agissant en toute connaissance de cause, ne fait aucun tort aux autres, même si l'on est persuadé qu'il s'en fait à lui-même</a:t>
            </a:r>
            <a:r>
              <a:rPr lang="fr-FR" dirty="0"/>
              <a:t>. C'est le cas, par exemple, de quelqu'un qui choisirait rationnellement de se suicider. </a:t>
            </a:r>
            <a:r>
              <a:rPr lang="fr-FR" b="1" dirty="0"/>
              <a:t>Mais l'euthanasie ou le suicide assisté font intervenir une tierce personne, le médecin : donc en raison de la souveraineté du médecin sur lui-même , de sa liberté on ne peut pas imposer certains actes (euthanasie ou suicide assisté) comme une prestation obligatoire. L’ouverture du droit à l’euthanasie des malades doit donc être associé à une clause de conscience des médecins.</a:t>
            </a:r>
            <a:endParaRPr lang="fr-FR" dirty="0"/>
          </a:p>
          <a:p>
            <a:endParaRPr lang="fr-FR" b="1" i="1" dirty="0">
              <a:solidFill>
                <a:schemeClr val="accent1"/>
              </a:solidFill>
            </a:endParaRPr>
          </a:p>
          <a:p>
            <a:r>
              <a:rPr lang="fr-FR" b="1" i="1" dirty="0">
                <a:solidFill>
                  <a:schemeClr val="accent1"/>
                </a:solidFill>
              </a:rPr>
              <a:t>NB </a:t>
            </a:r>
            <a:r>
              <a:rPr lang="fr-FR" i="1" dirty="0">
                <a:solidFill>
                  <a:srgbClr val="0070C0"/>
                </a:solidFill>
              </a:rPr>
              <a:t>La ministre Belge de la Santé Madame Vienne  a fait référence, dans une conférence débat au grand Orient de France  au Philosophe Français </a:t>
            </a:r>
            <a:r>
              <a:rPr lang="fr-FR" b="1" i="1" dirty="0">
                <a:solidFill>
                  <a:srgbClr val="0070C0"/>
                </a:solidFill>
              </a:rPr>
              <a:t>libertaire </a:t>
            </a:r>
            <a:r>
              <a:rPr lang="fr-FR" b="1" i="1" dirty="0" err="1">
                <a:solidFill>
                  <a:srgbClr val="0070C0"/>
                </a:solidFill>
              </a:rPr>
              <a:t>Ruwen</a:t>
            </a:r>
            <a:r>
              <a:rPr lang="fr-FR" b="1" i="1" dirty="0">
                <a:solidFill>
                  <a:srgbClr val="0070C0"/>
                </a:solidFill>
              </a:rPr>
              <a:t> Ogien (1949-2017)</a:t>
            </a:r>
            <a:r>
              <a:rPr lang="fr-FR" i="1" dirty="0">
                <a:solidFill>
                  <a:srgbClr val="0070C0"/>
                </a:solidFill>
              </a:rPr>
              <a:t> . Celui-ci dans le prolongement de John Stuart Mill a développé </a:t>
            </a:r>
            <a:r>
              <a:rPr lang="fr-FR" b="1" i="1" dirty="0">
                <a:solidFill>
                  <a:srgbClr val="0070C0"/>
                </a:solidFill>
              </a:rPr>
              <a:t>, au nom de la liberté souveraine sur soi-même, </a:t>
            </a:r>
            <a:r>
              <a:rPr lang="fr-FR" i="1" dirty="0">
                <a:solidFill>
                  <a:srgbClr val="0070C0"/>
                </a:solidFill>
              </a:rPr>
              <a:t>une « éthique minimale ». </a:t>
            </a:r>
            <a:r>
              <a:rPr lang="fr-FR" b="1" i="1" dirty="0">
                <a:solidFill>
                  <a:srgbClr val="0070C0"/>
                </a:solidFill>
              </a:rPr>
              <a:t>C’est une éthique qui, exclut les devoirs moraux envers soi-même et les devoirs positifs « paternalistes » à l’égard des autres (bienveillance, solidarité, fraternité )</a:t>
            </a:r>
            <a:r>
              <a:rPr lang="fr-FR" i="1" dirty="0">
                <a:solidFill>
                  <a:srgbClr val="0070C0"/>
                </a:solidFill>
              </a:rPr>
              <a:t>. Elle tend à se réduire au seul principe de </a:t>
            </a:r>
            <a:r>
              <a:rPr lang="fr-FR" b="1" i="1" u="sng" dirty="0">
                <a:solidFill>
                  <a:srgbClr val="0070C0"/>
                </a:solidFill>
              </a:rPr>
              <a:t>ne pas nuire aux autres </a:t>
            </a:r>
            <a:r>
              <a:rPr lang="fr-FR" i="1" dirty="0">
                <a:solidFill>
                  <a:srgbClr val="0070C0"/>
                </a:solidFill>
              </a:rPr>
              <a:t>et donc autorise la drogue, toute forme de sexualité entre adultes consentants, et le suicide : </a:t>
            </a:r>
            <a:r>
              <a:rPr lang="fr-FR" b="1" i="1" dirty="0">
                <a:solidFill>
                  <a:srgbClr val="FF0000"/>
                </a:solidFill>
              </a:rPr>
              <a:t>Si on pousse le raisonnement, selon cette éthique minimale,   il serait  donc « paternaliste » , liberticide et tyrannique  de tenter de réanimer une personne ayant fait  l’exercice de sa liberté souveraine en choisissant  de se suicider. (200000 tentatives par  an en France , pour 9 à 10000 suicides)… </a:t>
            </a:r>
          </a:p>
          <a:p>
            <a:r>
              <a:rPr lang="fr-FR" i="1" dirty="0">
                <a:solidFill>
                  <a:srgbClr val="0070C0"/>
                </a:solidFill>
              </a:rPr>
              <a:t> </a:t>
            </a:r>
          </a:p>
          <a:p>
            <a:endParaRPr lang="fr-FR" b="1" i="1" dirty="0">
              <a:solidFill>
                <a:schemeClr val="accent1"/>
              </a:solidFill>
            </a:endParaRPr>
          </a:p>
          <a:p>
            <a:endParaRPr lang="fr-FR" dirty="0"/>
          </a:p>
        </p:txBody>
      </p:sp>
    </p:spTree>
    <p:extLst>
      <p:ext uri="{BB962C8B-B14F-4D97-AF65-F5344CB8AC3E}">
        <p14:creationId xmlns:p14="http://schemas.microsoft.com/office/powerpoint/2010/main" val="1241247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166100" y="109538"/>
            <a:ext cx="1655763" cy="931862"/>
          </a:xfrm>
        </p:spPr>
      </p:sp>
      <p:sp>
        <p:nvSpPr>
          <p:cNvPr id="3" name="Espace réservé des notes 2"/>
          <p:cNvSpPr>
            <a:spLocks noGrp="1"/>
          </p:cNvSpPr>
          <p:nvPr>
            <p:ph type="body" idx="1"/>
          </p:nvPr>
        </p:nvSpPr>
        <p:spPr>
          <a:xfrm>
            <a:off x="691376" y="1041400"/>
            <a:ext cx="9208326" cy="5324475"/>
          </a:xfrm>
        </p:spPr>
        <p:txBody>
          <a:bodyPr/>
          <a:lstStyle/>
          <a:p>
            <a:r>
              <a:rPr lang="fr-FR" b="1" dirty="0"/>
              <a:t> Les Pays Bas et la Belgique sont les premiers pays au monde à avoir dépénalisé l’euthanasie  active (</a:t>
            </a:r>
            <a:r>
              <a:rPr lang="fr-FR" b="1" dirty="0" err="1"/>
              <a:t>yc</a:t>
            </a:r>
            <a:r>
              <a:rPr lang="fr-FR" b="1" dirty="0"/>
              <a:t> suicide assisté)(« </a:t>
            </a:r>
            <a:r>
              <a:rPr lang="fr-FR" b="1" i="1" dirty="0"/>
              <a:t>DEPENALISATION CONDITIONNELLE »</a:t>
            </a:r>
            <a:r>
              <a:rPr lang="fr-FR" b="1" dirty="0"/>
              <a:t>) respectivement en 2001 et 2002. Ce sont les seuls à simultanément :</a:t>
            </a:r>
          </a:p>
          <a:p>
            <a:pPr marL="171450" indent="-171450">
              <a:buFontTx/>
              <a:buChar char="-"/>
            </a:pPr>
            <a:r>
              <a:rPr lang="fr-FR" b="1" dirty="0"/>
              <a:t>avoir retenu une formulation très extensive du champ d’application  </a:t>
            </a:r>
            <a:r>
              <a:rPr lang="fr-FR" b="1" dirty="0">
                <a:solidFill>
                  <a:prstClr val="black"/>
                </a:solidFill>
              </a:rPr>
              <a:t>«</a:t>
            </a:r>
            <a:r>
              <a:rPr lang="fr-FR" dirty="0">
                <a:solidFill>
                  <a:prstClr val="black"/>
                </a:solidFill>
              </a:rPr>
              <a:t> faire état de souffrance physique et/ou psychique constante, insupportable et inapaisable ; cette souffrance résultant d’une affection accidentelle ou pathologique grave ou incurable. », incluant des </a:t>
            </a:r>
            <a:r>
              <a:rPr lang="fr-FR" b="1" dirty="0">
                <a:solidFill>
                  <a:prstClr val="black"/>
                </a:solidFill>
              </a:rPr>
              <a:t>éléments subjectifs </a:t>
            </a:r>
            <a:r>
              <a:rPr lang="fr-FR" u="sng" dirty="0"/>
              <a:t>ainsi par exemple  seul le patient peut dire qu’il ressent  une souffrance psychique insupportable par crainte de la déchéance, de la dépendance, ou de la douleur.</a:t>
            </a:r>
          </a:p>
          <a:p>
            <a:pPr marL="171450" indent="-171450">
              <a:buFontTx/>
              <a:buChar char="-"/>
            </a:pPr>
            <a:r>
              <a:rPr lang="fr-FR" b="1" dirty="0"/>
              <a:t>ne pas avoir exigé que les patients demandeurs soient en phase avancée ou en phase terminale</a:t>
            </a:r>
            <a:r>
              <a:rPr lang="fr-FR" dirty="0"/>
              <a:t>, il suffit que la maladie soit incurable et provoque des souffrances physiques et/ou psychiques . </a:t>
            </a:r>
          </a:p>
          <a:p>
            <a:pPr marL="171450" indent="-171450">
              <a:buFontTx/>
              <a:buChar char="-"/>
            </a:pPr>
            <a:endParaRPr lang="fr-FR" b="1" i="1" dirty="0">
              <a:solidFill>
                <a:srgbClr val="002060"/>
              </a:solidFill>
            </a:endParaRPr>
          </a:p>
          <a:p>
            <a:pPr marL="171450" indent="-171450">
              <a:buFontTx/>
              <a:buChar char="-"/>
            </a:pPr>
            <a:r>
              <a:rPr lang="fr-FR" b="1" i="1" dirty="0">
                <a:solidFill>
                  <a:srgbClr val="002060"/>
                </a:solidFill>
              </a:rPr>
              <a:t>On observe au bout de 15 ans</a:t>
            </a:r>
          </a:p>
          <a:p>
            <a:pPr marL="628650" lvl="1" indent="-171450">
              <a:buFontTx/>
              <a:buChar char="-"/>
            </a:pPr>
            <a:r>
              <a:rPr lang="fr-FR" b="1" i="1" dirty="0">
                <a:solidFill>
                  <a:srgbClr val="002060"/>
                </a:solidFill>
              </a:rPr>
              <a:t>Que la perception subjective de la souffrance devient le seul critère pris en compte au nom du respect de l’autonomie individuelle. </a:t>
            </a:r>
          </a:p>
          <a:p>
            <a:pPr marL="628650" lvl="1" indent="-171450">
              <a:buFontTx/>
              <a:buChar char="-"/>
            </a:pPr>
            <a:r>
              <a:rPr lang="fr-FR" b="1" i="1" dirty="0">
                <a:solidFill>
                  <a:srgbClr val="002060"/>
                </a:solidFill>
              </a:rPr>
              <a:t>Que la « souffrance insupportable » devient progressivement un « manque de qualité de vie »</a:t>
            </a:r>
          </a:p>
          <a:p>
            <a:pPr marL="628650" lvl="1" indent="-171450">
              <a:buFontTx/>
              <a:buChar char="-"/>
            </a:pPr>
            <a:r>
              <a:rPr lang="fr-FR" b="1" i="1" kern="50" dirty="0">
                <a:solidFill>
                  <a:srgbClr val="002060"/>
                </a:solidFill>
                <a:latin typeface="Times New Roman" panose="02020603050405020304" pitchFamily="18" charset="0"/>
                <a:ea typeface="Arial Unicode MS"/>
                <a:cs typeface="Arial Unicode MS"/>
              </a:rPr>
              <a:t>Une évolution dans la pratique sortant des critères initiaux très stricts des euthanasies , avec des pathologies incurables mais non létales (rhumatismes, acouphènes, polypathologies  ,) des maladies mentales (dépression ;Alzheimer, démence sénile…) ainsi que des maladies neuro dégénératives (maladie de Charcot …).donc </a:t>
            </a:r>
            <a:r>
              <a:rPr lang="fr-FR" b="1" i="1" u="sng" kern="50" dirty="0">
                <a:solidFill>
                  <a:srgbClr val="002060"/>
                </a:solidFill>
                <a:latin typeface="Times New Roman" panose="02020603050405020304" pitchFamily="18" charset="0"/>
                <a:ea typeface="Arial Unicode MS"/>
                <a:cs typeface="Arial Unicode MS"/>
              </a:rPr>
              <a:t>une banalisation et une anticipation de plus en plus grande par rapport à la fin de vie naturelle. </a:t>
            </a:r>
          </a:p>
          <a:p>
            <a:pPr marL="628650" lvl="1" indent="-171450">
              <a:buFontTx/>
              <a:buChar char="-"/>
            </a:pPr>
            <a:r>
              <a:rPr lang="fr-FR" b="1" i="1" kern="50" dirty="0">
                <a:solidFill>
                  <a:srgbClr val="002060"/>
                </a:solidFill>
                <a:latin typeface="Times New Roman" panose="02020603050405020304" pitchFamily="18" charset="0"/>
                <a:ea typeface="Arial Unicode MS"/>
                <a:cs typeface="Arial Unicode MS"/>
              </a:rPr>
              <a:t>En 2015 en Belgique 18,5% des 2021 euthanasies déclarées à la commission de contrôle concernaient des personnes dont le pronostic vital n’était pas engagé. (source commission de contrôle Belge  ).</a:t>
            </a:r>
          </a:p>
          <a:p>
            <a:r>
              <a:rPr lang="fr-FR" b="1" i="1" kern="50" dirty="0">
                <a:solidFill>
                  <a:srgbClr val="002060"/>
                </a:solidFill>
                <a:latin typeface="Times New Roman" panose="02020603050405020304" pitchFamily="18" charset="0"/>
                <a:ea typeface="Arial Unicode MS"/>
                <a:cs typeface="Arial Unicode MS"/>
              </a:rPr>
              <a:t>            - Aux Pays Bas en 2017 83 personnes souffrant de troubles psychiques graves (donc incapables d’exprimer leur volonté )ont été euthanasiées  </a:t>
            </a:r>
          </a:p>
          <a:p>
            <a:endParaRPr lang="fr-FR" b="1" dirty="0"/>
          </a:p>
          <a:p>
            <a:r>
              <a:rPr lang="fr-FR" b="1" dirty="0"/>
              <a:t>2) Les textes proposés en France par plusieurs députés depuis 2012 (3 textes depuis le début de la mandature « Macron »)  s’ inspirent largement des lois Bénélux et reposent sur des principes libéraux  équivalents basés sur le choix du malade (son autonomie) , sa liberté à disposer de son corps comme il l’entend , et une demande consciente explicite et répétée de sa  part</a:t>
            </a:r>
            <a:endParaRPr lang="fr-FR" b="1" u="sng" dirty="0">
              <a:solidFill>
                <a:srgbClr val="0070C0"/>
              </a:solidFill>
            </a:endParaRPr>
          </a:p>
          <a:p>
            <a:r>
              <a:rPr lang="fr-FR" b="1" dirty="0"/>
              <a:t>Le texte de la députée Caroline Fiat (LFI)</a:t>
            </a:r>
            <a:r>
              <a:rPr lang="fr-FR" dirty="0"/>
              <a:t> prévoit par exemple que toute personne </a:t>
            </a:r>
            <a:r>
              <a:rPr lang="fr-FR" i="1" dirty="0"/>
              <a:t>« atteinte d’une affection grave </a:t>
            </a:r>
            <a:r>
              <a:rPr lang="fr-FR" i="1" u="sng" dirty="0"/>
              <a:t>ou</a:t>
            </a:r>
            <a:r>
              <a:rPr lang="fr-FR" i="1" dirty="0"/>
              <a:t> incurable (…) lui infligeant une souffrance physique ou psychique (…) insupportable(…) peut demander (…) à bénéficier d’une euthanasie ou d’une assistance au suicide ».</a:t>
            </a:r>
            <a:r>
              <a:rPr lang="fr-FR" dirty="0"/>
              <a:t> Deux médecins devront s’assurer de la volonté de mourir du patient.</a:t>
            </a:r>
          </a:p>
          <a:p>
            <a:r>
              <a:rPr lang="fr-FR" b="1" dirty="0"/>
              <a:t>Le texte du député LREM Jean-Louis Touraine,</a:t>
            </a:r>
            <a:r>
              <a:rPr lang="fr-FR" dirty="0"/>
              <a:t> évoque, lui, la notion d’</a:t>
            </a:r>
            <a:r>
              <a:rPr lang="fr-FR" i="1" dirty="0"/>
              <a:t>« assistance médicalisée active à mourir </a:t>
            </a:r>
            <a:r>
              <a:rPr lang="fr-FR" dirty="0"/>
              <a:t>» et prévoit l’intervention d’un collège de trois médecins afin de </a:t>
            </a:r>
            <a:r>
              <a:rPr lang="fr-FR" i="1" dirty="0"/>
              <a:t>« vérifier le caractère libre, éclairé, réfléchi et explicite »</a:t>
            </a:r>
            <a:r>
              <a:rPr lang="fr-FR" dirty="0"/>
              <a:t> de la demande. </a:t>
            </a:r>
          </a:p>
        </p:txBody>
      </p:sp>
      <p:sp>
        <p:nvSpPr>
          <p:cNvPr id="4" name="Espace réservé du numéro de diapositive 3"/>
          <p:cNvSpPr>
            <a:spLocks noGrp="1"/>
          </p:cNvSpPr>
          <p:nvPr>
            <p:ph type="sldNum" sz="quarter" idx="10"/>
          </p:nvPr>
        </p:nvSpPr>
        <p:spPr/>
        <p:txBody>
          <a:bodyPr/>
          <a:lstStyle/>
          <a:p>
            <a:fld id="{873D1349-3C10-40B1-8DD1-E9EB0F566AF7}" type="slidenum">
              <a:rPr lang="fr-FR" smtClean="0"/>
              <a:t>12</a:t>
            </a:fld>
            <a:endParaRPr lang="fr-FR" dirty="0"/>
          </a:p>
        </p:txBody>
      </p:sp>
    </p:spTree>
    <p:extLst>
      <p:ext uri="{BB962C8B-B14F-4D97-AF65-F5344CB8AC3E}">
        <p14:creationId xmlns:p14="http://schemas.microsoft.com/office/powerpoint/2010/main" val="3656469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71500" y="217488"/>
            <a:ext cx="3709988" cy="2087562"/>
          </a:xfrm>
        </p:spPr>
      </p:sp>
      <p:sp>
        <p:nvSpPr>
          <p:cNvPr id="4" name="Espace réservé du numéro de diapositive 3"/>
          <p:cNvSpPr>
            <a:spLocks noGrp="1"/>
          </p:cNvSpPr>
          <p:nvPr>
            <p:ph type="sldNum" sz="quarter" idx="10"/>
          </p:nvPr>
        </p:nvSpPr>
        <p:spPr/>
        <p:txBody>
          <a:bodyPr/>
          <a:lstStyle/>
          <a:p>
            <a:fld id="{873D1349-3C10-40B1-8DD1-E9EB0F566AF7}" type="slidenum">
              <a:rPr lang="fr-FR" smtClean="0"/>
              <a:t>13</a:t>
            </a:fld>
            <a:endParaRPr lang="fr-FR"/>
          </a:p>
        </p:txBody>
      </p:sp>
      <p:pic>
        <p:nvPicPr>
          <p:cNvPr id="5" name="Image 4">
            <a:extLst>
              <a:ext uri="{FF2B5EF4-FFF2-40B4-BE49-F238E27FC236}">
                <a16:creationId xmlns:a16="http://schemas.microsoft.com/office/drawing/2014/main" id="{DEC14A90-BC9C-40A2-ADFD-BB29A8B928A5}"/>
              </a:ext>
            </a:extLst>
          </p:cNvPr>
          <p:cNvPicPr>
            <a:picLocks noChangeAspect="1"/>
          </p:cNvPicPr>
          <p:nvPr/>
        </p:nvPicPr>
        <p:blipFill>
          <a:blip r:embed="rId3"/>
          <a:stretch>
            <a:fillRect/>
          </a:stretch>
        </p:blipFill>
        <p:spPr>
          <a:xfrm>
            <a:off x="571500" y="2429025"/>
            <a:ext cx="3624068" cy="2562369"/>
          </a:xfrm>
          <a:prstGeom prst="rect">
            <a:avLst/>
          </a:prstGeom>
          <a:ln>
            <a:noFill/>
          </a:ln>
          <a:effectLst>
            <a:outerShdw blurRad="292100" dist="139700" dir="2700000" algn="tl" rotWithShape="0">
              <a:srgbClr val="333333">
                <a:alpha val="65000"/>
              </a:srgbClr>
            </a:outerShdw>
          </a:effectLst>
        </p:spPr>
      </p:pic>
      <p:sp>
        <p:nvSpPr>
          <p:cNvPr id="3" name="ZoneTexte 2">
            <a:extLst>
              <a:ext uri="{FF2B5EF4-FFF2-40B4-BE49-F238E27FC236}">
                <a16:creationId xmlns:a16="http://schemas.microsoft.com/office/drawing/2014/main" id="{EFFDE73F-6879-4208-B0AE-AB2C9B82AD0D}"/>
              </a:ext>
            </a:extLst>
          </p:cNvPr>
          <p:cNvSpPr txBox="1"/>
          <p:nvPr/>
        </p:nvSpPr>
        <p:spPr>
          <a:xfrm>
            <a:off x="4438185" y="374746"/>
            <a:ext cx="5412059" cy="4616648"/>
          </a:xfrm>
          <a:prstGeom prst="rect">
            <a:avLst/>
          </a:prstGeom>
          <a:noFill/>
        </p:spPr>
        <p:txBody>
          <a:bodyPr wrap="square" rtlCol="0">
            <a:spAutoFit/>
          </a:bodyPr>
          <a:lstStyle/>
          <a:p>
            <a:r>
              <a:rPr lang="fr-FR" sz="1400" b="1" dirty="0">
                <a:solidFill>
                  <a:srgbClr val="0070C0"/>
                </a:solidFill>
              </a:rPr>
              <a:t>MINEURS </a:t>
            </a:r>
          </a:p>
          <a:p>
            <a:r>
              <a:rPr lang="fr-FR" sz="1400" b="1" u="sng" dirty="0"/>
              <a:t>La Belgique est le seul pays au monde à autoriser l’euthanasie des mineurs sans limite d’âge sur la base du critère de capacité de discernement </a:t>
            </a:r>
            <a:r>
              <a:rPr lang="fr-FR" sz="1400" dirty="0"/>
              <a:t>… Les enfants demandeurs doivent être soumis à des souffrances physiques insupportables et  atteints d’une maladie incurable </a:t>
            </a:r>
            <a:r>
              <a:rPr lang="fr-FR" sz="1400" b="1" dirty="0"/>
              <a:t>entrainant la mort à brève échéance </a:t>
            </a:r>
          </a:p>
          <a:p>
            <a:r>
              <a:rPr lang="fr-FR" sz="1400" dirty="0"/>
              <a:t> A ce jour en Belgique depuis 2014 2 cas d’euthanasie de mineurs : un de 17 ans en phase terminale et un dont la Commission de Contrôle Belge n’a pas voulu dire l’âge ….</a:t>
            </a:r>
          </a:p>
          <a:p>
            <a:endParaRPr lang="fr-FR" sz="1400" dirty="0"/>
          </a:p>
          <a:p>
            <a:r>
              <a:rPr lang="fr-FR" sz="1400" dirty="0"/>
              <a:t>NB1 L’association Néerlandaise des pédiatres considère que la  limite d’âge de 12 ans prévue dans la loi est discriminatoire….et qu’il faudrait ne pas retenir de critère d’âge dans la mesure où ils disposent </a:t>
            </a:r>
            <a:r>
              <a:rPr lang="fr-FR" sz="1400" b="1" dirty="0"/>
              <a:t>d’outil pour mesurer le discernement</a:t>
            </a:r>
            <a:r>
              <a:rPr lang="fr-FR" sz="1400" dirty="0"/>
              <a:t>. On note 5 cas (de 12 à17 ans ) entre 2002 et 2012 alors que ce n’était pas explicitement légal . </a:t>
            </a:r>
          </a:p>
          <a:p>
            <a:endParaRPr lang="fr-FR" sz="1400" dirty="0"/>
          </a:p>
          <a:p>
            <a:r>
              <a:rPr lang="fr-FR" sz="1400" dirty="0"/>
              <a:t>NB2 Les tenants de l’euthanasie en France sont extrêmement proches des idées Belges et envisagent dès l’adoption de la loi sur l’euthanasie pour les personnes majeures de s’attaquer à la question des mineurs (</a:t>
            </a:r>
            <a:r>
              <a:rPr lang="fr-FR" sz="1400" dirty="0" err="1"/>
              <a:t>cf</a:t>
            </a:r>
            <a:r>
              <a:rPr lang="fr-FR" sz="1400" dirty="0"/>
              <a:t> interview de Jean Louis Touraine au Point du 28/02/2018 reprise en annexe 3 notes slide 20)</a:t>
            </a:r>
          </a:p>
        </p:txBody>
      </p:sp>
      <p:sp>
        <p:nvSpPr>
          <p:cNvPr id="6" name="ZoneTexte 5">
            <a:extLst>
              <a:ext uri="{FF2B5EF4-FFF2-40B4-BE49-F238E27FC236}">
                <a16:creationId xmlns:a16="http://schemas.microsoft.com/office/drawing/2014/main" id="{95B6994B-54B9-4C19-BAE5-A75B280FD0C4}"/>
              </a:ext>
            </a:extLst>
          </p:cNvPr>
          <p:cNvSpPr txBox="1"/>
          <p:nvPr/>
        </p:nvSpPr>
        <p:spPr>
          <a:xfrm>
            <a:off x="260195" y="4991394"/>
            <a:ext cx="9590049" cy="1600438"/>
          </a:xfrm>
          <a:prstGeom prst="rect">
            <a:avLst/>
          </a:prstGeom>
          <a:solidFill>
            <a:schemeClr val="bg2"/>
          </a:solidFill>
        </p:spPr>
        <p:txBody>
          <a:bodyPr wrap="square" rtlCol="0">
            <a:spAutoFit/>
          </a:bodyPr>
          <a:lstStyle/>
          <a:p>
            <a:r>
              <a:rPr lang="fr-FR" sz="1400" dirty="0"/>
              <a:t>NB3 En France </a:t>
            </a:r>
            <a:r>
              <a:rPr lang="fr-FR" sz="1400" b="1" dirty="0"/>
              <a:t>la Loi Claeys Leonetti ne prévoit pas de dispositif particulier pour les mineurs : </a:t>
            </a:r>
            <a:r>
              <a:rPr lang="fr-FR" sz="1400" dirty="0"/>
              <a:t>c’est le droit commun qui doit s’appliquer et se superposer aux directives de cette dernière; notamment les représentants légaux de l’enfant en fin de vie vont exprimer sa volonté (</a:t>
            </a:r>
            <a:r>
              <a:rPr lang="fr-FR" sz="1400" dirty="0" err="1"/>
              <a:t>cf</a:t>
            </a:r>
            <a:r>
              <a:rPr lang="fr-FR" sz="1400" dirty="0"/>
              <a:t> art. 371-1 du code civil). Le conseil d’état (Arrêt CE du 6 décembre 2017) a considéré que les directives anticipées ne s’appliquaient pas aux mineurs .</a:t>
            </a:r>
          </a:p>
          <a:p>
            <a:r>
              <a:rPr lang="fr-FR" sz="1400" b="1" dirty="0"/>
              <a:t>En France avec la mise en œuvre de la « sédation profonde et continue » en phase très avancée ou terminale , en termes de résultat pour l’enfant malade est sensiblement équivalent à la loi Belge </a:t>
            </a:r>
            <a:r>
              <a:rPr lang="fr-FR" sz="1400" dirty="0"/>
              <a:t>(</a:t>
            </a:r>
            <a:r>
              <a:rPr lang="fr-FR" sz="1400" b="1" dirty="0"/>
              <a:t>décès à brève échéance </a:t>
            </a:r>
            <a:r>
              <a:rPr lang="fr-FR" sz="1400" dirty="0"/>
              <a:t>). =&gt; Une loi « Euthanasie pour les  mineurs » évoquée par Jean-Louis Touraine dans une interview au Point du 28/02/2018 en France n’apporterait rien . </a:t>
            </a:r>
          </a:p>
        </p:txBody>
      </p:sp>
    </p:spTree>
    <p:extLst>
      <p:ext uri="{BB962C8B-B14F-4D97-AF65-F5344CB8AC3E}">
        <p14:creationId xmlns:p14="http://schemas.microsoft.com/office/powerpoint/2010/main" val="1118477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18350" y="84138"/>
            <a:ext cx="2654300" cy="1492250"/>
          </a:xfrm>
        </p:spPr>
      </p:sp>
      <p:sp>
        <p:nvSpPr>
          <p:cNvPr id="3" name="Espace réservé des notes 2"/>
          <p:cNvSpPr>
            <a:spLocks noGrp="1"/>
          </p:cNvSpPr>
          <p:nvPr>
            <p:ph type="body" idx="1"/>
          </p:nvPr>
        </p:nvSpPr>
        <p:spPr>
          <a:xfrm>
            <a:off x="308981" y="1412488"/>
            <a:ext cx="9523142" cy="3495760"/>
          </a:xfrm>
        </p:spPr>
        <p:txBody>
          <a:bodyPr/>
          <a:lstStyle/>
          <a:p>
            <a:pPr algn="just">
              <a:spcAft>
                <a:spcPts val="0"/>
              </a:spcAft>
            </a:pPr>
            <a:endParaRPr lang="fr-FR" i="1" kern="50" dirty="0">
              <a:solidFill>
                <a:srgbClr val="4472C4"/>
              </a:solidFill>
              <a:latin typeface="Times New Roman" panose="02020603050405020304" pitchFamily="18" charset="0"/>
              <a:ea typeface="Arial Unicode MS"/>
              <a:cs typeface="Arial Unicode MS"/>
            </a:endParaRPr>
          </a:p>
          <a:p>
            <a:pPr algn="just">
              <a:spcAft>
                <a:spcPts val="0"/>
              </a:spcAft>
            </a:pPr>
            <a:r>
              <a:rPr lang="fr-FR" i="1" kern="50" dirty="0">
                <a:latin typeface="Times New Roman" panose="02020603050405020304" pitchFamily="18" charset="0"/>
                <a:ea typeface="Arial Unicode MS"/>
                <a:cs typeface="Arial Unicode MS"/>
              </a:rPr>
              <a:t>On peut craindre</a:t>
            </a:r>
          </a:p>
          <a:p>
            <a:pPr marL="171450" lvl="0" indent="-171450">
              <a:buFontTx/>
              <a:buChar char="-"/>
            </a:pPr>
            <a:r>
              <a:rPr lang="fr-FR" b="1" kern="50" dirty="0">
                <a:latin typeface="Times New Roman" panose="02020603050405020304" pitchFamily="18" charset="0"/>
                <a:ea typeface="Arial Unicode MS"/>
                <a:cs typeface="Arial Unicode MS"/>
              </a:rPr>
              <a:t>Pression  socio-économique sur les personnes qui « n’apportent plus rien à la société » et qui ne seraient plus dignes de vivre ou plutôt ne se sentiraient plus dignes de vivre </a:t>
            </a:r>
            <a:r>
              <a:rPr lang="fr-FR" b="1" i="1" kern="50" dirty="0">
                <a:latin typeface="Times New Roman" panose="02020603050405020304" pitchFamily="18" charset="0"/>
                <a:ea typeface="Arial Unicode MS"/>
                <a:cs typeface="Arial Unicode MS"/>
              </a:rPr>
              <a:t>:</a:t>
            </a:r>
          </a:p>
          <a:p>
            <a:pPr marL="171450" lvl="0" indent="-171450">
              <a:buFontTx/>
              <a:buChar char="-"/>
            </a:pPr>
            <a:r>
              <a:rPr lang="fr-FR" i="1" kern="50" dirty="0">
                <a:latin typeface="Times New Roman" panose="02020603050405020304" pitchFamily="18" charset="0"/>
                <a:ea typeface="Arial Unicode MS"/>
                <a:cs typeface="Arial Unicode MS"/>
              </a:rPr>
              <a:t>	13/10/2016 : Aide au suicide  </a:t>
            </a:r>
            <a:r>
              <a:rPr lang="fr-FR" b="1" i="1" kern="50" dirty="0">
                <a:latin typeface="Times New Roman" panose="02020603050405020304" pitchFamily="18" charset="0"/>
                <a:ea typeface="Arial Unicode MS"/>
                <a:cs typeface="Arial Unicode MS"/>
              </a:rPr>
              <a:t>Les Pays Bas veulent autoriser la pratique aux personnes </a:t>
            </a:r>
            <a:r>
              <a:rPr lang="fr-FR" b="1" i="1" kern="50" dirty="0" err="1">
                <a:latin typeface="Times New Roman" panose="02020603050405020304" pitchFamily="18" charset="0"/>
                <a:ea typeface="Arial Unicode MS"/>
                <a:cs typeface="Arial Unicode MS"/>
              </a:rPr>
              <a:t>agées</a:t>
            </a:r>
            <a:r>
              <a:rPr lang="fr-FR" b="1" i="1" kern="50" dirty="0">
                <a:latin typeface="Times New Roman" panose="02020603050405020304" pitchFamily="18" charset="0"/>
                <a:ea typeface="Arial Unicode MS"/>
                <a:cs typeface="Arial Unicode MS"/>
              </a:rPr>
              <a:t> non malades ayant le sentiment d’avoir accompli leur vie </a:t>
            </a:r>
            <a:r>
              <a:rPr lang="fr-FR" i="1" kern="50" dirty="0">
                <a:latin typeface="Times New Roman" panose="02020603050405020304" pitchFamily="18" charset="0"/>
                <a:ea typeface="Arial Unicode MS"/>
                <a:cs typeface="Arial Unicode MS"/>
              </a:rPr>
              <a:t>….(ne voient plus de sens à leur vie , vivent mal leur perte d’indépendance , ont un sentiment de solitude) . Pour les aider le gouvernement prévoit </a:t>
            </a:r>
            <a:r>
              <a:rPr lang="fr-FR" b="1" i="1" kern="50" dirty="0">
                <a:latin typeface="Times New Roman" panose="02020603050405020304" pitchFamily="18" charset="0"/>
                <a:ea typeface="Arial Unicode MS"/>
                <a:cs typeface="Arial Unicode MS"/>
              </a:rPr>
              <a:t>« un assistant à la mort », </a:t>
            </a:r>
            <a:r>
              <a:rPr lang="fr-FR" i="1" kern="50" dirty="0">
                <a:latin typeface="Times New Roman" panose="02020603050405020304" pitchFamily="18" charset="0"/>
                <a:ea typeface="Arial Unicode MS"/>
                <a:cs typeface="Arial Unicode MS"/>
              </a:rPr>
              <a:t>ayant une éducation médicale et ayant suivi des formations spécifiques, qui devra autoriser la procédure après avoir exclu qu’un traitement puisse effacer ce « souhait de mort » ….. </a:t>
            </a:r>
            <a:r>
              <a:rPr lang="fr-FR" i="1" kern="50" dirty="0" err="1">
                <a:latin typeface="Times New Roman" panose="02020603050405020304" pitchFamily="18" charset="0"/>
                <a:ea typeface="Arial Unicode MS"/>
                <a:cs typeface="Arial Unicode MS"/>
              </a:rPr>
              <a:t>cf</a:t>
            </a:r>
            <a:r>
              <a:rPr lang="fr-FR" i="1" kern="50" dirty="0">
                <a:latin typeface="Times New Roman" panose="02020603050405020304" pitchFamily="18" charset="0"/>
                <a:ea typeface="Arial Unicode MS"/>
                <a:cs typeface="Arial Unicode MS"/>
              </a:rPr>
              <a:t> film Japonais la ballade de </a:t>
            </a:r>
            <a:r>
              <a:rPr lang="fr-FR" i="1" kern="50" dirty="0" err="1">
                <a:latin typeface="Times New Roman" panose="02020603050405020304" pitchFamily="18" charset="0"/>
                <a:ea typeface="Arial Unicode MS"/>
                <a:cs typeface="Arial Unicode MS"/>
              </a:rPr>
              <a:t>Narayama</a:t>
            </a:r>
            <a:r>
              <a:rPr lang="fr-FR" i="1" kern="50" dirty="0">
                <a:latin typeface="Times New Roman" panose="02020603050405020304" pitchFamily="18" charset="0"/>
                <a:ea typeface="Arial Unicode MS"/>
                <a:cs typeface="Arial Unicode MS"/>
              </a:rPr>
              <a:t> qui instaurait l’exclusion du village à partir d’un certain âge) =&gt;</a:t>
            </a:r>
            <a:r>
              <a:rPr lang="fr-FR" b="1" i="1" kern="50" dirty="0">
                <a:latin typeface="Times New Roman" panose="02020603050405020304" pitchFamily="18" charset="0"/>
                <a:ea typeface="Arial Unicode MS"/>
                <a:cs typeface="Arial Unicode MS"/>
              </a:rPr>
              <a:t>Ce projet est en suspens en raison du changement de majorité gouvernementale  </a:t>
            </a:r>
            <a:r>
              <a:rPr lang="fr-FR" i="1" kern="50" dirty="0">
                <a:latin typeface="Times New Roman" panose="02020603050405020304" pitchFamily="18" charset="0"/>
                <a:ea typeface="Arial Unicode MS"/>
                <a:cs typeface="Arial Unicode MS"/>
              </a:rPr>
              <a:t>Un couple de retraités Hollandais installé au Portugal déclarait à la présidente du </a:t>
            </a:r>
            <a:r>
              <a:rPr lang="fr-FR" i="1" kern="50" dirty="0" err="1">
                <a:latin typeface="Times New Roman" panose="02020603050405020304" pitchFamily="18" charset="0"/>
                <a:ea typeface="Arial Unicode MS"/>
                <a:cs typeface="Arial Unicode MS"/>
              </a:rPr>
              <a:t>Miamsi</a:t>
            </a:r>
            <a:r>
              <a:rPr lang="fr-FR" i="1" kern="50" dirty="0">
                <a:latin typeface="Times New Roman" panose="02020603050405020304" pitchFamily="18" charset="0"/>
                <a:ea typeface="Arial Unicode MS"/>
                <a:cs typeface="Arial Unicode MS"/>
              </a:rPr>
              <a:t> apprécier au Portugal l’absence de « pression </a:t>
            </a:r>
            <a:r>
              <a:rPr lang="fr-FR" i="1" kern="50" dirty="0" err="1">
                <a:latin typeface="Times New Roman" panose="02020603050405020304" pitchFamily="18" charset="0"/>
                <a:ea typeface="Arial Unicode MS"/>
                <a:cs typeface="Arial Unicode MS"/>
              </a:rPr>
              <a:t>euthanatique</a:t>
            </a:r>
            <a:r>
              <a:rPr lang="fr-FR" i="1" kern="50" dirty="0">
                <a:latin typeface="Times New Roman" panose="02020603050405020304" pitchFamily="18" charset="0"/>
                <a:ea typeface="Arial Unicode MS"/>
                <a:cs typeface="Arial Unicode MS"/>
              </a:rPr>
              <a:t> ».  	</a:t>
            </a:r>
          </a:p>
          <a:p>
            <a:pPr algn="just"/>
            <a:endParaRPr lang="fr-FR" b="1" i="1" kern="50" dirty="0">
              <a:latin typeface="Times New Roman" panose="02020603050405020304" pitchFamily="18" charset="0"/>
              <a:ea typeface="Arial Unicode MS"/>
              <a:cs typeface="Arial Unicode MS"/>
            </a:endParaRPr>
          </a:p>
          <a:p>
            <a:pPr algn="just"/>
            <a:r>
              <a:rPr lang="fr-FR" b="1" i="1" kern="50" dirty="0">
                <a:latin typeface="Times New Roman" panose="02020603050405020304" pitchFamily="18" charset="0"/>
                <a:ea typeface="Arial Unicode MS"/>
                <a:cs typeface="Arial Unicode MS"/>
              </a:rPr>
              <a:t>-    </a:t>
            </a:r>
            <a:r>
              <a:rPr lang="fr-FR" b="1" kern="50" dirty="0">
                <a:latin typeface="Times New Roman" panose="02020603050405020304" pitchFamily="18" charset="0"/>
                <a:ea typeface="Arial Unicode MS"/>
                <a:cs typeface="Arial Unicode MS"/>
              </a:rPr>
              <a:t>Rupture de la confiance avec le corps médical y.c. dans les centres de soins palliatifs : </a:t>
            </a:r>
            <a:r>
              <a:rPr lang="fr-FR" i="1" kern="50" dirty="0">
                <a:latin typeface="Times New Roman" panose="02020603050405020304" pitchFamily="18" charset="0"/>
                <a:ea typeface="Arial Unicode MS"/>
                <a:cs typeface="Arial Unicode MS"/>
              </a:rPr>
              <a:t>En Belgique l’institut  européen de bioéthique dénonce de nombreux cas d’euthanasies ou de sédations terminales (non déclarées) pour…. libérer des lits et plaide pour l’instauration d’une carte individuelle de volonté anticipée (sorte de déclaration anticipée à l’envers) interdisant l’euthanasie. </a:t>
            </a:r>
          </a:p>
          <a:p>
            <a:pPr marL="171450" indent="-171450" algn="just">
              <a:spcAft>
                <a:spcPts val="0"/>
              </a:spcAft>
              <a:buFontTx/>
              <a:buChar char="-"/>
            </a:pPr>
            <a:endParaRPr lang="fr-FR" b="1" kern="50" dirty="0">
              <a:latin typeface="Times New Roman" panose="02020603050405020304" pitchFamily="18" charset="0"/>
              <a:ea typeface="Arial Unicode MS"/>
              <a:cs typeface="Arial Unicode MS"/>
            </a:endParaRPr>
          </a:p>
          <a:p>
            <a:pPr marL="171450" indent="-171450" algn="just">
              <a:spcAft>
                <a:spcPts val="0"/>
              </a:spcAft>
              <a:buFontTx/>
              <a:buChar char="-"/>
            </a:pPr>
            <a:r>
              <a:rPr lang="fr-FR" b="1" kern="50" dirty="0">
                <a:latin typeface="Times New Roman" panose="02020603050405020304" pitchFamily="18" charset="0"/>
                <a:ea typeface="Arial Unicode MS"/>
                <a:cs typeface="Arial Unicode MS"/>
              </a:rPr>
              <a:t>Pression économique</a:t>
            </a:r>
            <a:r>
              <a:rPr lang="fr-FR" i="1" kern="50" dirty="0">
                <a:latin typeface="Times New Roman" panose="02020603050405020304" pitchFamily="18" charset="0"/>
                <a:ea typeface="Arial Unicode MS"/>
                <a:cs typeface="Arial Unicode MS"/>
              </a:rPr>
              <a:t> : l’euthanasie ça coûte moins cher que les soins palliatifs (des études sur ce sujet sont parues aux Etats Unis et au Canada mettant en évidence des dizaines de millions d’euros d’économies). Une euthanasie à domicile en Belgique c’est 50 € , 25 € pour le médecin et 25 € pour la dose létale à charge des héritiers .  </a:t>
            </a:r>
          </a:p>
          <a:p>
            <a:pPr algn="just">
              <a:spcAft>
                <a:spcPts val="0"/>
              </a:spcAft>
            </a:pPr>
            <a:endParaRPr lang="fr-FR" b="1" kern="50" dirty="0">
              <a:latin typeface="Times New Roman" panose="02020603050405020304" pitchFamily="18" charset="0"/>
              <a:ea typeface="Arial Unicode MS"/>
              <a:cs typeface="Arial Unicode MS"/>
            </a:endParaRPr>
          </a:p>
        </p:txBody>
      </p:sp>
      <p:pic>
        <p:nvPicPr>
          <p:cNvPr id="5" name="Image 4">
            <a:extLst>
              <a:ext uri="{FF2B5EF4-FFF2-40B4-BE49-F238E27FC236}">
                <a16:creationId xmlns:a16="http://schemas.microsoft.com/office/drawing/2014/main" id="{A15EE7D9-DD35-4E7D-AD92-08C3B1CD21EB}"/>
              </a:ext>
            </a:extLst>
          </p:cNvPr>
          <p:cNvPicPr>
            <a:picLocks noChangeAspect="1"/>
          </p:cNvPicPr>
          <p:nvPr/>
        </p:nvPicPr>
        <p:blipFill>
          <a:blip r:embed="rId3"/>
          <a:stretch>
            <a:fillRect/>
          </a:stretch>
        </p:blipFill>
        <p:spPr>
          <a:xfrm>
            <a:off x="5146658" y="84139"/>
            <a:ext cx="1162652" cy="1492250"/>
          </a:xfrm>
          <a:prstGeom prst="rect">
            <a:avLst/>
          </a:prstGeom>
        </p:spPr>
      </p:pic>
      <p:sp>
        <p:nvSpPr>
          <p:cNvPr id="4" name="ZoneTexte 3">
            <a:extLst>
              <a:ext uri="{FF2B5EF4-FFF2-40B4-BE49-F238E27FC236}">
                <a16:creationId xmlns:a16="http://schemas.microsoft.com/office/drawing/2014/main" id="{2FA80E54-B566-44B2-97DB-72C8367F26D0}"/>
              </a:ext>
            </a:extLst>
          </p:cNvPr>
          <p:cNvSpPr txBox="1"/>
          <p:nvPr/>
        </p:nvSpPr>
        <p:spPr>
          <a:xfrm>
            <a:off x="308981" y="5062654"/>
            <a:ext cx="9463669" cy="1569660"/>
          </a:xfrm>
          <a:prstGeom prst="rect">
            <a:avLst/>
          </a:prstGeom>
          <a:solidFill>
            <a:schemeClr val="bg2"/>
          </a:solidFill>
        </p:spPr>
        <p:txBody>
          <a:bodyPr wrap="square" rtlCol="0">
            <a:spAutoFit/>
          </a:bodyPr>
          <a:lstStyle/>
          <a:p>
            <a:pPr marL="171450" indent="-171450" algn="just">
              <a:spcAft>
                <a:spcPts val="0"/>
              </a:spcAft>
              <a:buFontTx/>
              <a:buChar char="-"/>
            </a:pPr>
            <a:r>
              <a:rPr lang="fr-FR" sz="1200" b="1" kern="50" dirty="0">
                <a:solidFill>
                  <a:schemeClr val="accent1"/>
                </a:solidFill>
                <a:latin typeface="Times New Roman" panose="02020603050405020304" pitchFamily="18" charset="0"/>
                <a:ea typeface="Arial Unicode MS"/>
                <a:cs typeface="Arial Unicode MS"/>
              </a:rPr>
              <a:t>Pression morale sur les médecins </a:t>
            </a:r>
            <a:r>
              <a:rPr lang="fr-FR" sz="1200" i="1" kern="50" dirty="0">
                <a:solidFill>
                  <a:schemeClr val="accent1"/>
                </a:solidFill>
                <a:latin typeface="Times New Roman" panose="02020603050405020304" pitchFamily="18" charset="0"/>
                <a:ea typeface="Arial Unicode MS"/>
                <a:cs typeface="Arial Unicode MS"/>
              </a:rPr>
              <a:t>: « </a:t>
            </a:r>
            <a:r>
              <a:rPr lang="fr-FR" sz="1200" b="1" i="1" kern="50" dirty="0">
                <a:solidFill>
                  <a:schemeClr val="accent1"/>
                </a:solidFill>
                <a:latin typeface="Times New Roman" panose="02020603050405020304" pitchFamily="18" charset="0"/>
                <a:ea typeface="Arial Unicode MS"/>
                <a:cs typeface="Arial Unicode MS"/>
              </a:rPr>
              <a:t>l’euthanasie active n’est pas un soin.</a:t>
            </a:r>
            <a:r>
              <a:rPr lang="fr-FR" sz="1200" i="1" kern="50" dirty="0">
                <a:solidFill>
                  <a:schemeClr val="accent1"/>
                </a:solidFill>
                <a:latin typeface="Times New Roman" panose="02020603050405020304" pitchFamily="18" charset="0"/>
                <a:ea typeface="Arial Unicode MS"/>
                <a:cs typeface="Arial Unicode MS"/>
              </a:rPr>
              <a:t> »</a:t>
            </a:r>
          </a:p>
          <a:p>
            <a:pPr marL="628650" lvl="1" indent="-171450" algn="just">
              <a:buFontTx/>
              <a:buChar char="-"/>
            </a:pPr>
            <a:r>
              <a:rPr lang="fr-FR" sz="1200" i="1" kern="50" dirty="0">
                <a:solidFill>
                  <a:schemeClr val="accent1"/>
                </a:solidFill>
                <a:latin typeface="Times New Roman" panose="02020603050405020304" pitchFamily="18" charset="0"/>
                <a:ea typeface="Arial Unicode MS"/>
                <a:cs typeface="Arial Unicode MS"/>
              </a:rPr>
              <a:t>docteur Bernard Devalois  (soins palliatifs CHU de Pontoise): « En cas de tentative de suicide on demande au médecin de réanimer. Si la médecine devait à la fois permettre de tuer et l’empêcher ce serait intenable. Exiger du personnel médical qu’il soit associé à la volonté de mettre fin à ses jours est d’une grande violence. »</a:t>
            </a:r>
          </a:p>
          <a:p>
            <a:pPr marL="628650" lvl="1" indent="-171450" algn="just">
              <a:buFontTx/>
              <a:buChar char="-"/>
            </a:pPr>
            <a:r>
              <a:rPr lang="fr-FR" sz="1200" i="1" kern="50" dirty="0">
                <a:solidFill>
                  <a:schemeClr val="accent1"/>
                </a:solidFill>
                <a:latin typeface="Times New Roman" panose="02020603050405020304" pitchFamily="18" charset="0"/>
                <a:ea typeface="Arial Unicode MS"/>
                <a:cs typeface="Arial Unicode MS"/>
              </a:rPr>
              <a:t>Tribune des 156 députés : les médecins qui pratiquent l’euthanasie (illégale) sont « courageux et compatissants » , ceux qui ne souhaiteraient pas la pratiquer pour des motifs éthiques si elle était dépénalisée sont « respectables » ….Pour exercer une pression </a:t>
            </a:r>
            <a:r>
              <a:rPr lang="fr-FR" sz="1200" b="1" i="1" kern="50" dirty="0">
                <a:solidFill>
                  <a:schemeClr val="accent1"/>
                </a:solidFill>
                <a:latin typeface="Times New Roman" panose="02020603050405020304" pitchFamily="18" charset="0"/>
                <a:ea typeface="Arial Unicode MS"/>
                <a:cs typeface="Arial Unicode MS"/>
              </a:rPr>
              <a:t>elle  laisse entendre qu’il seraient minoritaires alors que 63% des médecins  déclarent qu’ils refuseraient  d’effectuer l’injection létale.(source CESE)</a:t>
            </a:r>
          </a:p>
        </p:txBody>
      </p:sp>
    </p:spTree>
    <p:extLst>
      <p:ext uri="{BB962C8B-B14F-4D97-AF65-F5344CB8AC3E}">
        <p14:creationId xmlns:p14="http://schemas.microsoft.com/office/powerpoint/2010/main" val="1755867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54925" y="134938"/>
            <a:ext cx="2165350" cy="1217612"/>
          </a:xfrm>
        </p:spPr>
      </p:sp>
      <p:sp>
        <p:nvSpPr>
          <p:cNvPr id="4" name="Espace réservé du numéro de diapositive 3"/>
          <p:cNvSpPr>
            <a:spLocks noGrp="1"/>
          </p:cNvSpPr>
          <p:nvPr>
            <p:ph type="sldNum" sz="quarter" idx="10"/>
          </p:nvPr>
        </p:nvSpPr>
        <p:spPr/>
        <p:txBody>
          <a:bodyPr/>
          <a:lstStyle/>
          <a:p>
            <a:fld id="{873D1349-3C10-40B1-8DD1-E9EB0F566AF7}" type="slidenum">
              <a:rPr lang="fr-FR" smtClean="0"/>
              <a:t>15</a:t>
            </a:fld>
            <a:endParaRPr lang="fr-FR" dirty="0"/>
          </a:p>
        </p:txBody>
      </p:sp>
      <p:sp>
        <p:nvSpPr>
          <p:cNvPr id="6" name="Espace réservé des notes 5">
            <a:extLst>
              <a:ext uri="{FF2B5EF4-FFF2-40B4-BE49-F238E27FC236}">
                <a16:creationId xmlns:a16="http://schemas.microsoft.com/office/drawing/2014/main" id="{A5863E9A-D8E5-4F5C-9F35-7A0C5C8635CF}"/>
              </a:ext>
            </a:extLst>
          </p:cNvPr>
          <p:cNvSpPr>
            <a:spLocks noGrp="1"/>
          </p:cNvSpPr>
          <p:nvPr>
            <p:ph type="body" idx="1"/>
          </p:nvPr>
        </p:nvSpPr>
        <p:spPr>
          <a:xfrm>
            <a:off x="-170985" y="490558"/>
            <a:ext cx="9991492" cy="1343005"/>
          </a:xfrm>
        </p:spPr>
        <p:txBody>
          <a:bodyPr/>
          <a:lstStyle/>
          <a:p>
            <a:endParaRPr lang="fr-FR" dirty="0"/>
          </a:p>
          <a:p>
            <a:endParaRPr lang="fr-FR" dirty="0"/>
          </a:p>
        </p:txBody>
      </p:sp>
      <p:sp>
        <p:nvSpPr>
          <p:cNvPr id="3" name="Rectangle 2">
            <a:extLst>
              <a:ext uri="{FF2B5EF4-FFF2-40B4-BE49-F238E27FC236}">
                <a16:creationId xmlns:a16="http://schemas.microsoft.com/office/drawing/2014/main" id="{69D382BC-59E2-4F4B-8AA0-1C8FAF221B0C}"/>
              </a:ext>
            </a:extLst>
          </p:cNvPr>
          <p:cNvSpPr/>
          <p:nvPr/>
        </p:nvSpPr>
        <p:spPr>
          <a:xfrm>
            <a:off x="92846" y="1143020"/>
            <a:ext cx="9691688" cy="2677656"/>
          </a:xfrm>
          <a:prstGeom prst="rect">
            <a:avLst/>
          </a:prstGeom>
        </p:spPr>
        <p:txBody>
          <a:bodyPr wrap="square">
            <a:spAutoFit/>
          </a:bodyPr>
          <a:lstStyle/>
          <a:p>
            <a:pPr marL="171450" indent="-171450" algn="just">
              <a:buFontTx/>
              <a:buChar char="-"/>
            </a:pPr>
            <a:r>
              <a:rPr lang="fr-FR" sz="1400" b="1" kern="50" dirty="0">
                <a:latin typeface="Times New Roman" panose="02020603050405020304" pitchFamily="18" charset="0"/>
                <a:ea typeface="Arial Unicode MS"/>
                <a:cs typeface="Arial Unicode MS"/>
              </a:rPr>
              <a:t>On peut craindre : </a:t>
            </a:r>
          </a:p>
          <a:p>
            <a:pPr marL="171450" indent="-171450" algn="just">
              <a:buFontTx/>
              <a:buChar char="-"/>
            </a:pPr>
            <a:r>
              <a:rPr lang="fr-FR" sz="1400" b="1" kern="50" dirty="0">
                <a:latin typeface="Times New Roman" panose="02020603050405020304" pitchFamily="18" charset="0"/>
                <a:ea typeface="Arial Unicode MS"/>
                <a:cs typeface="Arial Unicode MS"/>
              </a:rPr>
              <a:t>Augmentation des Suicides </a:t>
            </a:r>
            <a:r>
              <a:rPr lang="fr-FR" sz="1400" i="1" kern="50" dirty="0">
                <a:latin typeface="Times New Roman" panose="02020603050405020304" pitchFamily="18" charset="0"/>
                <a:ea typeface="Arial Unicode MS"/>
                <a:cs typeface="Arial Unicode MS"/>
              </a:rPr>
              <a:t>: </a:t>
            </a:r>
            <a:r>
              <a:rPr lang="fr-FR" sz="1400" b="1" i="1" kern="50" dirty="0">
                <a:latin typeface="Times New Roman" panose="02020603050405020304" pitchFamily="18" charset="0"/>
                <a:ea typeface="Arial Unicode MS"/>
                <a:cs typeface="Arial Unicode MS"/>
              </a:rPr>
              <a:t>En France le taux de suicide en 2017 est de 14,9 pour 100000 habitant (9000 suicides soit 0,5% des décès, pour 200000 tentatives ) il est supérieur à la moyenne européenne de 12 pour 100000</a:t>
            </a:r>
            <a:r>
              <a:rPr lang="fr-FR" sz="1400" i="1" kern="50" dirty="0">
                <a:latin typeface="Times New Roman" panose="02020603050405020304" pitchFamily="18" charset="0"/>
                <a:ea typeface="Arial Unicode MS"/>
                <a:cs typeface="Arial Unicode MS"/>
              </a:rPr>
              <a:t>,au taux de suicide aux Pays Bas 11,12,  mais inférieur à celui de la Belgique 17,28 pour 100000. </a:t>
            </a:r>
          </a:p>
          <a:p>
            <a:pPr marL="171450" indent="-171450" algn="just">
              <a:buFontTx/>
              <a:buChar char="-"/>
            </a:pPr>
            <a:endParaRPr lang="fr-FR" sz="1400" b="1" i="1" kern="50" dirty="0">
              <a:latin typeface="Times New Roman" panose="02020603050405020304" pitchFamily="18" charset="0"/>
              <a:ea typeface="Arial Unicode MS"/>
              <a:cs typeface="Arial Unicode MS"/>
            </a:endParaRPr>
          </a:p>
          <a:p>
            <a:pPr marL="171450" indent="-171450" algn="just">
              <a:buFontTx/>
              <a:buChar char="-"/>
            </a:pPr>
            <a:r>
              <a:rPr lang="fr-FR" sz="1400" b="1" i="1" kern="50" dirty="0">
                <a:latin typeface="Times New Roman" panose="02020603050405020304" pitchFamily="18" charset="0"/>
                <a:ea typeface="Arial Unicode MS"/>
                <a:cs typeface="Arial Unicode MS"/>
              </a:rPr>
              <a:t>Personnes âgées </a:t>
            </a:r>
            <a:r>
              <a:rPr lang="fr-FR" sz="1400" i="1" kern="50" dirty="0">
                <a:latin typeface="Times New Roman" panose="02020603050405020304" pitchFamily="18" charset="0"/>
                <a:ea typeface="Arial Unicode MS"/>
                <a:cs typeface="Arial Unicode MS"/>
              </a:rPr>
              <a:t>: Aux Pays bas l’association « de </a:t>
            </a:r>
            <a:r>
              <a:rPr lang="fr-FR" sz="1400" i="1" kern="50" dirty="0" err="1">
                <a:latin typeface="Times New Roman" panose="02020603050405020304" pitchFamily="18" charset="0"/>
                <a:ea typeface="Arial Unicode MS"/>
                <a:cs typeface="Arial Unicode MS"/>
              </a:rPr>
              <a:t>laatste</a:t>
            </a:r>
            <a:r>
              <a:rPr lang="fr-FR" sz="1400" i="1" kern="50" dirty="0">
                <a:latin typeface="Times New Roman" panose="02020603050405020304" pitchFamily="18" charset="0"/>
                <a:ea typeface="Arial Unicode MS"/>
                <a:cs typeface="Arial Unicode MS"/>
              </a:rPr>
              <a:t> </a:t>
            </a:r>
            <a:r>
              <a:rPr lang="fr-FR" sz="1400" i="1" kern="50" dirty="0" err="1">
                <a:latin typeface="Times New Roman" panose="02020603050405020304" pitchFamily="18" charset="0"/>
                <a:ea typeface="Arial Unicode MS"/>
                <a:cs typeface="Arial Unicode MS"/>
              </a:rPr>
              <a:t>will</a:t>
            </a:r>
            <a:r>
              <a:rPr lang="fr-FR" sz="1400" i="1" kern="50" dirty="0">
                <a:latin typeface="Times New Roman" panose="02020603050405020304" pitchFamily="18" charset="0"/>
                <a:ea typeface="Arial Unicode MS"/>
                <a:cs typeface="Arial Unicode MS"/>
              </a:rPr>
              <a:t> » (dernière volonté) , au nom de l’autonomie , affirme en septembre 2017 avoir trouvé le moyen (produit légal sous forme de poudre) de provoquer la mort en une heure  sans nécessiter l’encadrement d’un  médecin …Cette association a dû cesser de proposer ce produit sur décision de justice le 23/03/2018. </a:t>
            </a:r>
          </a:p>
          <a:p>
            <a:pPr marL="171450" indent="-171450" algn="just">
              <a:buFontTx/>
              <a:buChar char="-"/>
            </a:pPr>
            <a:r>
              <a:rPr lang="fr-FR" sz="1400" i="1" kern="50" dirty="0">
                <a:latin typeface="Times New Roman" panose="02020603050405020304" pitchFamily="18" charset="0"/>
                <a:ea typeface="Arial Unicode MS"/>
                <a:cs typeface="Arial Unicode MS"/>
              </a:rPr>
              <a:t>Mais 64% des Hollandais sont favorables à la mise à disposition d’une pilule de fin de vie pour les personnes âgées qui le désirent.</a:t>
            </a:r>
          </a:p>
          <a:p>
            <a:pPr marL="171450" indent="-171450" algn="just">
              <a:buFontTx/>
              <a:buChar char="-"/>
            </a:pPr>
            <a:r>
              <a:rPr lang="fr-FR" sz="1400" i="1" kern="50" dirty="0">
                <a:latin typeface="Times New Roman" panose="02020603050405020304" pitchFamily="18" charset="0"/>
                <a:ea typeface="Arial Unicode MS"/>
                <a:cs typeface="Times New Roman" panose="02020603050405020304" pitchFamily="18" charset="0"/>
              </a:rPr>
              <a:t>En Suisse 21 juin 2017 </a:t>
            </a:r>
            <a:r>
              <a:rPr lang="fr-FR" sz="1400" i="1" dirty="0">
                <a:solidFill>
                  <a:srgbClr val="545454"/>
                </a:solidFill>
                <a:latin typeface="Times New Roman" panose="02020603050405020304" pitchFamily="18" charset="0"/>
                <a:cs typeface="Times New Roman" panose="02020603050405020304" pitchFamily="18" charset="0"/>
              </a:rPr>
              <a:t>L'association d'aide au </a:t>
            </a:r>
            <a:r>
              <a:rPr lang="fr-FR" sz="1400" b="1" i="1" dirty="0">
                <a:solidFill>
                  <a:srgbClr val="6A6A6A"/>
                </a:solidFill>
                <a:latin typeface="Times New Roman" panose="02020603050405020304" pitchFamily="18" charset="0"/>
                <a:cs typeface="Times New Roman" panose="02020603050405020304" pitchFamily="18" charset="0"/>
              </a:rPr>
              <a:t>suicide</a:t>
            </a:r>
            <a:r>
              <a:rPr lang="fr-FR" sz="1400" i="1" dirty="0">
                <a:solidFill>
                  <a:srgbClr val="545454"/>
                </a:solidFill>
                <a:latin typeface="Times New Roman" panose="02020603050405020304" pitchFamily="18" charset="0"/>
                <a:cs typeface="Times New Roman" panose="02020603050405020304" pitchFamily="18" charset="0"/>
              </a:rPr>
              <a:t> Exit, en Suisse alémanique, a mis sur pied, samedi, un groupe de travail qui sera chargé d'évaluer la possibilité de proposer ses services aux personnes âgées en bonne santé mais qui sont fatiguées de vivre.</a:t>
            </a:r>
            <a:endParaRPr lang="fr-FR" sz="1400" i="1" kern="50" dirty="0">
              <a:latin typeface="Times New Roman" panose="02020603050405020304" pitchFamily="18" charset="0"/>
              <a:ea typeface="Arial Unicode MS"/>
              <a:cs typeface="Times New Roman" panose="02020603050405020304" pitchFamily="18" charset="0"/>
            </a:endParaRPr>
          </a:p>
        </p:txBody>
      </p:sp>
      <p:sp>
        <p:nvSpPr>
          <p:cNvPr id="10" name="Rectangle 9">
            <a:extLst>
              <a:ext uri="{FF2B5EF4-FFF2-40B4-BE49-F238E27FC236}">
                <a16:creationId xmlns:a16="http://schemas.microsoft.com/office/drawing/2014/main" id="{BDE741DD-45D2-4C75-B8A5-161E92864BAF}"/>
              </a:ext>
            </a:extLst>
          </p:cNvPr>
          <p:cNvSpPr/>
          <p:nvPr/>
        </p:nvSpPr>
        <p:spPr>
          <a:xfrm>
            <a:off x="165099" y="3836447"/>
            <a:ext cx="9547181" cy="2708434"/>
          </a:xfrm>
          <a:prstGeom prst="rect">
            <a:avLst/>
          </a:prstGeom>
          <a:solidFill>
            <a:schemeClr val="accent3">
              <a:lumMod val="20000"/>
              <a:lumOff val="80000"/>
            </a:schemeClr>
          </a:solidFill>
        </p:spPr>
        <p:txBody>
          <a:bodyPr wrap="square">
            <a:spAutoFit/>
          </a:bodyPr>
          <a:lstStyle/>
          <a:p>
            <a:pPr algn="just">
              <a:spcAft>
                <a:spcPts val="0"/>
              </a:spcAft>
            </a:pPr>
            <a:r>
              <a:rPr lang="fr-FR" sz="1600" b="1" dirty="0"/>
              <a:t>Une commission de contrôle qui ne contrôle « rien »,  pour ne pas décourager les médecins </a:t>
            </a:r>
            <a:r>
              <a:rPr lang="fr-FR" sz="1600" dirty="0"/>
              <a:t>: </a:t>
            </a:r>
          </a:p>
          <a:p>
            <a:pPr algn="just">
              <a:spcAft>
                <a:spcPts val="0"/>
              </a:spcAft>
            </a:pPr>
            <a:r>
              <a:rPr lang="fr-FR" sz="1400" dirty="0"/>
              <a:t>En 2017 la commission de contrôle fédérale Belge </a:t>
            </a:r>
            <a:r>
              <a:rPr lang="fr-FR" sz="1400" b="1" dirty="0"/>
              <a:t>(CFCEE) </a:t>
            </a:r>
            <a:r>
              <a:rPr lang="fr-FR" sz="1400" dirty="0"/>
              <a:t>a reçu une déclaration d’un soignant qui avait euthanasié une vieille dame (Parkinson plus  début de démence) </a:t>
            </a:r>
            <a:r>
              <a:rPr lang="fr-FR" sz="1400" b="1" dirty="0"/>
              <a:t>non à sa demande mais à celle de sa famille</a:t>
            </a:r>
            <a:r>
              <a:rPr lang="fr-FR" sz="1400" dirty="0"/>
              <a:t>. L’avis du second médecin a été sollicité </a:t>
            </a:r>
            <a:r>
              <a:rPr lang="fr-FR" sz="1400" b="1" dirty="0"/>
              <a:t>après</a:t>
            </a:r>
            <a:r>
              <a:rPr lang="fr-FR" sz="1400" dirty="0"/>
              <a:t> le décès de la patiente . Malgré l’infraction flagrante à la loi , la commission n’a pas transféré ce cas à la justice, arguant d’une intention bienveillante du médecin. La majorité des 2/3 nécessaires n’ayant pas été atteinte. (1 seul cas transmis à la justice en 15 ans et ~15000 euthanasies recensées.)  </a:t>
            </a:r>
          </a:p>
          <a:p>
            <a:pPr algn="just">
              <a:spcAft>
                <a:spcPts val="0"/>
              </a:spcAft>
            </a:pPr>
            <a:endParaRPr lang="fr-FR" sz="1400" b="1" dirty="0"/>
          </a:p>
          <a:p>
            <a:pPr algn="just">
              <a:spcAft>
                <a:spcPts val="0"/>
              </a:spcAft>
            </a:pPr>
            <a:r>
              <a:rPr lang="fr-FR" sz="1400" b="1" dirty="0"/>
              <a:t>En 2016 seulement 73% des euthanasies en Flandre ont été </a:t>
            </a:r>
            <a:r>
              <a:rPr lang="fr-FR" sz="1400" b="1" u="sng" dirty="0"/>
              <a:t>déclarées</a:t>
            </a:r>
            <a:r>
              <a:rPr lang="fr-FR" sz="1400" b="1" dirty="0"/>
              <a:t> à la commission de contrôle et 58% en Wallonie. Source Comité Consultatif de Bioéthique Belge (CCBB équivalent de notre CCNE).Donc le chiffre de 2024 euthanasies et suicides assistés  (2% des décès) annoncé dans les médias est sous-évalué . </a:t>
            </a:r>
          </a:p>
          <a:p>
            <a:pPr algn="just">
              <a:spcAft>
                <a:spcPts val="0"/>
              </a:spcAft>
            </a:pPr>
            <a:endParaRPr lang="fr-FR" sz="1400" b="1" dirty="0"/>
          </a:p>
          <a:p>
            <a:pPr algn="just">
              <a:spcAft>
                <a:spcPts val="0"/>
              </a:spcAft>
            </a:pPr>
            <a:r>
              <a:rPr lang="fr-FR" sz="1400" dirty="0"/>
              <a:t>Ce dysfonctionnement n’a pas été relevé par le CESE qui a consulté 5 personnes de la CFCEE toutes favorables à l’euthanasie.</a:t>
            </a:r>
          </a:p>
        </p:txBody>
      </p:sp>
    </p:spTree>
    <p:extLst>
      <p:ext uri="{BB962C8B-B14F-4D97-AF65-F5344CB8AC3E}">
        <p14:creationId xmlns:p14="http://schemas.microsoft.com/office/powerpoint/2010/main" val="28618068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693150" y="122238"/>
            <a:ext cx="1063625" cy="598487"/>
          </a:xfrm>
        </p:spPr>
      </p:sp>
      <p:sp>
        <p:nvSpPr>
          <p:cNvPr id="4" name="Espace réservé du numéro de diapositive 3"/>
          <p:cNvSpPr>
            <a:spLocks noGrp="1"/>
          </p:cNvSpPr>
          <p:nvPr>
            <p:ph type="sldNum" sz="quarter" idx="10"/>
          </p:nvPr>
        </p:nvSpPr>
        <p:spPr/>
        <p:txBody>
          <a:bodyPr/>
          <a:lstStyle/>
          <a:p>
            <a:fld id="{873D1349-3C10-40B1-8DD1-E9EB0F566AF7}" type="slidenum">
              <a:rPr lang="fr-FR" smtClean="0"/>
              <a:t>16</a:t>
            </a:fld>
            <a:endParaRPr lang="fr-FR" dirty="0"/>
          </a:p>
        </p:txBody>
      </p:sp>
      <p:sp>
        <p:nvSpPr>
          <p:cNvPr id="5" name="Espace réservé des notes 4">
            <a:extLst>
              <a:ext uri="{FF2B5EF4-FFF2-40B4-BE49-F238E27FC236}">
                <a16:creationId xmlns:a16="http://schemas.microsoft.com/office/drawing/2014/main" id="{9D7DCAD5-8D18-489E-94CA-B7C229BA1CAE}"/>
              </a:ext>
            </a:extLst>
          </p:cNvPr>
          <p:cNvSpPr>
            <a:spLocks noGrp="1"/>
          </p:cNvSpPr>
          <p:nvPr>
            <p:ph type="body" sz="quarter" idx="11"/>
          </p:nvPr>
        </p:nvSpPr>
        <p:spPr>
          <a:xfrm>
            <a:off x="265459" y="308584"/>
            <a:ext cx="9297677" cy="3743026"/>
          </a:xfrm>
        </p:spPr>
        <p:txBody>
          <a:bodyPr/>
          <a:lstStyle/>
          <a:p>
            <a:endParaRPr lang="fr-FR" b="1" dirty="0"/>
          </a:p>
          <a:p>
            <a:r>
              <a:rPr lang="fr-FR" b="1" dirty="0">
                <a:solidFill>
                  <a:schemeClr val="accent1"/>
                </a:solidFill>
              </a:rPr>
              <a:t>Canada /Québec</a:t>
            </a:r>
          </a:p>
          <a:p>
            <a:r>
              <a:rPr lang="fr-FR" dirty="0"/>
              <a:t>Le Canada a depuis juin 2016 une loi </a:t>
            </a:r>
            <a:r>
              <a:rPr lang="fr-FR" b="1" dirty="0"/>
              <a:t>dépénalisant</a:t>
            </a:r>
            <a:r>
              <a:rPr lang="fr-FR" dirty="0"/>
              <a:t> l’euthanasie active et le suicide assisté très proche de celle des Pays Bas,  </a:t>
            </a:r>
            <a:r>
              <a:rPr lang="fr-FR" b="1" dirty="0"/>
              <a:t>mais réservant l’accès à l’euthanasie  aux patients en fin de vie ( Québec) ou dont la mort est devenue raisonnablement prévisible (loi fédérale canadienne). </a:t>
            </a:r>
            <a:r>
              <a:rPr lang="fr-FR" dirty="0"/>
              <a:t>Dès 2017 il s’est retrouvé confronté à des </a:t>
            </a:r>
            <a:r>
              <a:rPr lang="fr-FR" b="1" dirty="0"/>
              <a:t>demandes d’extension du champ d’application de la loi </a:t>
            </a:r>
            <a:r>
              <a:rPr lang="fr-FR" dirty="0"/>
              <a:t>: </a:t>
            </a:r>
            <a:r>
              <a:rPr lang="fr-FR" b="1" dirty="0"/>
              <a:t>Deux patients </a:t>
            </a:r>
            <a:r>
              <a:rPr lang="fr-FR" b="1" dirty="0" err="1"/>
              <a:t>Montréalois</a:t>
            </a:r>
            <a:r>
              <a:rPr lang="fr-FR" b="1" dirty="0"/>
              <a:t> atteints de maladie neuro dégénérative et mais dont la mort n’était pas imminente se sont vus refuser l’euthanasie</a:t>
            </a:r>
            <a:r>
              <a:rPr lang="fr-FR" dirty="0"/>
              <a:t>. Leur avocat a déposé un recours pour dénoncer l’inconstitutionnalité de la loi fédérale et de la loi </a:t>
            </a:r>
            <a:r>
              <a:rPr lang="fr-FR" dirty="0" err="1"/>
              <a:t>Québecoise</a:t>
            </a:r>
            <a:r>
              <a:rPr lang="fr-FR" dirty="0"/>
              <a:t> afin d évacuer la restriction de fin de vie (jugé « liberticide »). </a:t>
            </a:r>
          </a:p>
          <a:p>
            <a:r>
              <a:rPr lang="fr-FR" b="1" dirty="0">
                <a:solidFill>
                  <a:schemeClr val="accent1"/>
                </a:solidFill>
              </a:rPr>
              <a:t>En Belgique : </a:t>
            </a:r>
          </a:p>
          <a:p>
            <a:r>
              <a:rPr lang="fr-FR" dirty="0"/>
              <a:t>Le cas de l’écrivaine Anne Bert atteinte de la maladie de Charcot (neuro dégénérative) diagnostiquée en 2015 qui a choisi d’être euthanasiée à 59 ans en octobre 2017 en Belgique parce qu’elle ne voulait pas vivre l’agonie qui lui (était)  promise. </a:t>
            </a:r>
            <a:r>
              <a:rPr lang="fr-FR" b="1" dirty="0"/>
              <a:t>Elle s’était fixée comme limite pour choisir le moment où l’avancement de la maladie ne lui permettrait plus de se nourrir ni de se laver sans assistance ce qui était le cas en septembre 2017 </a:t>
            </a:r>
            <a:r>
              <a:rPr lang="fr-FR" dirty="0"/>
              <a:t>lors d’une interview où elle s’exprimait normalement. Elle a choisi de médiatiser son euthanasie pour montrer les limites de la loi Leonetti Claeys qui prévoit l’accès à la sédation profonde et continue uniquement en toute fin de vie.</a:t>
            </a:r>
          </a:p>
          <a:p>
            <a:r>
              <a:rPr lang="fr-FR" b="1" dirty="0">
                <a:solidFill>
                  <a:schemeClr val="accent1"/>
                </a:solidFill>
              </a:rPr>
              <a:t>En France :</a:t>
            </a:r>
          </a:p>
          <a:p>
            <a:r>
              <a:rPr lang="fr-FR" dirty="0"/>
              <a:t>Un malade atteint de la maladie de Charcot a,  dans le cadre de la loi Leonetti Claeys , </a:t>
            </a:r>
            <a:r>
              <a:rPr lang="fr-FR" b="1" dirty="0"/>
              <a:t>refusé la trachéotomie (obstination déraisonnable)  </a:t>
            </a:r>
            <a:r>
              <a:rPr lang="fr-FR" dirty="0"/>
              <a:t>qui aurait augmenté son espérance de vie de plusieurs mois voire plusieurs années (Cf Stephen Hawkins décédé à 72 ans ) et de ce fait il est entré dans une phase très avancée voire terminale permettant une sédation profonde et continue.</a:t>
            </a:r>
          </a:p>
          <a:p>
            <a:r>
              <a:rPr lang="fr-FR" dirty="0"/>
              <a:t> </a:t>
            </a:r>
          </a:p>
          <a:p>
            <a:endParaRPr lang="fr-FR" dirty="0"/>
          </a:p>
        </p:txBody>
      </p:sp>
      <p:sp>
        <p:nvSpPr>
          <p:cNvPr id="3" name="Rectangle 2">
            <a:extLst>
              <a:ext uri="{FF2B5EF4-FFF2-40B4-BE49-F238E27FC236}">
                <a16:creationId xmlns:a16="http://schemas.microsoft.com/office/drawing/2014/main" id="{7457E479-C45B-43A3-A2F0-199B727F5DBF}"/>
              </a:ext>
            </a:extLst>
          </p:cNvPr>
          <p:cNvSpPr/>
          <p:nvPr/>
        </p:nvSpPr>
        <p:spPr>
          <a:xfrm>
            <a:off x="519483" y="417714"/>
            <a:ext cx="9140299" cy="369332"/>
          </a:xfrm>
          <a:prstGeom prst="rect">
            <a:avLst/>
          </a:prstGeom>
        </p:spPr>
        <p:txBody>
          <a:bodyPr wrap="square">
            <a:spAutoFit/>
          </a:bodyPr>
          <a:lstStyle/>
          <a:p>
            <a:r>
              <a:rPr lang="fr-FR" dirty="0"/>
              <a:t> </a:t>
            </a:r>
          </a:p>
        </p:txBody>
      </p:sp>
      <p:sp>
        <p:nvSpPr>
          <p:cNvPr id="8" name="ZoneTexte 7">
            <a:extLst>
              <a:ext uri="{FF2B5EF4-FFF2-40B4-BE49-F238E27FC236}">
                <a16:creationId xmlns:a16="http://schemas.microsoft.com/office/drawing/2014/main" id="{41BADB66-CC60-426D-A6FE-13ABF6F473D5}"/>
              </a:ext>
            </a:extLst>
          </p:cNvPr>
          <p:cNvSpPr txBox="1"/>
          <p:nvPr/>
        </p:nvSpPr>
        <p:spPr>
          <a:xfrm>
            <a:off x="168813" y="3444875"/>
            <a:ext cx="9490969" cy="3354765"/>
          </a:xfrm>
          <a:prstGeom prst="rect">
            <a:avLst/>
          </a:prstGeom>
          <a:noFill/>
        </p:spPr>
        <p:txBody>
          <a:bodyPr wrap="square" rtlCol="0">
            <a:spAutoFit/>
          </a:bodyPr>
          <a:lstStyle/>
          <a:p>
            <a:pPr marL="342900" indent="-342900">
              <a:buAutoNum type="alphaLcParenR"/>
            </a:pPr>
            <a:r>
              <a:rPr lang="fr-FR" sz="1400" dirty="0">
                <a:solidFill>
                  <a:srgbClr val="0070C0"/>
                </a:solidFill>
              </a:rPr>
              <a:t>Ces exemples de malades atteints de maladie neuro-dégénérative montrent la différence entre les législations calées sur un élément médical objectif (</a:t>
            </a:r>
            <a:r>
              <a:rPr lang="fr-FR" sz="1400" b="1" dirty="0">
                <a:solidFill>
                  <a:srgbClr val="0070C0"/>
                </a:solidFill>
              </a:rPr>
              <a:t>pronostic vital</a:t>
            </a:r>
            <a:r>
              <a:rPr lang="fr-FR" sz="1400" dirty="0">
                <a:solidFill>
                  <a:srgbClr val="0070C0"/>
                </a:solidFill>
              </a:rPr>
              <a:t>) qui permettent d’anticiper le décès de </a:t>
            </a:r>
            <a:r>
              <a:rPr lang="fr-FR" sz="1400" b="1" dirty="0">
                <a:solidFill>
                  <a:srgbClr val="0070C0"/>
                </a:solidFill>
              </a:rPr>
              <a:t>quelques  semaines  </a:t>
            </a:r>
            <a:r>
              <a:rPr lang="fr-FR" sz="1400" dirty="0">
                <a:solidFill>
                  <a:srgbClr val="0070C0"/>
                </a:solidFill>
              </a:rPr>
              <a:t>et les législations libérales basées sur des critères individuels (</a:t>
            </a:r>
            <a:r>
              <a:rPr lang="fr-FR" sz="1400" b="1" dirty="0">
                <a:solidFill>
                  <a:schemeClr val="accent1"/>
                </a:solidFill>
              </a:rPr>
              <a:t>souffrance ressentie Bénélux, volonté et discernement Suisse</a:t>
            </a:r>
            <a:r>
              <a:rPr lang="fr-FR" sz="1400" dirty="0">
                <a:solidFill>
                  <a:srgbClr val="0070C0"/>
                </a:solidFill>
              </a:rPr>
              <a:t>) qui permettent d’anticiper le décès de </a:t>
            </a:r>
            <a:r>
              <a:rPr lang="fr-FR" sz="1400" b="1" dirty="0">
                <a:solidFill>
                  <a:srgbClr val="0070C0"/>
                </a:solidFill>
              </a:rPr>
              <a:t>plusieurs années, voire dizaine d’années.</a:t>
            </a:r>
          </a:p>
          <a:p>
            <a:pPr marL="342900" indent="-342900">
              <a:buAutoNum type="alphaLcParenR"/>
            </a:pPr>
            <a:r>
              <a:rPr lang="fr-FR" sz="1400" b="1" dirty="0">
                <a:solidFill>
                  <a:srgbClr val="0070C0"/>
                </a:solidFill>
              </a:rPr>
              <a:t>Le CESE dans sa proposition 12 conditionne strictement  le « droit à la sédation explicitement létale » , à « une affection incurable en </a:t>
            </a:r>
            <a:r>
              <a:rPr lang="fr-FR" sz="1400" b="1" u="sng" dirty="0">
                <a:solidFill>
                  <a:srgbClr val="0070C0"/>
                </a:solidFill>
              </a:rPr>
              <a:t>phase avancée voire terminale</a:t>
            </a:r>
            <a:r>
              <a:rPr lang="fr-FR" sz="1400" b="1" dirty="0">
                <a:solidFill>
                  <a:srgbClr val="0070C0"/>
                </a:solidFill>
              </a:rPr>
              <a:t> ». </a:t>
            </a:r>
            <a:r>
              <a:rPr lang="fr-FR" sz="1400" dirty="0">
                <a:solidFill>
                  <a:srgbClr val="0070C0"/>
                </a:solidFill>
              </a:rPr>
              <a:t>La plus value par rapport à la loi Claeys Leonetti qui lie la sédation profonde et continue à une phase </a:t>
            </a:r>
            <a:r>
              <a:rPr lang="fr-FR" sz="1400" u="sng" dirty="0">
                <a:solidFill>
                  <a:srgbClr val="0070C0"/>
                </a:solidFill>
              </a:rPr>
              <a:t>très avancée voire terminale </a:t>
            </a:r>
            <a:r>
              <a:rPr lang="fr-FR" sz="1400" dirty="0">
                <a:solidFill>
                  <a:srgbClr val="0070C0"/>
                </a:solidFill>
              </a:rPr>
              <a:t>de la maladie,  apparait limitée dans la mesure où cette anticipation  plus importante du décès impose une clause de conscience des médecins qui sont seulement 37% à être prêts à effectuer l’injection létale.  </a:t>
            </a:r>
          </a:p>
          <a:p>
            <a:r>
              <a:rPr lang="fr-FR" sz="1400" dirty="0">
                <a:solidFill>
                  <a:srgbClr val="0070C0"/>
                </a:solidFill>
              </a:rPr>
              <a:t>c)     L’argumentaire de la tribune des 156 députés (28/02/2018 voir slide 20) qui plaident pour une législation permettant à  tous les malades en fin de vie de disposer librement de leurs corps  est  basé exclusivement sur la </a:t>
            </a:r>
            <a:r>
              <a:rPr lang="fr-FR" sz="1400" b="1" dirty="0">
                <a:solidFill>
                  <a:srgbClr val="0070C0"/>
                </a:solidFill>
              </a:rPr>
              <a:t>liberté sur soi-même et le droit de choisir sa mort </a:t>
            </a:r>
            <a:r>
              <a:rPr lang="fr-FR" sz="1400" dirty="0">
                <a:solidFill>
                  <a:srgbClr val="0070C0"/>
                </a:solidFill>
              </a:rPr>
              <a:t>et non plus comme précédemment sur </a:t>
            </a:r>
            <a:r>
              <a:rPr lang="fr-FR" sz="1400" b="1" dirty="0">
                <a:solidFill>
                  <a:srgbClr val="0070C0"/>
                </a:solidFill>
              </a:rPr>
              <a:t>le droit à mourir dans la dignité</a:t>
            </a:r>
            <a:r>
              <a:rPr lang="fr-FR" sz="1400" dirty="0">
                <a:solidFill>
                  <a:srgbClr val="0070C0"/>
                </a:solidFill>
              </a:rPr>
              <a:t>. </a:t>
            </a:r>
            <a:r>
              <a:rPr lang="fr-FR" sz="1400" b="1" dirty="0">
                <a:solidFill>
                  <a:srgbClr val="0070C0"/>
                </a:solidFill>
              </a:rPr>
              <a:t> </a:t>
            </a:r>
            <a:r>
              <a:rPr lang="fr-FR" sz="1400" dirty="0">
                <a:solidFill>
                  <a:srgbClr val="0070C0"/>
                </a:solidFill>
              </a:rPr>
              <a:t>On peut donc considérer que la dignité de la mort et la prise en charge de la souffrance physique est reconnue être assurée par la loi Claeys</a:t>
            </a:r>
            <a:r>
              <a:rPr lang="fr-FR" sz="1600" dirty="0">
                <a:solidFill>
                  <a:srgbClr val="0070C0"/>
                </a:solidFill>
              </a:rPr>
              <a:t> </a:t>
            </a:r>
            <a:r>
              <a:rPr lang="fr-FR" sz="1400" dirty="0">
                <a:solidFill>
                  <a:srgbClr val="0070C0"/>
                </a:solidFill>
              </a:rPr>
              <a:t>Leonetti . </a:t>
            </a:r>
            <a:r>
              <a:rPr lang="fr-FR" sz="1400" b="1" dirty="0">
                <a:solidFill>
                  <a:srgbClr val="0070C0"/>
                </a:solidFill>
              </a:rPr>
              <a:t>Les signataires , en jouant avec l’imprécision et l’élasticité de la notion de fin de vie  veulent promouvoir une loi libérale de type Bénélux (la contrainte d’un critère temporel ou médical étant liberticide.)</a:t>
            </a:r>
          </a:p>
        </p:txBody>
      </p:sp>
    </p:spTree>
    <p:extLst>
      <p:ext uri="{BB962C8B-B14F-4D97-AF65-F5344CB8AC3E}">
        <p14:creationId xmlns:p14="http://schemas.microsoft.com/office/powerpoint/2010/main" val="919815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35225" y="107950"/>
            <a:ext cx="1412875" cy="795338"/>
          </a:xfrm>
        </p:spPr>
      </p:sp>
      <p:sp>
        <p:nvSpPr>
          <p:cNvPr id="4" name="Espace réservé du numéro de diapositive 3"/>
          <p:cNvSpPr>
            <a:spLocks noGrp="1"/>
          </p:cNvSpPr>
          <p:nvPr>
            <p:ph type="sldNum" sz="quarter" idx="10"/>
          </p:nvPr>
        </p:nvSpPr>
        <p:spPr/>
        <p:txBody>
          <a:bodyPr/>
          <a:lstStyle/>
          <a:p>
            <a:fld id="{873D1349-3C10-40B1-8DD1-E9EB0F566AF7}" type="slidenum">
              <a:rPr lang="fr-FR" smtClean="0"/>
              <a:t>17</a:t>
            </a:fld>
            <a:endParaRPr lang="fr-FR" dirty="0"/>
          </a:p>
        </p:txBody>
      </p:sp>
      <p:pic>
        <p:nvPicPr>
          <p:cNvPr id="5" name="Image 4">
            <a:extLst>
              <a:ext uri="{FF2B5EF4-FFF2-40B4-BE49-F238E27FC236}">
                <a16:creationId xmlns:a16="http://schemas.microsoft.com/office/drawing/2014/main" id="{70AE9E81-23E1-43B1-A3A6-F73717D9A463}"/>
              </a:ext>
            </a:extLst>
          </p:cNvPr>
          <p:cNvPicPr>
            <a:picLocks noChangeAspect="1"/>
          </p:cNvPicPr>
          <p:nvPr/>
        </p:nvPicPr>
        <p:blipFill>
          <a:blip r:embed="rId3"/>
          <a:stretch>
            <a:fillRect/>
          </a:stretch>
        </p:blipFill>
        <p:spPr>
          <a:xfrm>
            <a:off x="99004" y="1330712"/>
            <a:ext cx="3956366" cy="4847064"/>
          </a:xfrm>
          <a:prstGeom prst="rect">
            <a:avLst/>
          </a:prstGeom>
        </p:spPr>
      </p:pic>
      <p:sp>
        <p:nvSpPr>
          <p:cNvPr id="6" name="ZoneTexte 5">
            <a:extLst>
              <a:ext uri="{FF2B5EF4-FFF2-40B4-BE49-F238E27FC236}">
                <a16:creationId xmlns:a16="http://schemas.microsoft.com/office/drawing/2014/main" id="{CA1AA425-337F-4A18-B87F-F888C92688B8}"/>
              </a:ext>
            </a:extLst>
          </p:cNvPr>
          <p:cNvSpPr txBox="1"/>
          <p:nvPr/>
        </p:nvSpPr>
        <p:spPr>
          <a:xfrm>
            <a:off x="62624" y="150300"/>
            <a:ext cx="2574778" cy="954107"/>
          </a:xfrm>
          <a:prstGeom prst="rect">
            <a:avLst/>
          </a:prstGeom>
          <a:noFill/>
        </p:spPr>
        <p:txBody>
          <a:bodyPr wrap="square" rtlCol="0">
            <a:spAutoFit/>
          </a:bodyPr>
          <a:lstStyle/>
          <a:p>
            <a:r>
              <a:rPr lang="fr-FR" sz="1400" dirty="0"/>
              <a:t>Extrait du CESE : divergences exprimées sur la proposition d’instauration du droit à la sédation explicitement létale</a:t>
            </a:r>
          </a:p>
        </p:txBody>
      </p:sp>
      <p:sp>
        <p:nvSpPr>
          <p:cNvPr id="11" name="ZoneTexte 10">
            <a:extLst>
              <a:ext uri="{FF2B5EF4-FFF2-40B4-BE49-F238E27FC236}">
                <a16:creationId xmlns:a16="http://schemas.microsoft.com/office/drawing/2014/main" id="{927CCBE7-F8D6-4CBF-905D-07E18D35C154}"/>
              </a:ext>
            </a:extLst>
          </p:cNvPr>
          <p:cNvSpPr txBox="1"/>
          <p:nvPr/>
        </p:nvSpPr>
        <p:spPr>
          <a:xfrm>
            <a:off x="4055370" y="57528"/>
            <a:ext cx="5823704" cy="6555641"/>
          </a:xfrm>
          <a:prstGeom prst="rect">
            <a:avLst/>
          </a:prstGeom>
          <a:noFill/>
        </p:spPr>
        <p:txBody>
          <a:bodyPr wrap="square" rtlCol="0">
            <a:spAutoFit/>
          </a:bodyPr>
          <a:lstStyle/>
          <a:p>
            <a:r>
              <a:rPr lang="fr-FR" sz="1400" dirty="0"/>
              <a:t>Il y a consensus pour mettre en application la loi Leonetti Claeys votée à la quasi unanimité en 2016 pour </a:t>
            </a:r>
            <a:r>
              <a:rPr lang="fr-FR" sz="1400" b="1" dirty="0"/>
              <a:t>généraliser la prise en charge de la souffrance des  personnes en fin de vie</a:t>
            </a:r>
            <a:r>
              <a:rPr lang="fr-FR" sz="1400" dirty="0"/>
              <a:t> : développer les soins palliatifs sur tout le territoire et mettre en œuvre, si nécessaire et  sur demande du patient,  la sédation, en phase très avancée ou terminale la sédation profonde et continue qui  « fait dormir pour mourir sans souffrir ».</a:t>
            </a:r>
          </a:p>
          <a:p>
            <a:r>
              <a:rPr lang="fr-FR" sz="1400" dirty="0"/>
              <a:t>Il y a également nécessité d’évaluer la mise en œuvre de cette loi (respect des critères de mise en </a:t>
            </a:r>
            <a:r>
              <a:rPr lang="fr-FR" sz="1400" dirty="0" err="1"/>
              <a:t>oeuvre</a:t>
            </a:r>
            <a:r>
              <a:rPr lang="fr-FR" sz="1400" dirty="0"/>
              <a:t> mais aussi ses résultats et notamment la diminution du nombre d’euthanasies compassionnelles réalisées hors du cadre légal, mais dans le cadre d’une relation individuelle médecin-patient) .</a:t>
            </a:r>
          </a:p>
          <a:p>
            <a:endParaRPr lang="fr-FR" sz="1400" dirty="0"/>
          </a:p>
          <a:p>
            <a:r>
              <a:rPr lang="fr-FR" sz="1400" dirty="0"/>
              <a:t>Les promoteurs de l’euthanasie active en France veulent profiter des faiblesses du dispositif actuel, et surtout ne pas attendre les résultats de l’évaluation de la loi Claeys Leonetti (si ça marchait?!) pour demander la dépénalisation conditionnelle de  l’euthanasie active et/ou du suicide assisté. </a:t>
            </a:r>
          </a:p>
          <a:p>
            <a:endParaRPr lang="fr-FR" sz="1400" dirty="0"/>
          </a:p>
          <a:p>
            <a:r>
              <a:rPr lang="fr-FR" sz="1400" dirty="0"/>
              <a:t>Il ne s’agirait probablement pas d’une législation calée sur la fin de vie, qui apporterait une plus value limitée par rapport à la loi Claeys Leonetti , surtout si l’opposition majoritaire des médecins à l’euthanasie active se maintient.</a:t>
            </a:r>
          </a:p>
          <a:p>
            <a:endParaRPr lang="fr-FR" sz="1400" dirty="0"/>
          </a:p>
          <a:p>
            <a:r>
              <a:rPr lang="fr-FR" sz="1400" dirty="0"/>
              <a:t>La demande porte donc  d’une législation, qui, à l’instar des lois Benelux, basée sur des critères subjectifs (souffrance ressentie) , </a:t>
            </a:r>
            <a:r>
              <a:rPr lang="fr-FR" sz="1400" b="1" dirty="0"/>
              <a:t>ne retenant  pas de critère de pronostic médical , </a:t>
            </a:r>
            <a:r>
              <a:rPr lang="fr-FR" sz="1400" dirty="0"/>
              <a:t>permettrait à des malades incurables et ayant des souffrances physiques et/ou Psychiques jugées insupportables de « </a:t>
            </a:r>
            <a:r>
              <a:rPr lang="fr-FR" sz="1400" b="1" dirty="0"/>
              <a:t>choisir leur mort ». </a:t>
            </a:r>
          </a:p>
          <a:p>
            <a:endParaRPr lang="fr-FR" sz="1400" dirty="0"/>
          </a:p>
          <a:p>
            <a:r>
              <a:rPr lang="fr-FR" sz="1400" dirty="0"/>
              <a:t>Au-delà des aspects éthiques (voir ci contre ), cette législation exposerait la société Française aux mêmes risques de dérive que les législations Belge et Néerlandaise (notamment pression morale et socio économique sur les personnes âgées dépendantes ). </a:t>
            </a:r>
            <a:endParaRPr lang="fr-FR" sz="1400" b="1" dirty="0"/>
          </a:p>
        </p:txBody>
      </p:sp>
    </p:spTree>
    <p:extLst>
      <p:ext uri="{BB962C8B-B14F-4D97-AF65-F5344CB8AC3E}">
        <p14:creationId xmlns:p14="http://schemas.microsoft.com/office/powerpoint/2010/main" val="427130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943225" y="457200"/>
            <a:ext cx="4135438" cy="2325688"/>
          </a:xfrm>
        </p:spPr>
      </p:sp>
      <p:sp>
        <p:nvSpPr>
          <p:cNvPr id="3" name="Espace réservé des notes 2"/>
          <p:cNvSpPr>
            <a:spLocks noGrp="1"/>
          </p:cNvSpPr>
          <p:nvPr>
            <p:ph type="body" idx="1"/>
          </p:nvPr>
        </p:nvSpPr>
        <p:spPr>
          <a:xfrm>
            <a:off x="1002189" y="2854632"/>
            <a:ext cx="8017510" cy="3419788"/>
          </a:xfrm>
        </p:spPr>
        <p:txBody>
          <a:bodyPr/>
          <a:lstStyle/>
          <a:p>
            <a:r>
              <a:rPr lang="fr-FR" sz="1200" b="1" i="0" u="none" strike="noStrike" kern="1200" dirty="0">
                <a:solidFill>
                  <a:schemeClr val="tx1"/>
                </a:solidFill>
                <a:effectLst/>
                <a:latin typeface="+mn-lt"/>
                <a:ea typeface="+mn-ea"/>
                <a:cs typeface="+mn-cs"/>
              </a:rPr>
              <a:t>SERMENT D'HIPPOCRATE</a:t>
            </a:r>
            <a:br>
              <a:rPr lang="fr-FR" dirty="0"/>
            </a:br>
            <a:br>
              <a:rPr lang="fr-FR" dirty="0"/>
            </a:br>
            <a:r>
              <a:rPr lang="fr-FR" sz="1200" b="0" i="0" u="none" strike="noStrike" kern="1200" dirty="0">
                <a:solidFill>
                  <a:schemeClr val="tx1"/>
                </a:solidFill>
                <a:effectLst/>
                <a:latin typeface="+mn-lt"/>
                <a:ea typeface="+mn-ea"/>
                <a:cs typeface="+mn-cs"/>
              </a:rPr>
              <a:t>Un </a:t>
            </a:r>
            <a:r>
              <a:rPr lang="fr-FR" sz="1200" b="0" i="1" u="none" strike="noStrike" kern="1200" dirty="0">
                <a:solidFill>
                  <a:schemeClr val="tx1"/>
                </a:solidFill>
                <a:effectLst/>
                <a:latin typeface="+mn-lt"/>
                <a:ea typeface="+mn-ea"/>
                <a:cs typeface="+mn-cs"/>
              </a:rPr>
              <a:t>Serment</a:t>
            </a:r>
            <a:r>
              <a:rPr lang="fr-FR" sz="1200" b="0" i="0" u="none" strike="noStrike" kern="1200" dirty="0">
                <a:solidFill>
                  <a:schemeClr val="tx1"/>
                </a:solidFill>
                <a:effectLst/>
                <a:latin typeface="+mn-lt"/>
                <a:ea typeface="+mn-ea"/>
                <a:cs typeface="+mn-cs"/>
              </a:rPr>
              <a:t>, probablement rédigé au IVe siècle av. J.-C., fait partie des textes de la Collection hippocratique traditionnellement attribués au médecin grec Hippocrate </a:t>
            </a:r>
            <a:r>
              <a:rPr lang="fr-FR" altLang="fr-FR" b="1" dirty="0"/>
              <a:t>(né vers 460 </a:t>
            </a:r>
            <a:r>
              <a:rPr lang="fr-FR" altLang="fr-FR" b="1" dirty="0" err="1"/>
              <a:t>av.JC</a:t>
            </a:r>
            <a:r>
              <a:rPr lang="fr-FR" altLang="fr-FR" b="1" dirty="0"/>
              <a:t> Cos Grèce - </a:t>
            </a:r>
            <a:r>
              <a:rPr lang="fr-FR" dirty="0"/>
              <a:t>Décès : Larissa 377 av JC) </a:t>
            </a:r>
            <a:r>
              <a:rPr lang="fr-FR" sz="1200" b="0" i="0" u="none" strike="noStrike" kern="1200" dirty="0">
                <a:solidFill>
                  <a:schemeClr val="tx1"/>
                </a:solidFill>
                <a:effectLst/>
                <a:latin typeface="+mn-lt"/>
                <a:ea typeface="+mn-ea"/>
                <a:cs typeface="+mn-cs"/>
              </a:rPr>
              <a:t>:</a:t>
            </a:r>
            <a:br>
              <a:rPr lang="fr-FR" dirty="0"/>
            </a:br>
            <a:r>
              <a:rPr lang="fr-FR" sz="1200" b="0" i="1" u="none" strike="noStrike" kern="1200" dirty="0">
                <a:solidFill>
                  <a:schemeClr val="tx1"/>
                </a:solidFill>
                <a:effectLst/>
                <a:latin typeface="+mn-lt"/>
                <a:ea typeface="+mn-ea"/>
                <a:cs typeface="+mn-cs"/>
              </a:rPr>
              <a:t>"Je dirigerai le régime des malades à leur avantage, suivant mes forces et mon jugement, et je m'abstiendrai de tout mal et de toute injustice. </a:t>
            </a:r>
            <a:r>
              <a:rPr lang="fr-FR" sz="1200" b="1" i="1" u="none" strike="noStrike" kern="1200" dirty="0">
                <a:solidFill>
                  <a:schemeClr val="accent1"/>
                </a:solidFill>
                <a:effectLst/>
                <a:latin typeface="+mn-lt"/>
                <a:ea typeface="+mn-ea"/>
                <a:cs typeface="+mn-cs"/>
              </a:rPr>
              <a:t>Je ne remettrai à personne du poison, si on m'en demande, ni ne prendrai l'initiative d'une pareille suggestion ; semblablement, je ne remettrai à aucune femme un pessaire abortif. Je passerai ma vie et j'exercerai mon art dans l'innocence et la pureté</a:t>
            </a:r>
            <a:r>
              <a:rPr lang="fr-FR" sz="1200" b="1" i="0" u="none" strike="noStrike" kern="1200" dirty="0">
                <a:solidFill>
                  <a:schemeClr val="accent1"/>
                </a:solidFill>
                <a:effectLst/>
                <a:latin typeface="+mn-lt"/>
                <a:ea typeface="+mn-ea"/>
                <a:cs typeface="+mn-cs"/>
              </a:rPr>
              <a:t>." </a:t>
            </a:r>
            <a:br>
              <a:rPr lang="fr-FR" b="1" dirty="0">
                <a:solidFill>
                  <a:schemeClr val="accent1"/>
                </a:solidFill>
              </a:rPr>
            </a:br>
            <a:r>
              <a:rPr lang="fr-FR" sz="1200" b="0" i="0" u="none" strike="noStrike" kern="1200" dirty="0">
                <a:solidFill>
                  <a:schemeClr val="tx1"/>
                </a:solidFill>
                <a:effectLst/>
                <a:latin typeface="+mn-lt"/>
                <a:ea typeface="+mn-ea"/>
                <a:cs typeface="+mn-cs"/>
              </a:rPr>
              <a:t>En France, les facultés de médecine font encore généralement réciter un serment aux nouveaux médecins : dans les années 1990, un serment médical était prêté dans au moins 25 facultés de médecine sur 37. Ce serment moderne, sans portée juridique, le plus souvent toujours appelé serment d'Hippocrate même s'il s'en éloigne, s'inspire généralement du texte d'origine et a pour principal objectif de rappeler aux nouveaux médecins dans un cadre solennel qu'ils sont liés à des obligations légales, morales et éthiques  : "</a:t>
            </a:r>
            <a:r>
              <a:rPr lang="fr-FR" sz="1200" b="1" i="1" u="none" strike="noStrike" kern="1200" dirty="0">
                <a:solidFill>
                  <a:schemeClr val="accent1"/>
                </a:solidFill>
                <a:effectLst/>
                <a:latin typeface="+mn-lt"/>
                <a:ea typeface="+mn-ea"/>
                <a:cs typeface="+mn-cs"/>
              </a:rPr>
              <a:t>Je ferai tout pour soulager les souffrances. Je ne prolongerai pas abusivement les agonies. Je ne provoquerai jamais la mort délibérément</a:t>
            </a:r>
            <a:r>
              <a:rPr lang="fr-FR" sz="1200" b="0" i="0" u="none" strike="noStrike" kern="1200" dirty="0">
                <a:solidFill>
                  <a:schemeClr val="tx1"/>
                </a:solidFill>
                <a:effectLst/>
                <a:latin typeface="+mn-lt"/>
                <a:ea typeface="+mn-ea"/>
                <a:cs typeface="+mn-cs"/>
              </a:rPr>
              <a:t>" . Lors de l'inscription à l'Ordre, les médecins français s'engagent sous serment et par écrit, à respecter le code de déontologie médicale : ils sont responsables, devant la loi, du respect de ce code.</a:t>
            </a:r>
            <a:r>
              <a:rPr lang="fr-FR" sz="1200" b="1" i="0" u="none" strike="noStrike" kern="1200" dirty="0">
                <a:solidFill>
                  <a:schemeClr val="tx1"/>
                </a:solidFill>
                <a:effectLst/>
                <a:latin typeface="+mn-lt"/>
                <a:ea typeface="+mn-ea"/>
                <a:cs typeface="+mn-cs"/>
              </a:rPr>
              <a:t> </a:t>
            </a:r>
            <a:br>
              <a:rPr lang="fr-FR" dirty="0"/>
            </a:br>
            <a:endParaRPr lang="fr-FR" dirty="0"/>
          </a:p>
        </p:txBody>
      </p:sp>
      <p:sp>
        <p:nvSpPr>
          <p:cNvPr id="4" name="Espace réservé du numéro de diapositive 3"/>
          <p:cNvSpPr>
            <a:spLocks noGrp="1"/>
          </p:cNvSpPr>
          <p:nvPr>
            <p:ph type="sldNum" sz="quarter" idx="10"/>
          </p:nvPr>
        </p:nvSpPr>
        <p:spPr/>
        <p:txBody>
          <a:bodyPr/>
          <a:lstStyle/>
          <a:p>
            <a:fld id="{873D1349-3C10-40B1-8DD1-E9EB0F566AF7}" type="slidenum">
              <a:rPr lang="fr-FR" smtClean="0"/>
              <a:t>18</a:t>
            </a:fld>
            <a:endParaRPr lang="fr-FR"/>
          </a:p>
        </p:txBody>
      </p:sp>
    </p:spTree>
    <p:extLst>
      <p:ext uri="{BB962C8B-B14F-4D97-AF65-F5344CB8AC3E}">
        <p14:creationId xmlns:p14="http://schemas.microsoft.com/office/powerpoint/2010/main" val="1786094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10013" y="190500"/>
            <a:ext cx="3273425" cy="1841500"/>
          </a:xfrm>
        </p:spPr>
      </p:sp>
      <p:sp>
        <p:nvSpPr>
          <p:cNvPr id="3" name="Espace réservé des notes 2"/>
          <p:cNvSpPr>
            <a:spLocks noGrp="1"/>
          </p:cNvSpPr>
          <p:nvPr>
            <p:ph type="body" idx="1"/>
          </p:nvPr>
        </p:nvSpPr>
        <p:spPr>
          <a:xfrm>
            <a:off x="927847" y="2032000"/>
            <a:ext cx="8017510" cy="2713119"/>
          </a:xfrm>
        </p:spPr>
        <p:txBody>
          <a:bodyPr/>
          <a:lstStyle/>
          <a:p>
            <a:r>
              <a:rPr lang="fr-FR" sz="1200" b="0" i="0" u="none" strike="noStrike" kern="1200" dirty="0">
                <a:solidFill>
                  <a:schemeClr val="tx1"/>
                </a:solidFill>
                <a:effectLst/>
                <a:latin typeface="+mn-lt"/>
                <a:ea typeface="+mn-ea"/>
                <a:cs typeface="+mn-cs"/>
              </a:rPr>
              <a:t>1) Les jeunes diplômés médecins Belges  prononcent un serment lors de l'inscription à l'Ordre des médecins : il n’évoque pas la question de fournir un poison et évoque seulement la dignité humaine et le soulagement des souffrances ….</a:t>
            </a:r>
          </a:p>
          <a:p>
            <a:endParaRPr lang="fr-FR" dirty="0"/>
          </a:p>
          <a:p>
            <a:r>
              <a:rPr lang="fr-FR" b="1" dirty="0"/>
              <a:t>J’exercerai la médecine avec conscience et application. Au service de mes patients, je favoriserai leur santé et soulagerai leurs souffrances. </a:t>
            </a:r>
          </a:p>
          <a:p>
            <a:r>
              <a:rPr lang="fr-FR" b="1" dirty="0"/>
              <a:t>Je respecterai la vie et la dignité humaine. Même sous la pression, je n’admettrai pas de faire usage de mes connaissances médicales pour des pratiques contraires à la dignité humaine.</a:t>
            </a:r>
          </a:p>
          <a:p>
            <a:endParaRPr lang="fr-FR" dirty="0"/>
          </a:p>
          <a:p>
            <a:br>
              <a:rPr lang="fr-FR" baseline="30000" dirty="0"/>
            </a:br>
            <a:endParaRPr lang="fr-FR" altLang="fr-FR" dirty="0"/>
          </a:p>
          <a:p>
            <a:r>
              <a:rPr lang="fr-FR" altLang="fr-FR" b="1" dirty="0"/>
              <a:t>Francis Bacon </a:t>
            </a:r>
            <a:r>
              <a:rPr lang="fr-BE" altLang="fr-FR" dirty="0"/>
              <a:t>(1561-1626</a:t>
            </a:r>
            <a:r>
              <a:rPr lang="fr-BE" altLang="fr-FR" sz="1400" dirty="0"/>
              <a:t>)</a:t>
            </a:r>
            <a:r>
              <a:rPr lang="fr-BE" altLang="fr-FR" i="1" dirty="0"/>
              <a:t> Du progrès et de la promotion des savoirs ;1605</a:t>
            </a:r>
            <a:endParaRPr lang="fr-FR" altLang="fr-FR" b="1" dirty="0"/>
          </a:p>
          <a:p>
            <a:r>
              <a:rPr lang="fr-BE" altLang="fr-FR" dirty="0"/>
              <a:t> « </a:t>
            </a:r>
            <a:r>
              <a:rPr lang="fr-BE" altLang="fr-FR" i="1" dirty="0"/>
              <a:t>L’office du médecin n’est pas seulement de rétablir la santé, mais aussi d’adoucir les douleurs et souffrances attachées aux maladies; et cela non pas seulement en tant que cet adoucissement de la douleur, considérée comme un symptôme périlleux, contribue et conduit à la convalescence, </a:t>
            </a:r>
            <a:r>
              <a:rPr lang="fr-BE" altLang="fr-FR" b="1" i="1" dirty="0"/>
              <a:t>mais encore afin de procurer au malade, lorsqu’il n’y a plus d’espérance, une mort douce et paisible : car ce n’est pas la moindre partie du bonheur que cette euthanasie</a:t>
            </a:r>
            <a:r>
              <a:rPr lang="fr-BE" altLang="fr-FR" i="1" dirty="0"/>
              <a:t> […] Mais de notre temps les médecins […]s’ils étaient jaloux de ne point manquer à leur devoir ni par conséquent à l’humanité, et même d’apprendre leur art plus à fond, ils n’épargneraient aucun soin </a:t>
            </a:r>
            <a:r>
              <a:rPr lang="fr-BE" altLang="fr-FR" b="1" i="1" dirty="0"/>
              <a:t>pour aider les agonisants à sortir de ce monde avec plus de douceur et de facilité.</a:t>
            </a:r>
          </a:p>
          <a:p>
            <a:endParaRPr lang="fr-BE" altLang="fr-FR" b="1" i="1" dirty="0"/>
          </a:p>
          <a:p>
            <a:pPr marL="171450" indent="-171450">
              <a:buFont typeface="Symbol" panose="05050102010706020507" pitchFamily="18" charset="2"/>
              <a:buChar char="Þ"/>
            </a:pPr>
            <a:r>
              <a:rPr lang="fr-BE" altLang="fr-FR" b="1" i="1" dirty="0"/>
              <a:t>L’humaniste </a:t>
            </a:r>
            <a:r>
              <a:rPr lang="fr-BE" altLang="fr-FR" b="1" i="1" dirty="0" err="1"/>
              <a:t>F.Bacon</a:t>
            </a:r>
            <a:r>
              <a:rPr lang="fr-BE" altLang="fr-FR" b="1" i="1" dirty="0"/>
              <a:t>,  qui fait partie des références pour la médecine Belge,  utilise le terme euthanasie dans son sens étymologique initial de bonne mort et pas comme une action pour accélérer celle-ci. Les soins palliatifs et les différents types de sédation répondent à l’aide aux « agonisants à sortir de ce monde avec plus de douceur et de facilité » Il s’agit bien de malades en phase terminale ou très avancée. </a:t>
            </a:r>
          </a:p>
          <a:p>
            <a:pPr marL="171450" indent="-171450">
              <a:buFont typeface="Symbol" panose="05050102010706020507" pitchFamily="18" charset="2"/>
              <a:buChar char="Þ"/>
            </a:pPr>
            <a:r>
              <a:rPr lang="fr-BE" altLang="fr-FR" b="1" i="1" dirty="0"/>
              <a:t>Il n’y a donc pas de référence « humaniste » à l’euthanasie active.  </a:t>
            </a:r>
          </a:p>
          <a:p>
            <a:endParaRPr lang="fr-FR" dirty="0"/>
          </a:p>
        </p:txBody>
      </p:sp>
      <p:sp>
        <p:nvSpPr>
          <p:cNvPr id="4" name="Espace réservé du numéro de diapositive 3"/>
          <p:cNvSpPr>
            <a:spLocks noGrp="1"/>
          </p:cNvSpPr>
          <p:nvPr>
            <p:ph type="sldNum" sz="quarter" idx="10"/>
          </p:nvPr>
        </p:nvSpPr>
        <p:spPr/>
        <p:txBody>
          <a:bodyPr/>
          <a:lstStyle/>
          <a:p>
            <a:fld id="{873D1349-3C10-40B1-8DD1-E9EB0F566AF7}" type="slidenum">
              <a:rPr lang="fr-FR" smtClean="0"/>
              <a:t>19</a:t>
            </a:fld>
            <a:endParaRPr lang="fr-FR"/>
          </a:p>
        </p:txBody>
      </p:sp>
    </p:spTree>
    <p:extLst>
      <p:ext uri="{BB962C8B-B14F-4D97-AF65-F5344CB8AC3E}">
        <p14:creationId xmlns:p14="http://schemas.microsoft.com/office/powerpoint/2010/main" val="1552307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013700" y="139700"/>
            <a:ext cx="1725613" cy="969963"/>
          </a:xfrm>
        </p:spPr>
      </p:sp>
      <p:sp>
        <p:nvSpPr>
          <p:cNvPr id="3" name="Espace réservé des notes 2"/>
          <p:cNvSpPr>
            <a:spLocks noGrp="1"/>
          </p:cNvSpPr>
          <p:nvPr>
            <p:ph type="body" idx="1"/>
          </p:nvPr>
        </p:nvSpPr>
        <p:spPr>
          <a:xfrm>
            <a:off x="387136" y="263635"/>
            <a:ext cx="9470762" cy="5401682"/>
          </a:xfrm>
        </p:spPr>
        <p:txBody>
          <a:bodyPr/>
          <a:lstStyle/>
          <a:p>
            <a:r>
              <a:rPr lang="fr-FR" sz="1400" b="1" dirty="0"/>
              <a:t>Antiquité Gréco-Romaine</a:t>
            </a:r>
          </a:p>
          <a:p>
            <a:r>
              <a:rPr lang="fr-FR" b="1" dirty="0"/>
              <a:t>L'étymologie du mot "euthanasie" est grecque ; il signifie "bonne mort" ou "belle mort". C</a:t>
            </a:r>
            <a:r>
              <a:rPr lang="fr-FR" dirty="0"/>
              <a:t>'est un terme utilisé à partir </a:t>
            </a:r>
          </a:p>
          <a:p>
            <a:r>
              <a:rPr lang="fr-FR" dirty="0"/>
              <a:t>du 4</a:t>
            </a:r>
            <a:r>
              <a:rPr lang="fr-FR" baseline="30000" dirty="0"/>
              <a:t>ème</a:t>
            </a:r>
            <a:r>
              <a:rPr lang="fr-FR" dirty="0"/>
              <a:t> siècle avant Jésus Christ , potentiellement sous l’influence d’Epicure,  pour qualifier une « mort réussie » : </a:t>
            </a:r>
          </a:p>
          <a:p>
            <a:r>
              <a:rPr lang="fr-FR" dirty="0"/>
              <a:t>par exemple</a:t>
            </a:r>
            <a:r>
              <a:rPr lang="fr-FR" b="1" dirty="0"/>
              <a:t>, un homme qui meurt sans souffrir </a:t>
            </a:r>
            <a:r>
              <a:rPr lang="fr-FR" dirty="0"/>
              <a:t>tout en laissant une progéniture nombreuse et prospère, après avoir </a:t>
            </a:r>
          </a:p>
          <a:p>
            <a:r>
              <a:rPr lang="fr-FR" dirty="0"/>
              <a:t>bien vécu. Le terme est employé par l'historien latin Suétone pour relater la mort de l'empereur Auguste : après avoir réglé les affaires de l'Empire et s'être consacré à lui-même une dernière fois, il meurt sans souffrance, s'étant acquitté de ce qu'il avait à faire.</a:t>
            </a:r>
          </a:p>
          <a:p>
            <a:r>
              <a:rPr lang="fr-FR" dirty="0"/>
              <a:t>Il pouvait aussi être appliqué à celui qui "part en beauté", après une </a:t>
            </a:r>
            <a:r>
              <a:rPr lang="fr-FR" b="1" dirty="0"/>
              <a:t>mort glorieuse au combat</a:t>
            </a:r>
            <a:r>
              <a:rPr lang="fr-FR" dirty="0"/>
              <a:t>. </a:t>
            </a:r>
          </a:p>
          <a:p>
            <a:r>
              <a:rPr lang="fr-FR" dirty="0"/>
              <a:t>Le    terme désigne également des </a:t>
            </a:r>
            <a:r>
              <a:rPr lang="fr-FR" b="1" dirty="0"/>
              <a:t>suicides (assistés ou non)</a:t>
            </a:r>
            <a:r>
              <a:rPr lang="fr-FR" dirty="0"/>
              <a:t> qui conduisent à éviter une mort  inacceptable douloureuse  dégradante lié à une maladie , une défaite militaire (torture des vaincus ex de Cléomène rapporté par Polybe) , une condamnation déshonorante (bannissement; ex. Socrate préférant se suicider à la cigüe plutôt que s’enfuir). </a:t>
            </a:r>
            <a:r>
              <a:rPr lang="fr-FR" b="1" dirty="0"/>
              <a:t>Donc au-delà de la traduction étymologique directe apparait déjà la notion de choix et de recherche d’une mort plus acceptable.</a:t>
            </a:r>
          </a:p>
          <a:p>
            <a:r>
              <a:rPr lang="fr-FR" i="1" dirty="0"/>
              <a:t>Dans la Grèce et la Rome antiques, il est permis dans certaines circonstances d’aider un individu à mourir. Par exemple, le philosophe Plutarque rapporte qu’à Sparte l’infanticide est pratiqué sur les enfants qui manquent de santé et de vigueur. De plus, Socrate comme Platon, approuvent certaines formes d’euthanasies : </a:t>
            </a:r>
            <a:r>
              <a:rPr lang="fr-FR" b="1" i="1" dirty="0"/>
              <a:t>« On laissera mourir ceux dont le corps est mal constitué ». </a:t>
            </a:r>
            <a:r>
              <a:rPr lang="fr-FR" i="1" dirty="0"/>
              <a:t>L’euthanasie volontaire pour les personnes âgées est donc une coutume pratiquée dans plusieurs civilisations de l’Antiquité.</a:t>
            </a:r>
          </a:p>
          <a:p>
            <a:endParaRPr lang="fr-FR" i="1" dirty="0"/>
          </a:p>
          <a:p>
            <a:r>
              <a:rPr lang="fr-FR" i="1" dirty="0"/>
              <a:t> </a:t>
            </a:r>
            <a:r>
              <a:rPr lang="fr-FR" b="1" i="1" dirty="0"/>
              <a:t>Hippocrate II dit le Grand  </a:t>
            </a:r>
            <a:r>
              <a:rPr lang="fr-FR" altLang="fr-FR" b="1" dirty="0"/>
              <a:t>(né vers 460 </a:t>
            </a:r>
            <a:r>
              <a:rPr lang="fr-FR" altLang="fr-FR" b="1" dirty="0" err="1"/>
              <a:t>av.JC</a:t>
            </a:r>
            <a:r>
              <a:rPr lang="fr-FR" altLang="fr-FR" b="1" dirty="0"/>
              <a:t> Cos Grèce – </a:t>
            </a:r>
            <a:r>
              <a:rPr lang="fr-FR" dirty="0"/>
              <a:t>Décès -377 : Larissa)</a:t>
            </a:r>
            <a:r>
              <a:rPr lang="fr-FR" i="1" dirty="0"/>
              <a:t>, médecin d’une famille de médecins, considéré comme le père de la médecine </a:t>
            </a:r>
            <a:r>
              <a:rPr lang="fr-FR" dirty="0"/>
              <a:t>est l'initiateur d'un style et d'une méthode d'observation clinique, et le fondateur des règles éthiques pour les médecins, à travers le </a:t>
            </a:r>
            <a:r>
              <a:rPr lang="fr-FR" dirty="0">
                <a:hlinkClick r:id="rId3" tooltip="Serment d'Hippocrate"/>
              </a:rPr>
              <a:t>serment d'Hippocrate</a:t>
            </a:r>
            <a:r>
              <a:rPr lang="fr-FR" dirty="0"/>
              <a:t> et d'autres textes du </a:t>
            </a:r>
            <a:r>
              <a:rPr lang="fr-FR" dirty="0">
                <a:hlinkClick r:id="rId4" tooltip="Corpus hippocratique"/>
              </a:rPr>
              <a:t>Corpus Hippocratique</a:t>
            </a:r>
            <a:r>
              <a:rPr lang="fr-FR" dirty="0"/>
              <a:t>.: «</a:t>
            </a:r>
            <a:r>
              <a:rPr lang="fr-FR" sz="1400" b="1" dirty="0">
                <a:solidFill>
                  <a:schemeClr val="accent1"/>
                </a:solidFill>
              </a:rPr>
              <a:t> Je ne remettrai à personne  une drogue mortelle  si on me la demande , ni ne prendrai l’initiative d’une telle suggestion »</a:t>
            </a:r>
          </a:p>
          <a:p>
            <a:r>
              <a:rPr lang="fr-FR" b="1" dirty="0"/>
              <a:t>Les commentateurs modernes considèrent qu'il s'agit bien de l'interdiction de faciliter le suicide assisté. : </a:t>
            </a:r>
            <a:r>
              <a:rPr lang="fr-FR" sz="1050" dirty="0"/>
              <a:t>Il existait dans l'antiquité païenne, ce que Danielle Gourevich</a:t>
            </a:r>
            <a:r>
              <a:rPr lang="fr-FR" sz="1050" baseline="30000" dirty="0">
                <a:hlinkClick r:id="rId5"/>
              </a:rPr>
              <a:t>8</a:t>
            </a:r>
            <a:r>
              <a:rPr lang="fr-FR" sz="1050" dirty="0"/>
              <a:t> appelle le </a:t>
            </a:r>
            <a:r>
              <a:rPr lang="fr-FR" sz="1050" b="1" dirty="0"/>
              <a:t>suicide philosophique rationnel</a:t>
            </a:r>
            <a:r>
              <a:rPr lang="fr-FR" sz="1050" dirty="0"/>
              <a:t>, qu'elle décrit ainsi : le candidat au suicide (faisant partie de l'élite intellectuelle) s'informe et réfléchit, il prend l'avis de médecin sur la gravité et le pronostic de sa maladie. Le médecin ainsi consulté sait parfaitement qu'il s'agit de suicide. Le candidat discute avec sa famille et ses amis. Il prend sa décision, les réunit, fait un dernier sermon sur les valeurs de sa vie, et avale une coupe de poison, fournie par son médecin. L'Histoire a retenu le nom de </a:t>
            </a:r>
            <a:r>
              <a:rPr lang="fr-FR" sz="1050" dirty="0" err="1"/>
              <a:t>Thrasyas</a:t>
            </a:r>
            <a:r>
              <a:rPr lang="fr-FR" sz="1050" dirty="0"/>
              <a:t> de Mantinée, un médecin qui aurait inventé une « drogue de la mort douce », à base de </a:t>
            </a:r>
            <a:r>
              <a:rPr lang="fr-FR" sz="1050" dirty="0">
                <a:hlinkClick r:id="rId6" tooltip="Pavot somnifère"/>
              </a:rPr>
              <a:t>pavot</a:t>
            </a:r>
            <a:r>
              <a:rPr lang="fr-FR" sz="1050" dirty="0"/>
              <a:t> et de </a:t>
            </a:r>
            <a:r>
              <a:rPr lang="fr-FR" sz="1050" dirty="0">
                <a:hlinkClick r:id="rId7" tooltip="Grande ciguë"/>
              </a:rPr>
              <a:t>cigüe</a:t>
            </a:r>
            <a:r>
              <a:rPr lang="fr-FR" sz="1050" dirty="0"/>
              <a:t>.</a:t>
            </a:r>
          </a:p>
          <a:p>
            <a:r>
              <a:rPr lang="fr-FR" sz="1050" dirty="0" err="1"/>
              <a:t>Edelstein</a:t>
            </a:r>
            <a:r>
              <a:rPr lang="fr-FR" sz="1050" dirty="0"/>
              <a:t> passe en revue toutes les écoles philosophiques grecques et leur positionnement sur le suicide. Une seule pose un interdit absolu, sans aucune exception : celle des </a:t>
            </a:r>
            <a:r>
              <a:rPr lang="fr-FR" sz="1050" b="1" dirty="0"/>
              <a:t>Pythagoriciens. </a:t>
            </a:r>
            <a:r>
              <a:rPr lang="fr-FR" sz="1050" dirty="0"/>
              <a:t>Il explique ainsi pourquoi ce passage du serment ne correspond pas avec ce qu'on sait de son cadre social. Hippocrate ferait partie d'un groupe isolé et minoritaire.</a:t>
            </a:r>
          </a:p>
          <a:p>
            <a:endParaRPr lang="fr-FR" sz="800" b="1" dirty="0"/>
          </a:p>
          <a:p>
            <a:r>
              <a:rPr lang="fr-FR" sz="1400" b="1" dirty="0"/>
              <a:t>Au moyen Age </a:t>
            </a:r>
            <a:r>
              <a:rPr lang="fr-FR" sz="1400" dirty="0"/>
              <a:t>,</a:t>
            </a:r>
          </a:p>
          <a:p>
            <a:r>
              <a:rPr lang="fr-FR" dirty="0"/>
              <a:t>Les chrétiens se préoccupent plus de la façon de mourir dans la perspective du salut de l’âme. C’est ainsi que paraissent des traités comme le célèbre A</a:t>
            </a:r>
            <a:r>
              <a:rPr lang="fr-FR" b="1" u="sng" dirty="0"/>
              <a:t>rs </a:t>
            </a:r>
            <a:r>
              <a:rPr lang="fr-FR" b="1" u="sng" dirty="0" err="1"/>
              <a:t>moriandi</a:t>
            </a:r>
            <a:r>
              <a:rPr lang="fr-FR" b="1" u="sng" dirty="0"/>
              <a:t>  (</a:t>
            </a:r>
            <a:r>
              <a:rPr lang="fr-FR" dirty="0"/>
              <a:t>art du décès, l’art du bien mourir). Ils encouragent à se préparer spirituellement au passage vers l’au-delà. La crainte n’est pas d’entrer en agonie, mais de ne pas avoir la possibilité de vivre cette étape « de transition ». C’est ainsi que les chants et les prières des saints vont implorer cette mort : « De la mort subite et imprévue, délivrez-nous, Seigneur » !</a:t>
            </a:r>
          </a:p>
          <a:p>
            <a:r>
              <a:rPr lang="fr-FR" b="1" dirty="0"/>
              <a:t>Le Respect de la vie , don de Dieu , L’interdit du meurtre et du suicide conduisent l’Eglise </a:t>
            </a:r>
            <a:r>
              <a:rPr lang="fr-FR" dirty="0"/>
              <a:t>à privilégier l’abandon des enfants pour prévenir les infanticides (instauration des tours d’abandon qui préfigurent l’accouchement sous X …)</a:t>
            </a:r>
          </a:p>
          <a:p>
            <a:endParaRPr lang="fr-FR" dirty="0"/>
          </a:p>
          <a:p>
            <a:endParaRPr lang="fr-FR" sz="1050" b="1" dirty="0"/>
          </a:p>
          <a:p>
            <a:endParaRPr lang="fr-FR" b="1" dirty="0"/>
          </a:p>
          <a:p>
            <a:endParaRPr lang="fr-FR" dirty="0"/>
          </a:p>
        </p:txBody>
      </p:sp>
    </p:spTree>
    <p:extLst>
      <p:ext uri="{BB962C8B-B14F-4D97-AF65-F5344CB8AC3E}">
        <p14:creationId xmlns:p14="http://schemas.microsoft.com/office/powerpoint/2010/main" val="2837148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205788" y="153988"/>
            <a:ext cx="1668462" cy="938212"/>
          </a:xfrm>
        </p:spPr>
      </p:sp>
      <p:sp>
        <p:nvSpPr>
          <p:cNvPr id="3" name="Espace réservé des notes 2"/>
          <p:cNvSpPr>
            <a:spLocks noGrp="1"/>
          </p:cNvSpPr>
          <p:nvPr>
            <p:ph type="body" idx="1"/>
          </p:nvPr>
        </p:nvSpPr>
        <p:spPr>
          <a:xfrm>
            <a:off x="186591" y="43888"/>
            <a:ext cx="9507537" cy="639945"/>
          </a:xfrm>
        </p:spPr>
        <p:txBody>
          <a:bodyPr/>
          <a:lstStyle/>
          <a:p>
            <a:r>
              <a:rPr lang="fr-FR" sz="1000" dirty="0"/>
              <a:t>La liste complète des signataires sur : http://www.jeanlouistouraine.fr 	                                                  </a:t>
            </a:r>
            <a:r>
              <a:rPr lang="fr-FR" sz="1000" b="1" dirty="0">
                <a:solidFill>
                  <a:srgbClr val="FF0000"/>
                </a:solidFill>
              </a:rPr>
              <a:t>en rouge dans le textes commentaires </a:t>
            </a:r>
          </a:p>
          <a:p>
            <a:endParaRPr lang="fr-FR" sz="1000" b="1" dirty="0">
              <a:solidFill>
                <a:srgbClr val="FF0000"/>
              </a:solidFill>
              <a:hlinkClick r:id="rId3"/>
            </a:endParaRPr>
          </a:p>
          <a:p>
            <a:r>
              <a:rPr lang="fr-FR" sz="1000" b="1" dirty="0">
                <a:solidFill>
                  <a:srgbClr val="FF0000"/>
                </a:solidFill>
                <a:hlinkClick r:id="rId3"/>
              </a:rPr>
              <a:t>http://www.lemonde.fr/acces-restreint/idees/article/2018/02/28/cb1d85cc4140990262e4698fa95de2db_5263407_3232.html</a:t>
            </a:r>
            <a:endParaRPr lang="fr-FR" sz="1000" b="1" dirty="0">
              <a:solidFill>
                <a:srgbClr val="FF0000"/>
              </a:solidFill>
            </a:endParaRPr>
          </a:p>
          <a:p>
            <a:r>
              <a:rPr lang="fr-FR" sz="1000" b="1" dirty="0">
                <a:solidFill>
                  <a:srgbClr val="FF0000"/>
                </a:solidFill>
                <a:hlinkClick r:id="rId4"/>
              </a:rPr>
              <a:t>http://www.lepoint.fr/societe/euthanasie-on-doit-etre-libre-de-choisir-son-destin-28-02-2018-2198634_23.php</a:t>
            </a:r>
            <a:endParaRPr lang="fr-FR" sz="1000" b="1" dirty="0">
              <a:solidFill>
                <a:srgbClr val="FF0000"/>
              </a:solidFill>
            </a:endParaRPr>
          </a:p>
          <a:p>
            <a:endParaRPr lang="fr-FR" sz="1000" b="1" dirty="0">
              <a:solidFill>
                <a:srgbClr val="FF0000"/>
              </a:solidFill>
            </a:endParaRPr>
          </a:p>
          <a:p>
            <a:endParaRPr lang="fr-FR" sz="1000" b="1" dirty="0">
              <a:solidFill>
                <a:srgbClr val="FF0000"/>
              </a:solidFill>
            </a:endParaRPr>
          </a:p>
          <a:p>
            <a:endParaRPr lang="fr-FR" sz="1000" b="1" dirty="0">
              <a:solidFill>
                <a:srgbClr val="FF0000"/>
              </a:solidFill>
            </a:endParaRPr>
          </a:p>
          <a:p>
            <a:endParaRPr lang="fr-FR" sz="1000" b="1" dirty="0">
              <a:solidFill>
                <a:srgbClr val="FF0000"/>
              </a:solidFill>
            </a:endParaRPr>
          </a:p>
        </p:txBody>
      </p:sp>
      <p:sp>
        <p:nvSpPr>
          <p:cNvPr id="4" name="Espace réservé du numéro de diapositive 3"/>
          <p:cNvSpPr>
            <a:spLocks noGrp="1"/>
          </p:cNvSpPr>
          <p:nvPr>
            <p:ph type="sldNum" sz="quarter" idx="10"/>
          </p:nvPr>
        </p:nvSpPr>
        <p:spPr/>
        <p:txBody>
          <a:bodyPr/>
          <a:lstStyle/>
          <a:p>
            <a:fld id="{873D1349-3C10-40B1-8DD1-E9EB0F566AF7}" type="slidenum">
              <a:rPr lang="fr-FR" smtClean="0"/>
              <a:t>20</a:t>
            </a:fld>
            <a:endParaRPr lang="fr-FR"/>
          </a:p>
        </p:txBody>
      </p:sp>
      <p:pic>
        <p:nvPicPr>
          <p:cNvPr id="7" name="Image 6">
            <a:extLst>
              <a:ext uri="{FF2B5EF4-FFF2-40B4-BE49-F238E27FC236}">
                <a16:creationId xmlns:a16="http://schemas.microsoft.com/office/drawing/2014/main" id="{CA2263E1-5EF9-439E-8A33-D88BDDC107C3}"/>
              </a:ext>
            </a:extLst>
          </p:cNvPr>
          <p:cNvPicPr>
            <a:picLocks noChangeAspect="1"/>
          </p:cNvPicPr>
          <p:nvPr/>
        </p:nvPicPr>
        <p:blipFill rotWithShape="1">
          <a:blip r:embed="rId5"/>
          <a:srcRect b="12966"/>
          <a:stretch/>
        </p:blipFill>
        <p:spPr>
          <a:xfrm>
            <a:off x="186591" y="697181"/>
            <a:ext cx="8019197" cy="3600992"/>
          </a:xfrm>
          <a:prstGeom prst="rect">
            <a:avLst/>
          </a:prstGeom>
        </p:spPr>
      </p:pic>
      <p:sp>
        <p:nvSpPr>
          <p:cNvPr id="8" name="ZoneTexte 7">
            <a:extLst>
              <a:ext uri="{FF2B5EF4-FFF2-40B4-BE49-F238E27FC236}">
                <a16:creationId xmlns:a16="http://schemas.microsoft.com/office/drawing/2014/main" id="{2C342B72-21E6-4877-8D94-48AC43D49865}"/>
              </a:ext>
            </a:extLst>
          </p:cNvPr>
          <p:cNvSpPr txBox="1"/>
          <p:nvPr/>
        </p:nvSpPr>
        <p:spPr>
          <a:xfrm>
            <a:off x="218762" y="4357193"/>
            <a:ext cx="9655488" cy="2246769"/>
          </a:xfrm>
          <a:prstGeom prst="rect">
            <a:avLst/>
          </a:prstGeom>
          <a:solidFill>
            <a:srgbClr val="FFFF00"/>
          </a:solidFill>
        </p:spPr>
        <p:txBody>
          <a:bodyPr wrap="square" rtlCol="0">
            <a:spAutoFit/>
          </a:bodyPr>
          <a:lstStyle/>
          <a:p>
            <a:r>
              <a:rPr lang="fr-FR" sz="1400" dirty="0"/>
              <a:t>NB1 </a:t>
            </a:r>
            <a:r>
              <a:rPr lang="fr-FR" sz="1400" b="1" dirty="0"/>
              <a:t>La tribune des 156 députés axe son argumentation non pas sur </a:t>
            </a:r>
            <a:r>
              <a:rPr lang="fr-FR" sz="1400" b="1" dirty="0">
                <a:solidFill>
                  <a:srgbClr val="FF0000"/>
                </a:solidFill>
              </a:rPr>
              <a:t>la mort dans la dignité comme antérieurement l’association ADMD, </a:t>
            </a:r>
            <a:r>
              <a:rPr lang="fr-FR" sz="1400" b="1" dirty="0"/>
              <a:t>c’est acquis avec la loi sur le droit au soins palliatifs et les lois Leonetti quand elles seront correctement mises en œuvre,  mais sur la </a:t>
            </a:r>
            <a:r>
              <a:rPr lang="fr-FR" sz="1400" b="1" dirty="0">
                <a:solidFill>
                  <a:srgbClr val="FF0000"/>
                </a:solidFill>
              </a:rPr>
              <a:t>liberté souveraine de chacun lorsqu’il ne prend rien à autrui </a:t>
            </a:r>
            <a:r>
              <a:rPr lang="fr-FR" sz="1400" b="1" dirty="0"/>
              <a:t>(« choisir sa fin de vie » ou mort à la carte) , …..sauf au médecin qui doit prescrire ou réaliser l’injection létale….(63 % des médecins Français refusent  de réaliser une injection létale)</a:t>
            </a:r>
          </a:p>
          <a:p>
            <a:endParaRPr lang="fr-FR" sz="1400" dirty="0"/>
          </a:p>
          <a:p>
            <a:r>
              <a:rPr lang="fr-FR" sz="1400" dirty="0"/>
              <a:t>NB2 L’interview de Jean Louis Touraine au Point est plus précise sur le contenu global du projet  ; pas de suicide assisté (violent pour les familles ?) mais une euthanasie appelée </a:t>
            </a:r>
            <a:r>
              <a:rPr lang="fr-FR" sz="1400" b="1" dirty="0">
                <a:solidFill>
                  <a:srgbClr val="FF0000"/>
                </a:solidFill>
              </a:rPr>
              <a:t>« aide active à mourir ».</a:t>
            </a:r>
            <a:r>
              <a:rPr lang="fr-FR" sz="1400" dirty="0"/>
              <a:t> Elle montre aussi que la loi Euthanasie 2019 ne serait  </a:t>
            </a:r>
            <a:r>
              <a:rPr lang="fr-FR" sz="1400" b="1" dirty="0"/>
              <a:t>qu’une première étape</a:t>
            </a:r>
            <a:r>
              <a:rPr lang="fr-FR" sz="1400" dirty="0"/>
              <a:t>, pour les personnes majeures et conscientes : il  est prévu d’élargir le champ d’application de la loi  aux mineurs au-delà de 12 ans  comme ça s’est fait en Belgique (2014) , sur les malades d’Alzheimer (Belgique , Hollande ), ou sur les enfants entre 0 et 1an (polyhandicapé – Protocole de Groningen en Hollande). </a:t>
            </a:r>
            <a:endParaRPr lang="fr-FR" sz="1400" b="1" dirty="0">
              <a:solidFill>
                <a:srgbClr val="FF0000"/>
              </a:solidFill>
            </a:endParaRPr>
          </a:p>
        </p:txBody>
      </p:sp>
      <p:sp>
        <p:nvSpPr>
          <p:cNvPr id="9" name="Flèche : droite 8">
            <a:extLst>
              <a:ext uri="{FF2B5EF4-FFF2-40B4-BE49-F238E27FC236}">
                <a16:creationId xmlns:a16="http://schemas.microsoft.com/office/drawing/2014/main" id="{9D302259-4B6E-4F23-ABFE-8A09ED31B1CD}"/>
              </a:ext>
            </a:extLst>
          </p:cNvPr>
          <p:cNvSpPr/>
          <p:nvPr/>
        </p:nvSpPr>
        <p:spPr>
          <a:xfrm rot="10800000">
            <a:off x="8501365" y="3383320"/>
            <a:ext cx="341969" cy="9738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lèche : droite 9">
            <a:extLst>
              <a:ext uri="{FF2B5EF4-FFF2-40B4-BE49-F238E27FC236}">
                <a16:creationId xmlns:a16="http://schemas.microsoft.com/office/drawing/2014/main" id="{35334138-8418-4243-A9EC-AAE7732806F4}"/>
              </a:ext>
            </a:extLst>
          </p:cNvPr>
          <p:cNvSpPr/>
          <p:nvPr/>
        </p:nvSpPr>
        <p:spPr>
          <a:xfrm rot="10800000">
            <a:off x="8410767" y="1151219"/>
            <a:ext cx="341969" cy="9738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73351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73D1349-3C10-40B1-8DD1-E9EB0F566AF7}" type="slidenum">
              <a:rPr lang="fr-FR" smtClean="0"/>
              <a:t>21</a:t>
            </a:fld>
            <a:endParaRPr lang="fr-FR"/>
          </a:p>
        </p:txBody>
      </p:sp>
    </p:spTree>
    <p:extLst>
      <p:ext uri="{BB962C8B-B14F-4D97-AF65-F5344CB8AC3E}">
        <p14:creationId xmlns:p14="http://schemas.microsoft.com/office/powerpoint/2010/main" val="631307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075363" y="327025"/>
            <a:ext cx="2122487" cy="1193800"/>
          </a:xfrm>
        </p:spPr>
      </p:sp>
      <p:sp>
        <p:nvSpPr>
          <p:cNvPr id="3" name="Espace réservé des notes 2"/>
          <p:cNvSpPr>
            <a:spLocks noGrp="1"/>
          </p:cNvSpPr>
          <p:nvPr>
            <p:ph type="body" idx="1"/>
          </p:nvPr>
        </p:nvSpPr>
        <p:spPr>
          <a:xfrm>
            <a:off x="514950" y="1614219"/>
            <a:ext cx="9027397" cy="1449274"/>
          </a:xfrm>
        </p:spPr>
        <p:txBody>
          <a:bodyPr/>
          <a:lstStyle/>
          <a:p>
            <a:endParaRPr lang="fr-FR" dirty="0"/>
          </a:p>
          <a:p>
            <a:r>
              <a:rPr lang="fr-FR" dirty="0"/>
              <a:t>Dans L'Utopie (1516), l’humaniste </a:t>
            </a:r>
            <a:r>
              <a:rPr lang="fr-FR" b="1" dirty="0"/>
              <a:t>Thomas More </a:t>
            </a:r>
            <a:r>
              <a:rPr lang="fr-FR" dirty="0"/>
              <a:t>(béatifié en 1935) imagine des hôpitaux où les médecins ayant affaire aux </a:t>
            </a:r>
            <a:r>
              <a:rPr lang="fr-FR" b="1" dirty="0"/>
              <a:t>malades incurables </a:t>
            </a:r>
            <a:r>
              <a:rPr lang="fr-FR" dirty="0"/>
              <a:t>leur donnent la possibilité de mourir sans souffrance par l'administration de drogues qui atténuent leur agonie. </a:t>
            </a:r>
          </a:p>
          <a:p>
            <a:endParaRPr lang="fr-FR" dirty="0"/>
          </a:p>
          <a:p>
            <a:r>
              <a:rPr lang="fr-FR" dirty="0"/>
              <a:t>Le philosophe anglais Francis Bacon (</a:t>
            </a:r>
            <a:r>
              <a:rPr lang="fr-FR" b="1" dirty="0"/>
              <a:t>1561-1626</a:t>
            </a:r>
            <a:r>
              <a:rPr lang="fr-FR" dirty="0"/>
              <a:t>) , un des premiers à </a:t>
            </a:r>
            <a:r>
              <a:rPr lang="fr-FR" dirty="0" err="1"/>
              <a:t>ré-utiliser</a:t>
            </a:r>
            <a:r>
              <a:rPr lang="fr-FR" dirty="0"/>
              <a:t> le terme euthanasie en 1605 affirme ensuite que la recherche d’une mort douce (euthanasie) ne constitue pas un corps étranger à l'art médical, mais en fait intégralement partie.</a:t>
            </a:r>
          </a:p>
          <a:p>
            <a:endParaRPr lang="fr-FR" dirty="0"/>
          </a:p>
          <a:p>
            <a:r>
              <a:rPr lang="fr-FR" dirty="0"/>
              <a:t>Ni Francis Bacon ni Thomas More n’évoquent l’action médicale pour donner la mort mais sont plutôt dans une logique de « soins palliatifs ».  </a:t>
            </a:r>
          </a:p>
          <a:p>
            <a:r>
              <a:rPr lang="fr-FR" b="1" dirty="0"/>
              <a:t>« Euthanasie » garde ce sens de mort douce ou bonne jusqu’à la fin du XIXème siècle. </a:t>
            </a:r>
          </a:p>
        </p:txBody>
      </p:sp>
      <p:sp>
        <p:nvSpPr>
          <p:cNvPr id="4" name="Espace réservé du numéro de diapositive 3"/>
          <p:cNvSpPr>
            <a:spLocks noGrp="1"/>
          </p:cNvSpPr>
          <p:nvPr>
            <p:ph type="sldNum" sz="quarter" idx="10"/>
          </p:nvPr>
        </p:nvSpPr>
        <p:spPr/>
        <p:txBody>
          <a:bodyPr/>
          <a:lstStyle/>
          <a:p>
            <a:fld id="{873D1349-3C10-40B1-8DD1-E9EB0F566AF7}" type="slidenum">
              <a:rPr lang="fr-FR" smtClean="0"/>
              <a:t>3</a:t>
            </a:fld>
            <a:endParaRPr lang="fr-FR"/>
          </a:p>
        </p:txBody>
      </p:sp>
      <p:sp>
        <p:nvSpPr>
          <p:cNvPr id="6" name="Rectangle 5">
            <a:extLst>
              <a:ext uri="{FF2B5EF4-FFF2-40B4-BE49-F238E27FC236}">
                <a16:creationId xmlns:a16="http://schemas.microsoft.com/office/drawing/2014/main" id="{F61358E3-6AD7-4806-A24A-07CD63CECDE2}"/>
              </a:ext>
            </a:extLst>
          </p:cNvPr>
          <p:cNvSpPr/>
          <p:nvPr/>
        </p:nvSpPr>
        <p:spPr>
          <a:xfrm>
            <a:off x="497245" y="3444875"/>
            <a:ext cx="8887307" cy="3108543"/>
          </a:xfrm>
          <a:prstGeom prst="rect">
            <a:avLst/>
          </a:prstGeom>
        </p:spPr>
        <p:txBody>
          <a:bodyPr wrap="square">
            <a:spAutoFit/>
          </a:bodyPr>
          <a:lstStyle/>
          <a:p>
            <a:pPr fontAlgn="base"/>
            <a:r>
              <a:rPr lang="fr-FR" sz="1400" b="1" dirty="0"/>
              <a:t>A partir du XX</a:t>
            </a:r>
            <a:r>
              <a:rPr lang="fr-FR" sz="1400" b="1" baseline="30000" dirty="0"/>
              <a:t>ème</a:t>
            </a:r>
            <a:r>
              <a:rPr lang="fr-FR" sz="1400" b="1" dirty="0"/>
              <a:t> siècle </a:t>
            </a:r>
          </a:p>
          <a:p>
            <a:pPr fontAlgn="base"/>
            <a:endParaRPr lang="fr-FR" sz="1400" b="1" dirty="0"/>
          </a:p>
          <a:p>
            <a:pPr fontAlgn="base"/>
            <a:r>
              <a:rPr lang="fr-FR" sz="1200" dirty="0"/>
              <a:t>Au XXe siècle, le sens « d’euthanasie » change sous l’influence de l’eugénisme et des génocides. Elle parait tout d’abord comme l’élimination « douce » de populations « indésirables », puis comme l’élimination de ces populations sans la préoccupation d’une « bonne mort ». Elle intègre ainsi l’ensemble des moyens envisagés par les eugénistes pour empêcher ou limiter l’existence de ces populations : stérilisation et avortement forcés, enfermement, déportation, séparation des sexes. </a:t>
            </a:r>
          </a:p>
          <a:p>
            <a:pPr fontAlgn="base"/>
            <a:endParaRPr lang="fr-FR" sz="1200" dirty="0"/>
          </a:p>
          <a:p>
            <a:pPr fontAlgn="base"/>
            <a:r>
              <a:rPr lang="fr-FR" sz="1200" b="1" dirty="0">
                <a:latin typeface="Calibri" panose="020F0502020204030204" pitchFamily="34" charset="0"/>
                <a:ea typeface="Calibri" panose="020F0502020204030204" pitchFamily="34" charset="0"/>
                <a:cs typeface="Times New Roman" panose="02020603050405020304" pitchFamily="18" charset="0"/>
              </a:rPr>
              <a:t>A partir de 1930 le terme "euthanasie" a endossé une connotation négative, jusqu'à être assimilé à l'eugénisme  avec la politique d'élimination des "indésirables" mise en place par les nazis : </a:t>
            </a:r>
          </a:p>
          <a:p>
            <a:pPr fontAlgn="base"/>
            <a:r>
              <a:rPr lang="fr-FR" sz="1200" dirty="0"/>
              <a:t>Le point culminant de ces pratiques d’euthanasie est le programme Aktion T4 qui eu lieu durant le Troisième Reich. Principalement à partir  1941 </a:t>
            </a:r>
            <a:r>
              <a:rPr lang="fr-FR" sz="1200" dirty="0">
                <a:latin typeface="Calibri" panose="020F0502020204030204" pitchFamily="34" charset="0"/>
                <a:ea typeface="Calibri" panose="020F0502020204030204" pitchFamily="34" charset="0"/>
                <a:cs typeface="Times New Roman" panose="02020603050405020304" pitchFamily="18" charset="0"/>
              </a:rPr>
              <a:t>les malades mentaux étaient examinés par des </a:t>
            </a:r>
            <a:r>
              <a:rPr lang="fr-FR" sz="1200" b="1" dirty="0">
                <a:latin typeface="Calibri" panose="020F0502020204030204" pitchFamily="34" charset="0"/>
                <a:ea typeface="Calibri" panose="020F0502020204030204" pitchFamily="34" charset="0"/>
                <a:cs typeface="Times New Roman" panose="02020603050405020304" pitchFamily="18" charset="0"/>
              </a:rPr>
              <a:t>commissions</a:t>
            </a:r>
            <a:r>
              <a:rPr lang="fr-FR" sz="1200" dirty="0">
                <a:latin typeface="Calibri" panose="020F0502020204030204" pitchFamily="34" charset="0"/>
                <a:ea typeface="Calibri" panose="020F0502020204030204" pitchFamily="34" charset="0"/>
                <a:cs typeface="Times New Roman" panose="02020603050405020304" pitchFamily="18" charset="0"/>
              </a:rPr>
              <a:t> ayant le pouvoir de décider de leur mise à mort, si leur état était jugé incurable. Ces personnes n'avaient, évidemment, rien demandé, et ce n'est pas pour abréger leurs souffrances qu'on agissait de la sorte ;</a:t>
            </a:r>
            <a:r>
              <a:rPr lang="fr-FR" sz="1200" dirty="0"/>
              <a:t>.</a:t>
            </a:r>
            <a:r>
              <a:rPr lang="fr-FR" sz="1200" dirty="0">
                <a:latin typeface="Calibri" panose="020F0502020204030204" pitchFamily="34" charset="0"/>
                <a:ea typeface="Calibri" panose="020F0502020204030204" pitchFamily="34" charset="0"/>
                <a:cs typeface="Times New Roman" panose="02020603050405020304" pitchFamily="18" charset="0"/>
              </a:rPr>
              <a:t> néanmoins, pour camoufler ces actes criminels, les nazis ont parlé de mesures euthanasiques, et le terme a gardé une sinistre connotation.</a:t>
            </a:r>
            <a:endParaRPr lang="fr-FR" sz="1200" dirty="0"/>
          </a:p>
          <a:p>
            <a:pPr fontAlgn="base"/>
            <a:endParaRPr lang="fr-FR" sz="1200" dirty="0"/>
          </a:p>
          <a:p>
            <a:pPr fontAlgn="base"/>
            <a:r>
              <a:rPr lang="fr-FR" sz="1200" dirty="0"/>
              <a:t>Après la Seconde Guerre mondiale, le mot est principalement connoté négativement. Ce n’est que dans les années 1970, dans le cadre de la lutte contre l’acharnement thérapeutique, que l’on revient à un emploi plus proche de son sens initial.</a:t>
            </a:r>
          </a:p>
        </p:txBody>
      </p:sp>
      <p:sp>
        <p:nvSpPr>
          <p:cNvPr id="5" name="ZoneTexte 4">
            <a:extLst>
              <a:ext uri="{FF2B5EF4-FFF2-40B4-BE49-F238E27FC236}">
                <a16:creationId xmlns:a16="http://schemas.microsoft.com/office/drawing/2014/main" id="{D541D87C-6E3B-43D5-9642-B50D21866FF1}"/>
              </a:ext>
            </a:extLst>
          </p:cNvPr>
          <p:cNvSpPr txBox="1"/>
          <p:nvPr/>
        </p:nvSpPr>
        <p:spPr>
          <a:xfrm>
            <a:off x="554636" y="1101777"/>
            <a:ext cx="5426439" cy="369332"/>
          </a:xfrm>
          <a:prstGeom prst="rect">
            <a:avLst/>
          </a:prstGeom>
          <a:noFill/>
        </p:spPr>
        <p:txBody>
          <a:bodyPr wrap="square" rtlCol="0">
            <a:spAutoFit/>
          </a:bodyPr>
          <a:lstStyle/>
          <a:p>
            <a:r>
              <a:rPr lang="fr-FR" dirty="0"/>
              <a:t>De la Renaissance à la fin du XIXème siècle </a:t>
            </a:r>
          </a:p>
        </p:txBody>
      </p:sp>
    </p:spTree>
    <p:extLst>
      <p:ext uri="{BB962C8B-B14F-4D97-AF65-F5344CB8AC3E}">
        <p14:creationId xmlns:p14="http://schemas.microsoft.com/office/powerpoint/2010/main" val="2891096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312150" y="209550"/>
            <a:ext cx="1411288" cy="793750"/>
          </a:xfrm>
        </p:spPr>
      </p:sp>
      <p:sp>
        <p:nvSpPr>
          <p:cNvPr id="3" name="Espace réservé des notes 2"/>
          <p:cNvSpPr>
            <a:spLocks noGrp="1"/>
          </p:cNvSpPr>
          <p:nvPr>
            <p:ph type="body" idx="1"/>
          </p:nvPr>
        </p:nvSpPr>
        <p:spPr>
          <a:xfrm>
            <a:off x="454365" y="1003300"/>
            <a:ext cx="9418182" cy="5541581"/>
          </a:xfrm>
        </p:spPr>
        <p:txBody>
          <a:bodyPr/>
          <a:lstStyle/>
          <a:p>
            <a:pPr marL="228600" indent="-228600">
              <a:buAutoNum type="arabicParenR"/>
            </a:pPr>
            <a:r>
              <a:rPr lang="fr-FR" b="1" dirty="0"/>
              <a:t>Il faut attendre les années 1970  avec le développement des soins palliatifs, puis la lutte contre acharnement thérapeutique  pour que le terme euthanasie commence à perdre sa connotation très négative ….</a:t>
            </a:r>
            <a:endParaRPr lang="fr-FR" dirty="0"/>
          </a:p>
          <a:p>
            <a:r>
              <a:rPr lang="fr-FR" i="1" dirty="0"/>
              <a:t>Mais l’euthanasie active (qui est techniquement un assassinat par empoisonnement  – meurtre avec préméditation - ) constitue un interdit pour les grandes religions monothéiste: Lors d’un diner  avec Emmanuel Macron  en </a:t>
            </a:r>
            <a:r>
              <a:rPr lang="fr-FR" b="1" i="1" dirty="0"/>
              <a:t>février 2018 </a:t>
            </a:r>
            <a:r>
              <a:rPr lang="fr-FR" i="1" dirty="0"/>
              <a:t>et les responsables religieux, le grand Rabbin  Haïm </a:t>
            </a:r>
            <a:r>
              <a:rPr lang="fr-FR" i="1" dirty="0" err="1"/>
              <a:t>Korsia</a:t>
            </a:r>
            <a:r>
              <a:rPr lang="fr-FR" i="1" dirty="0"/>
              <a:t> a rappelé son opposition totale à l’euthanasie : </a:t>
            </a:r>
            <a:r>
              <a:rPr lang="fr-FR" b="1" i="1" dirty="0"/>
              <a:t>« Toute l'éthique médicale est basée sur le refus absolu de ce qui s'est passé dans les camps de la mort et plus particulièrement à Auschwitz. » </a:t>
            </a:r>
          </a:p>
          <a:p>
            <a:endParaRPr lang="fr-FR" b="1" i="1" dirty="0"/>
          </a:p>
          <a:p>
            <a:r>
              <a:rPr lang="fr-FR" b="1" i="1" dirty="0"/>
              <a:t>2) Et encore …. En France les tenants de l’euthanasie active s’efforcent d’éviter le terme Euthanasie:</a:t>
            </a:r>
          </a:p>
          <a:p>
            <a:r>
              <a:rPr lang="fr-FR" b="1" i="1" dirty="0"/>
              <a:t>Jean Louis Fontaine député LRM </a:t>
            </a:r>
            <a:r>
              <a:rPr lang="fr-FR" i="1" dirty="0"/>
              <a:t>:  </a:t>
            </a:r>
            <a:r>
              <a:rPr lang="fr-FR" b="1" i="1" dirty="0"/>
              <a:t>aide médicalisée à mourir</a:t>
            </a:r>
            <a:r>
              <a:rPr lang="fr-FR" i="1" dirty="0"/>
              <a:t> (terme retenu au Québec qui recouvre les notions d’euthanasie active et de suicide assisté) ou </a:t>
            </a:r>
            <a:r>
              <a:rPr lang="fr-FR" b="1" i="1" dirty="0"/>
              <a:t>aide active à mourir </a:t>
            </a:r>
            <a:r>
              <a:rPr lang="fr-FR" i="1" dirty="0"/>
              <a:t>(terme retenu dans la tribune de 156 députés sans doute pour éviter des réactions de la profession médicale)</a:t>
            </a:r>
          </a:p>
          <a:p>
            <a:endParaRPr lang="fr-FR" b="1" i="1" dirty="0"/>
          </a:p>
          <a:p>
            <a:r>
              <a:rPr lang="fr-FR" b="1" i="1" dirty="0"/>
              <a:t>Le comité économique et social et environnemental (</a:t>
            </a:r>
            <a:r>
              <a:rPr lang="fr-FR" b="1" i="1" dirty="0" err="1"/>
              <a:t>Cese</a:t>
            </a:r>
            <a:r>
              <a:rPr lang="fr-FR" b="1" i="1" dirty="0"/>
              <a:t>)  </a:t>
            </a:r>
            <a:r>
              <a:rPr lang="fr-FR" i="1" dirty="0"/>
              <a:t>dans son rapport du 10 avril 2018  , au bout de 5 mois de débats, appelle à légaliser « </a:t>
            </a:r>
            <a:r>
              <a:rPr lang="fr-FR" b="1" i="1" dirty="0"/>
              <a:t>la sédation profonde explicitement létale </a:t>
            </a:r>
            <a:r>
              <a:rPr lang="fr-FR" i="1" dirty="0"/>
              <a:t>» qui serait un « soin » donc un nouveau « droit» du malade  et de plus </a:t>
            </a:r>
            <a:r>
              <a:rPr lang="fr-FR" b="1" i="1" dirty="0"/>
              <a:t>à considérer sur l’acte de décès que la mort qui en résulte est « naturelle ».</a:t>
            </a:r>
          </a:p>
          <a:p>
            <a:endParaRPr lang="fr-FR" b="1" i="1" dirty="0"/>
          </a:p>
          <a:p>
            <a:r>
              <a:rPr lang="fr-FR" b="1" i="1" dirty="0"/>
              <a:t>=&gt; Cette position de légalisation de l’Euthanasie active  n’a pas  fait pas consensus au sein du </a:t>
            </a:r>
            <a:r>
              <a:rPr lang="fr-FR" b="1" i="1" dirty="0" err="1"/>
              <a:t>Cese</a:t>
            </a:r>
            <a:r>
              <a:rPr lang="fr-FR" b="1" i="1" dirty="0"/>
              <a:t> (slide 19)</a:t>
            </a:r>
          </a:p>
          <a:p>
            <a:pPr marL="171450" indent="-171450">
              <a:buFontTx/>
              <a:buChar char="-"/>
            </a:pPr>
            <a:r>
              <a:rPr lang="fr-FR" i="1" dirty="0"/>
              <a:t>Docteur Bernard Devalois , responsable des soins palliatifs à l’hôpital de Pontoise : « </a:t>
            </a:r>
            <a:r>
              <a:rPr lang="fr-FR" b="1" i="1" u="sng" dirty="0"/>
              <a:t>une sédation qui fait mourir n’est pas une sédation </a:t>
            </a:r>
            <a:r>
              <a:rPr lang="fr-FR" b="1" i="1" dirty="0"/>
              <a:t>. C’est une expression fumeuse pour désigner un acte qu’on ne veut pas nommer l’ injection létale </a:t>
            </a:r>
            <a:r>
              <a:rPr lang="fr-FR" i="1" dirty="0"/>
              <a:t>».    « En outre elle crée une confusion là ou il est difficile d’expliquer aux familles la sédation profonde et continue. » (dormir avant de mourir pour ne pas souffrir)  </a:t>
            </a:r>
          </a:p>
          <a:p>
            <a:pPr marL="171450" indent="-171450">
              <a:buFontTx/>
              <a:buChar char="-"/>
            </a:pPr>
            <a:r>
              <a:rPr lang="fr-FR" i="1" dirty="0"/>
              <a:t>Marie-Dominique Trébuchet , vice présidente de la société française de soins palliatifs (SFAP) qui représente 10000 soignants et 6000 professionnels du secteur : lorsqu’on  emploie une sédation on le fait pour endormir une personne et non pour la tuer</a:t>
            </a:r>
            <a:r>
              <a:rPr lang="fr-FR" b="1" i="1" u="sng" dirty="0"/>
              <a:t>. Avec cette notion le </a:t>
            </a:r>
            <a:r>
              <a:rPr lang="fr-FR" b="1" i="1" u="sng" dirty="0" err="1"/>
              <a:t>Cese</a:t>
            </a:r>
            <a:r>
              <a:rPr lang="fr-FR" b="1" i="1" u="sng" dirty="0"/>
              <a:t> introduit une confusion ôtant tout possibilité de distinguer ce qui relève de l’euthanasie et ce qui relève de la sédation.</a:t>
            </a:r>
          </a:p>
          <a:p>
            <a:pPr marL="171450" indent="-171450">
              <a:buFontTx/>
              <a:buChar char="-"/>
            </a:pPr>
            <a:r>
              <a:rPr lang="fr-FR" b="1" i="1" dirty="0"/>
              <a:t>Mgr Pierre d’</a:t>
            </a:r>
            <a:r>
              <a:rPr lang="fr-FR" b="1" i="1" dirty="0" err="1"/>
              <a:t>Ornellas</a:t>
            </a:r>
            <a:r>
              <a:rPr lang="fr-FR" b="1" i="1" dirty="0"/>
              <a:t> : Ce texte ne contient pas de réflexion éthique :….il met sur le même plan deux choses qui n’ont strictement rien à voir les soins palliatifs et le fait de provoquer la mort…. Comme si accompagner et donner la mort revenaient au même. …</a:t>
            </a:r>
          </a:p>
          <a:p>
            <a:pPr marL="171450" indent="-171450">
              <a:buFontTx/>
              <a:buChar char="-"/>
            </a:pPr>
            <a:r>
              <a:rPr lang="fr-FR" b="1" i="1" u="sng" dirty="0">
                <a:solidFill>
                  <a:schemeClr val="accent1"/>
                </a:solidFill>
              </a:rPr>
              <a:t>Pour se donner bonne conscience on efface l’acte de mort commis en écrivant sur un acte de décès un mensonge à savoir « mort naturelle », alors que c’est une mort provoquée par un produit létal … Il faut redire que l’euthanasie n’est pas et ne sera jamais un soin</a:t>
            </a:r>
          </a:p>
          <a:p>
            <a:endParaRPr lang="fr-FR" b="1" i="1" u="sng" dirty="0">
              <a:solidFill>
                <a:schemeClr val="accent1"/>
              </a:solidFill>
            </a:endParaRPr>
          </a:p>
          <a:p>
            <a:r>
              <a:rPr lang="fr-FR" i="1" dirty="0">
                <a:solidFill>
                  <a:schemeClr val="accent1"/>
                </a:solidFill>
              </a:rPr>
              <a:t>Dans les annexes du rapport du CESE le groupe Coopération fait remarquer : « </a:t>
            </a:r>
            <a:r>
              <a:rPr lang="fr-FR" b="1" i="1" dirty="0">
                <a:solidFill>
                  <a:schemeClr val="accent1"/>
                </a:solidFill>
              </a:rPr>
              <a:t>Etrangement le sujet (fin de vie ) fut confié à une commission temporaire </a:t>
            </a:r>
            <a:r>
              <a:rPr lang="fr-FR" b="1" i="1" dirty="0" err="1">
                <a:solidFill>
                  <a:schemeClr val="accent1"/>
                </a:solidFill>
              </a:rPr>
              <a:t>ad-hoc</a:t>
            </a:r>
            <a:r>
              <a:rPr lang="fr-FR" b="1" i="1" dirty="0">
                <a:solidFill>
                  <a:schemeClr val="accent1"/>
                </a:solidFill>
              </a:rPr>
              <a:t> où les médecins n’étaient pas les bienvenus, et bien que le CESE dispose d’une section des affaires sociales et de la santé »</a:t>
            </a:r>
            <a:r>
              <a:rPr lang="fr-FR" i="1" dirty="0">
                <a:solidFill>
                  <a:schemeClr val="accent1"/>
                </a:solidFill>
              </a:rPr>
              <a:t>. </a:t>
            </a:r>
          </a:p>
        </p:txBody>
      </p:sp>
      <p:sp>
        <p:nvSpPr>
          <p:cNvPr id="4" name="Espace réservé du numéro de diapositive 3"/>
          <p:cNvSpPr>
            <a:spLocks noGrp="1"/>
          </p:cNvSpPr>
          <p:nvPr>
            <p:ph type="sldNum" sz="quarter" idx="10"/>
          </p:nvPr>
        </p:nvSpPr>
        <p:spPr/>
        <p:txBody>
          <a:bodyPr/>
          <a:lstStyle/>
          <a:p>
            <a:fld id="{873D1349-3C10-40B1-8DD1-E9EB0F566AF7}" type="slidenum">
              <a:rPr lang="fr-FR" smtClean="0"/>
              <a:t>4</a:t>
            </a:fld>
            <a:endParaRPr lang="fr-FR"/>
          </a:p>
        </p:txBody>
      </p:sp>
    </p:spTree>
    <p:extLst>
      <p:ext uri="{BB962C8B-B14F-4D97-AF65-F5344CB8AC3E}">
        <p14:creationId xmlns:p14="http://schemas.microsoft.com/office/powerpoint/2010/main" val="1384990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716838" y="252413"/>
            <a:ext cx="2193925" cy="1235075"/>
          </a:xfrm>
        </p:spPr>
      </p:sp>
      <p:sp>
        <p:nvSpPr>
          <p:cNvPr id="3" name="Espace réservé des notes 2"/>
          <p:cNvSpPr>
            <a:spLocks noGrp="1"/>
          </p:cNvSpPr>
          <p:nvPr>
            <p:ph type="body" idx="1"/>
          </p:nvPr>
        </p:nvSpPr>
        <p:spPr>
          <a:xfrm>
            <a:off x="282497" y="196483"/>
            <a:ext cx="9628266" cy="3248392"/>
          </a:xfrm>
        </p:spPr>
        <p:txBody>
          <a:bodyPr/>
          <a:lstStyle/>
          <a:p>
            <a:pPr marL="228600" indent="-228600" fontAlgn="base">
              <a:buAutoNum type="arabicParenR"/>
            </a:pPr>
            <a:r>
              <a:rPr lang="fr-FR" dirty="0"/>
              <a:t>Sauf législation particulière définissant le champ d’application  </a:t>
            </a:r>
          </a:p>
          <a:p>
            <a:pPr fontAlgn="base"/>
            <a:r>
              <a:rPr lang="fr-FR" dirty="0"/>
              <a:t>et les conditions à remplir ,  l’euthanasie active , passive, l’incitation au suicide</a:t>
            </a:r>
          </a:p>
          <a:p>
            <a:pPr fontAlgn="base"/>
            <a:r>
              <a:rPr lang="fr-FR" dirty="0"/>
              <a:t> et l’aide au suicide même sur demande du malade sont des </a:t>
            </a:r>
            <a:r>
              <a:rPr lang="fr-FR" b="1" dirty="0"/>
              <a:t>infractions pénales</a:t>
            </a:r>
            <a:r>
              <a:rPr lang="fr-FR" dirty="0"/>
              <a:t>. </a:t>
            </a:r>
          </a:p>
          <a:p>
            <a:pPr fontAlgn="base"/>
            <a:r>
              <a:rPr lang="fr-FR" b="1" dirty="0"/>
              <a:t>L’euthanasie active </a:t>
            </a:r>
            <a:r>
              <a:rPr lang="fr-FR" dirty="0"/>
              <a:t>:  homicide , empoisonnement </a:t>
            </a:r>
          </a:p>
          <a:p>
            <a:pPr fontAlgn="base"/>
            <a:r>
              <a:rPr lang="fr-FR" b="1" dirty="0"/>
              <a:t>L’euthanasie passive </a:t>
            </a:r>
            <a:r>
              <a:rPr lang="fr-FR" dirty="0"/>
              <a:t>: non assistance à personne en péril</a:t>
            </a:r>
          </a:p>
          <a:p>
            <a:pPr fontAlgn="base"/>
            <a:r>
              <a:rPr lang="fr-FR" b="1" dirty="0"/>
              <a:t>Suicide assisté </a:t>
            </a:r>
            <a:r>
              <a:rPr lang="fr-FR" dirty="0"/>
              <a:t>: complicité active d’empoisonnement et non assistance à personne en péril.</a:t>
            </a:r>
          </a:p>
          <a:p>
            <a:pPr fontAlgn="base"/>
            <a:endParaRPr lang="fr-FR" dirty="0"/>
          </a:p>
          <a:p>
            <a:pPr fontAlgn="base"/>
            <a:r>
              <a:rPr lang="fr-FR" dirty="0"/>
              <a:t>2) En 2017, l'euthanasie active n'est légale/tolérée que dans cinq  pays : </a:t>
            </a:r>
            <a:r>
              <a:rPr lang="fr-FR" b="1" dirty="0"/>
              <a:t>les Pays-Bas (2001), la Belgique (2002) et le Luxembourg (2009) , la Colombie 2015 et le Canada (Aide Médicale à Mourir 17/06/2016) </a:t>
            </a:r>
          </a:p>
          <a:p>
            <a:pPr fontAlgn="base"/>
            <a:r>
              <a:rPr lang="fr-FR" sz="1000" dirty="0"/>
              <a:t>Ex : </a:t>
            </a:r>
            <a:r>
              <a:rPr lang="fr-FR" sz="1000" i="1" dirty="0"/>
              <a:t>L’euthanasie est devenue légale aux Pays-Bas par la loi du 12 avril 2001, dite « </a:t>
            </a:r>
            <a:r>
              <a:rPr lang="fr-FR" sz="1000" i="1" dirty="0">
                <a:hlinkClick r:id="rId3"/>
              </a:rPr>
              <a:t>Loi de contrôle d’interruption de la vie sur demande et l’aide au suicide</a:t>
            </a:r>
            <a:r>
              <a:rPr lang="fr-FR" sz="1000" i="1" dirty="0"/>
              <a:t> », qui a été mise en application à partir du 1er avril 2002 </a:t>
            </a:r>
            <a:r>
              <a:rPr lang="fr-FR" sz="1000" b="1" i="1" dirty="0"/>
              <a:t>Sans dépénaliser l’euthanasie à proprement parler</a:t>
            </a:r>
            <a:r>
              <a:rPr lang="fr-FR" sz="1000" i="1" dirty="0"/>
              <a:t>, la législation néerlandaise actuelle la permet dans certains cas précis. </a:t>
            </a:r>
            <a:r>
              <a:rPr lang="fr-FR" sz="1000" b="1" i="1" dirty="0"/>
              <a:t>En effet, l’euthanasie, l’incitation au suicide et l’aide au suicide demeurent juridiquement des infractions pénales. Mais la loi introduit une excuse exonératoire de responsabilité pénale au profit du médecin qui respecte </a:t>
            </a:r>
            <a:r>
              <a:rPr lang="fr-FR" sz="1000" b="1" i="1" dirty="0">
                <a:hlinkClick r:id="rId4"/>
              </a:rPr>
              <a:t>cinq « critères de minutie »</a:t>
            </a:r>
            <a:r>
              <a:rPr lang="fr-FR" sz="1000" b="1" i="1" dirty="0"/>
              <a:t> . On peut parler de «</a:t>
            </a:r>
            <a:r>
              <a:rPr lang="fr-FR" sz="1000" b="1" i="1" u="sng" dirty="0"/>
              <a:t> DEPENALISATION CONDITIONNELLE</a:t>
            </a:r>
            <a:r>
              <a:rPr lang="fr-FR" sz="1000" b="1" i="1" dirty="0"/>
              <a:t> .(Notons que les Pays Bas et la Belgique sont les seuls au monde à ne pas avoir retenu de critère de fin de vie dans leur législation sur l’euthanasie ). </a:t>
            </a:r>
          </a:p>
          <a:p>
            <a:pPr fontAlgn="base"/>
            <a:endParaRPr lang="fr-FR" sz="1000" dirty="0"/>
          </a:p>
          <a:p>
            <a:pPr fontAlgn="base"/>
            <a:r>
              <a:rPr lang="fr-FR" b="1" dirty="0">
                <a:solidFill>
                  <a:schemeClr val="tx2"/>
                </a:solidFill>
              </a:rPr>
              <a:t>Le suicide assisté </a:t>
            </a:r>
            <a:r>
              <a:rPr lang="fr-FR" dirty="0">
                <a:solidFill>
                  <a:schemeClr val="tx2"/>
                </a:solidFill>
              </a:rPr>
              <a:t>est </a:t>
            </a:r>
            <a:r>
              <a:rPr lang="fr-FR" b="1" u="sng" dirty="0">
                <a:solidFill>
                  <a:schemeClr val="tx2"/>
                </a:solidFill>
              </a:rPr>
              <a:t>toléré</a:t>
            </a:r>
            <a:r>
              <a:rPr lang="fr-FR" dirty="0">
                <a:solidFill>
                  <a:schemeClr val="tx2"/>
                </a:solidFill>
              </a:rPr>
              <a:t> en Suisse (1942)  et en Suède, et </a:t>
            </a:r>
            <a:r>
              <a:rPr lang="fr-FR" b="1" u="sng" dirty="0">
                <a:solidFill>
                  <a:schemeClr val="tx2"/>
                </a:solidFill>
              </a:rPr>
              <a:t>légal</a:t>
            </a:r>
            <a:r>
              <a:rPr lang="fr-FR" dirty="0">
                <a:solidFill>
                  <a:schemeClr val="tx2"/>
                </a:solidFill>
              </a:rPr>
              <a:t> dans cinq États américains (</a:t>
            </a:r>
            <a:r>
              <a:rPr lang="fr-FR" dirty="0">
                <a:solidFill>
                  <a:schemeClr val="tx2"/>
                </a:solidFill>
                <a:hlinkClick r:id="rId5" tooltip="Oregon"/>
              </a:rPr>
              <a:t>Oregon</a:t>
            </a:r>
            <a:r>
              <a:rPr lang="fr-FR" dirty="0">
                <a:solidFill>
                  <a:schemeClr val="tx2"/>
                </a:solidFill>
              </a:rPr>
              <a:t> (1998), </a:t>
            </a:r>
            <a:r>
              <a:rPr lang="fr-FR" dirty="0">
                <a:solidFill>
                  <a:schemeClr val="tx2"/>
                </a:solidFill>
                <a:hlinkClick r:id="rId6" tooltip="Washington (État)"/>
              </a:rPr>
              <a:t>Washington</a:t>
            </a:r>
            <a:r>
              <a:rPr lang="fr-FR" dirty="0">
                <a:solidFill>
                  <a:schemeClr val="tx2"/>
                </a:solidFill>
              </a:rPr>
              <a:t>, </a:t>
            </a:r>
            <a:r>
              <a:rPr lang="fr-FR" dirty="0">
                <a:solidFill>
                  <a:schemeClr val="tx2"/>
                </a:solidFill>
                <a:hlinkClick r:id="rId7" tooltip="Montana"/>
              </a:rPr>
              <a:t>Montana</a:t>
            </a:r>
            <a:r>
              <a:rPr lang="fr-FR" dirty="0">
                <a:solidFill>
                  <a:schemeClr val="tx2"/>
                </a:solidFill>
              </a:rPr>
              <a:t>, </a:t>
            </a:r>
            <a:r>
              <a:rPr lang="fr-FR" dirty="0">
                <a:solidFill>
                  <a:schemeClr val="tx2"/>
                </a:solidFill>
                <a:hlinkClick r:id="rId8" tooltip="Vermont"/>
              </a:rPr>
              <a:t>Vermont</a:t>
            </a:r>
            <a:r>
              <a:rPr lang="fr-FR" dirty="0">
                <a:solidFill>
                  <a:schemeClr val="tx2"/>
                </a:solidFill>
              </a:rPr>
              <a:t> et </a:t>
            </a:r>
            <a:r>
              <a:rPr lang="fr-FR" dirty="0">
                <a:solidFill>
                  <a:schemeClr val="tx2"/>
                </a:solidFill>
                <a:hlinkClick r:id="rId9" tooltip="Californie"/>
              </a:rPr>
              <a:t>Californie</a:t>
            </a:r>
            <a:r>
              <a:rPr lang="fr-FR" dirty="0">
                <a:solidFill>
                  <a:schemeClr val="tx2"/>
                </a:solidFill>
              </a:rPr>
              <a:t>)</a:t>
            </a:r>
            <a:r>
              <a:rPr lang="fr-FR" dirty="0">
                <a:solidFill>
                  <a:srgbClr val="FF0000"/>
                </a:solidFill>
              </a:rPr>
              <a:t>. </a:t>
            </a:r>
            <a:r>
              <a:rPr lang="fr-FR" b="1" dirty="0">
                <a:solidFill>
                  <a:srgbClr val="FF0000"/>
                </a:solidFill>
              </a:rPr>
              <a:t>En Suisse ce sont des associations de droit privé (</a:t>
            </a:r>
            <a:r>
              <a:rPr lang="fr-FR" b="1" dirty="0" err="1">
                <a:solidFill>
                  <a:srgbClr val="FF0000"/>
                </a:solidFill>
              </a:rPr>
              <a:t>Dignitas</a:t>
            </a:r>
            <a:r>
              <a:rPr lang="fr-FR" b="1" dirty="0">
                <a:solidFill>
                  <a:srgbClr val="FF0000"/>
                </a:solidFill>
              </a:rPr>
              <a:t> …) qui assurent la « prestation » du suicide assisté (pentobarbital à haute dose) à condition qu’il ne soit pas motivé par un mobile égoïste. (9025 € en 2015 </a:t>
            </a:r>
            <a:r>
              <a:rPr lang="fr-FR" b="1" dirty="0" err="1">
                <a:solidFill>
                  <a:srgbClr val="FF0000"/>
                </a:solidFill>
              </a:rPr>
              <a:t>yc</a:t>
            </a:r>
            <a:r>
              <a:rPr lang="fr-FR" b="1" dirty="0">
                <a:solidFill>
                  <a:srgbClr val="FF0000"/>
                </a:solidFill>
              </a:rPr>
              <a:t> crémation et transport du corps). </a:t>
            </a:r>
            <a:r>
              <a:rPr lang="fr-FR" dirty="0">
                <a:solidFill>
                  <a:schemeClr val="tx2"/>
                </a:solidFill>
              </a:rPr>
              <a:t>Les suicides assistés représentent 1% du total des décès des ressortissants Suisses. </a:t>
            </a:r>
          </a:p>
          <a:p>
            <a:pPr fontAlgn="base"/>
            <a:endParaRPr lang="fr-FR" dirty="0">
              <a:solidFill>
                <a:srgbClr val="FF0000"/>
              </a:solidFill>
            </a:endParaRPr>
          </a:p>
          <a:p>
            <a:pPr fontAlgn="base"/>
            <a:r>
              <a:rPr lang="fr-FR" b="1" dirty="0">
                <a:solidFill>
                  <a:srgbClr val="FF0000"/>
                </a:solidFill>
              </a:rPr>
              <a:t>L’</a:t>
            </a:r>
            <a:r>
              <a:rPr lang="fr-FR" b="1" dirty="0" err="1">
                <a:solidFill>
                  <a:srgbClr val="FF0000"/>
                </a:solidFill>
              </a:rPr>
              <a:t>Orégon</a:t>
            </a:r>
            <a:r>
              <a:rPr lang="fr-FR" b="1" dirty="0">
                <a:solidFill>
                  <a:srgbClr val="FF0000"/>
                </a:solidFill>
              </a:rPr>
              <a:t> a la particularité  d’avoir encadré de manière objective la notion de « fin de vie »</a:t>
            </a:r>
            <a:r>
              <a:rPr lang="fr-FR" dirty="0">
                <a:solidFill>
                  <a:srgbClr val="FF0000"/>
                </a:solidFill>
              </a:rPr>
              <a:t>, </a:t>
            </a:r>
            <a:r>
              <a:rPr lang="fr-FR" u="sng" dirty="0">
                <a:solidFill>
                  <a:schemeClr val="tx2"/>
                </a:solidFill>
              </a:rPr>
              <a:t>deux médecins devant attester que la mort doit intervenir dans les </a:t>
            </a:r>
            <a:r>
              <a:rPr lang="fr-FR" b="1" u="sng" dirty="0">
                <a:solidFill>
                  <a:schemeClr val="tx2"/>
                </a:solidFill>
              </a:rPr>
              <a:t>6 mois</a:t>
            </a:r>
            <a:r>
              <a:rPr lang="fr-FR" dirty="0">
                <a:solidFill>
                  <a:schemeClr val="tx2"/>
                </a:solidFill>
              </a:rPr>
              <a:t>. Les décès par suicide assisté représentent 0,3% du total des décès annuels . </a:t>
            </a:r>
            <a:r>
              <a:rPr lang="fr-FR" b="1" dirty="0">
                <a:solidFill>
                  <a:srgbClr val="FF0000"/>
                </a:solidFill>
              </a:rPr>
              <a:t>En 2013 le rapport SICARD (ex président du CCNE) proposait une loi s’inspirant des principes de la loi sur le suicide assisté en </a:t>
            </a:r>
            <a:r>
              <a:rPr lang="fr-FR" b="1" dirty="0" err="1">
                <a:solidFill>
                  <a:srgbClr val="FF0000"/>
                </a:solidFill>
              </a:rPr>
              <a:t>Orégon</a:t>
            </a:r>
            <a:r>
              <a:rPr lang="fr-FR" b="1" dirty="0">
                <a:solidFill>
                  <a:srgbClr val="FF0000"/>
                </a:solidFill>
              </a:rPr>
              <a:t>. </a:t>
            </a:r>
          </a:p>
          <a:p>
            <a:pPr fontAlgn="base"/>
            <a:endParaRPr lang="fr-FR" dirty="0"/>
          </a:p>
          <a:p>
            <a:pPr fontAlgn="base"/>
            <a:r>
              <a:rPr lang="fr-FR" b="1" dirty="0"/>
              <a:t>Cependant, nombre de pays interdisant l'euthanasie active,  ont légalisé l'arrêt des traitements </a:t>
            </a:r>
            <a:r>
              <a:rPr lang="fr-FR" b="1" u="sng" dirty="0"/>
              <a:t>à la demande du patient </a:t>
            </a:r>
            <a:r>
              <a:rPr lang="fr-FR" b="1" dirty="0"/>
              <a:t>(euthanasie passive), interdit l'acharnement thérapeutique et institué des initiatives d'accompagnement des patients en fin de vie. En Europe c’est le cas de la France, (</a:t>
            </a:r>
            <a:r>
              <a:rPr lang="fr-FR" dirty="0"/>
              <a:t>malgré les deux résolutions de l’assemblée parlementaire du conseil de l’Europe (1418 de 1999 t 1859 de 2012) recommandant que le conseil des ministres encourage les états membres à maintenir l’interdiction d’ôter intentionnellement la vie à des personnes malades en phase terminale , et que l’euthanasie , au sens de donner la mort par action ou par omission soit toujours prohibée)</a:t>
            </a:r>
          </a:p>
          <a:p>
            <a:pPr fontAlgn="base"/>
            <a:r>
              <a:rPr lang="fr-FR" dirty="0"/>
              <a:t> </a:t>
            </a:r>
          </a:p>
          <a:p>
            <a:pPr fontAlgn="base"/>
            <a:r>
              <a:rPr lang="fr-FR" b="1" dirty="0"/>
              <a:t>NB</a:t>
            </a:r>
            <a:r>
              <a:rPr lang="fr-FR" dirty="0"/>
              <a:t> Dans les pays où l’euthanasie active ou le suicide  assisté n’est pas autorisé il a de tous temps existé des aides à mourir cachées. « Docteur faites quelque chose » …: </a:t>
            </a:r>
            <a:r>
              <a:rPr lang="fr-FR" b="1" dirty="0"/>
              <a:t>Une étude de l’INED (Institut national d’études démographiques ) de 2012 évaluait à 2 à 4000 par an le nombre d’euthanasies actives (ou suicides  assistés) pratiquées par des médecins (« aides médicales  à mourir »)</a:t>
            </a:r>
          </a:p>
          <a:p>
            <a:pPr fontAlgn="base"/>
            <a:r>
              <a:rPr lang="fr-FR" dirty="0"/>
              <a:t>Ces aides à mourir  apparaissent parfois dans la presse à l’occasion d’un procès. Ces dernières années en France les condamnations ont été légères.</a:t>
            </a:r>
          </a:p>
          <a:p>
            <a:pPr marL="171450" indent="-171450" fontAlgn="base">
              <a:buFontTx/>
              <a:buChar char="-"/>
            </a:pPr>
            <a:r>
              <a:rPr lang="fr-FR" sz="1000" dirty="0"/>
              <a:t>Docteur Nicolas Bonnemaison , médecin urgentiste de Bayonne , reconnu coupable d’empoisonnement (injection létale) de 7 personnes âgées et incurables a été condamné en appel à 2 ans de prison avec sursis.</a:t>
            </a:r>
          </a:p>
        </p:txBody>
      </p:sp>
      <p:sp>
        <p:nvSpPr>
          <p:cNvPr id="4" name="Espace réservé du numéro de diapositive 3"/>
          <p:cNvSpPr>
            <a:spLocks noGrp="1"/>
          </p:cNvSpPr>
          <p:nvPr>
            <p:ph type="sldNum" sz="quarter" idx="10"/>
          </p:nvPr>
        </p:nvSpPr>
        <p:spPr/>
        <p:txBody>
          <a:bodyPr/>
          <a:lstStyle/>
          <a:p>
            <a:fld id="{873D1349-3C10-40B1-8DD1-E9EB0F566AF7}" type="slidenum">
              <a:rPr lang="fr-FR" smtClean="0"/>
              <a:t>5</a:t>
            </a:fld>
            <a:endParaRPr lang="fr-FR"/>
          </a:p>
        </p:txBody>
      </p:sp>
    </p:spTree>
    <p:extLst>
      <p:ext uri="{BB962C8B-B14F-4D97-AF65-F5344CB8AC3E}">
        <p14:creationId xmlns:p14="http://schemas.microsoft.com/office/powerpoint/2010/main" val="3045867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902450" y="228600"/>
            <a:ext cx="2354263" cy="1323975"/>
          </a:xfrm>
        </p:spPr>
      </p:sp>
      <p:sp>
        <p:nvSpPr>
          <p:cNvPr id="4" name="Espace réservé du numéro de diapositive 3"/>
          <p:cNvSpPr>
            <a:spLocks noGrp="1"/>
          </p:cNvSpPr>
          <p:nvPr>
            <p:ph type="sldNum" sz="quarter" idx="10"/>
          </p:nvPr>
        </p:nvSpPr>
        <p:spPr/>
        <p:txBody>
          <a:bodyPr/>
          <a:lstStyle/>
          <a:p>
            <a:fld id="{873D1349-3C10-40B1-8DD1-E9EB0F566AF7}" type="slidenum">
              <a:rPr lang="fr-FR" smtClean="0"/>
              <a:t>6</a:t>
            </a:fld>
            <a:endParaRPr lang="fr-FR"/>
          </a:p>
        </p:txBody>
      </p:sp>
      <p:sp>
        <p:nvSpPr>
          <p:cNvPr id="5" name="Espace réservé des notes 2">
            <a:extLst>
              <a:ext uri="{FF2B5EF4-FFF2-40B4-BE49-F238E27FC236}">
                <a16:creationId xmlns:a16="http://schemas.microsoft.com/office/drawing/2014/main" id="{99E8D6FB-4CF8-4A9F-9ED6-502C51C0DE6C}"/>
              </a:ext>
            </a:extLst>
          </p:cNvPr>
          <p:cNvSpPr>
            <a:spLocks noGrp="1"/>
          </p:cNvSpPr>
          <p:nvPr>
            <p:ph type="body" idx="1"/>
          </p:nvPr>
        </p:nvSpPr>
        <p:spPr>
          <a:xfrm>
            <a:off x="336275" y="354782"/>
            <a:ext cx="9576048" cy="6001174"/>
          </a:xfrm>
        </p:spPr>
        <p:txBody>
          <a:bodyPr/>
          <a:lstStyle/>
          <a:p>
            <a:pPr>
              <a:spcAft>
                <a:spcPts val="0"/>
              </a:spcAft>
            </a:pPr>
            <a:r>
              <a:rPr lang="fr-FR" sz="1050" b="1" u="sng" kern="50" dirty="0">
                <a:solidFill>
                  <a:srgbClr val="0070C0"/>
                </a:solidFill>
                <a:latin typeface="Times New Roman" panose="02020603050405020304" pitchFamily="18" charset="0"/>
                <a:ea typeface="Arial Unicode MS"/>
                <a:cs typeface="Arial Unicode MS"/>
              </a:rPr>
              <a:t>COMMENTAIRES</a:t>
            </a:r>
            <a:r>
              <a:rPr lang="fr-FR" sz="1050" b="1" kern="50" dirty="0">
                <a:latin typeface="Times New Roman" panose="02020603050405020304" pitchFamily="18" charset="0"/>
                <a:ea typeface="Arial Unicode MS"/>
                <a:cs typeface="Arial Unicode MS"/>
              </a:rPr>
              <a:t> </a:t>
            </a:r>
          </a:p>
          <a:p>
            <a:pPr>
              <a:spcAft>
                <a:spcPts val="0"/>
              </a:spcAft>
            </a:pPr>
            <a:endParaRPr lang="fr-FR" sz="1050" b="1" kern="50" dirty="0">
              <a:latin typeface="Times New Roman" panose="02020603050405020304" pitchFamily="18" charset="0"/>
              <a:ea typeface="Arial Unicode MS"/>
              <a:cs typeface="Arial Unicode MS"/>
            </a:endParaRPr>
          </a:p>
          <a:p>
            <a:pPr marL="228600" indent="-228600">
              <a:spcAft>
                <a:spcPts val="0"/>
              </a:spcAft>
              <a:buAutoNum type="arabicParenR"/>
            </a:pPr>
            <a:r>
              <a:rPr lang="fr-FR" sz="1050" b="1" kern="50" dirty="0">
                <a:latin typeface="Times New Roman" panose="02020603050405020304" pitchFamily="18" charset="0"/>
                <a:ea typeface="Arial Unicode MS"/>
                <a:cs typeface="Arial Unicode MS"/>
              </a:rPr>
              <a:t>60%  des ~600000 décès annuels en France ont lieu à l’hôpital qui est organisé pour soigner mais moins pour </a:t>
            </a:r>
          </a:p>
          <a:p>
            <a:pPr>
              <a:spcAft>
                <a:spcPts val="0"/>
              </a:spcAft>
            </a:pPr>
            <a:r>
              <a:rPr lang="fr-FR" sz="1050" b="1" kern="50" dirty="0">
                <a:latin typeface="Times New Roman" panose="02020603050405020304" pitchFamily="18" charset="0"/>
                <a:ea typeface="Arial Unicode MS"/>
                <a:cs typeface="Arial Unicode MS"/>
              </a:rPr>
              <a:t>« accompagner » alors que 85% des Français souhaiteraient mourir « chez eux » </a:t>
            </a:r>
          </a:p>
          <a:p>
            <a:pPr>
              <a:spcAft>
                <a:spcPts val="0"/>
              </a:spcAft>
            </a:pPr>
            <a:endParaRPr lang="fr-FR" sz="1050" b="1" kern="50" dirty="0">
              <a:latin typeface="Times New Roman" panose="02020603050405020304" pitchFamily="18" charset="0"/>
              <a:ea typeface="Arial Unicode MS"/>
              <a:cs typeface="Arial Unicode MS"/>
            </a:endParaRPr>
          </a:p>
          <a:p>
            <a:pPr>
              <a:spcAft>
                <a:spcPts val="0"/>
              </a:spcAft>
            </a:pPr>
            <a:r>
              <a:rPr lang="fr-FR" sz="1050" kern="50" dirty="0">
                <a:latin typeface="Times New Roman" panose="02020603050405020304" pitchFamily="18" charset="0"/>
                <a:ea typeface="Arial Unicode MS"/>
                <a:cs typeface="Arial Unicode MS"/>
              </a:rPr>
              <a:t>2) Lors des enquêtes (</a:t>
            </a:r>
            <a:r>
              <a:rPr lang="fr-FR" sz="1050" kern="50" dirty="0" err="1">
                <a:latin typeface="Times New Roman" panose="02020603050405020304" pitchFamily="18" charset="0"/>
                <a:ea typeface="Arial Unicode MS"/>
                <a:cs typeface="Arial Unicode MS"/>
              </a:rPr>
              <a:t>cf</a:t>
            </a:r>
            <a:r>
              <a:rPr lang="fr-FR" sz="1050" kern="50" dirty="0">
                <a:latin typeface="Times New Roman" panose="02020603050405020304" pitchFamily="18" charset="0"/>
                <a:ea typeface="Arial Unicode MS"/>
                <a:cs typeface="Arial Unicode MS"/>
              </a:rPr>
              <a:t> CCNE 2013 , avis Citoyen 12-2013) les Français expriment les </a:t>
            </a:r>
            <a:r>
              <a:rPr lang="fr-FR" sz="1050" b="1" kern="50" dirty="0">
                <a:latin typeface="Times New Roman" panose="02020603050405020304" pitchFamily="18" charset="0"/>
                <a:ea typeface="Arial Unicode MS"/>
                <a:cs typeface="Arial Unicode MS"/>
              </a:rPr>
              <a:t>peurs</a:t>
            </a:r>
            <a:r>
              <a:rPr lang="fr-FR" sz="1050" kern="50" dirty="0">
                <a:latin typeface="Times New Roman" panose="02020603050405020304" pitchFamily="18" charset="0"/>
                <a:ea typeface="Arial Unicode MS"/>
                <a:cs typeface="Arial Unicode MS"/>
              </a:rPr>
              <a:t> suivantes </a:t>
            </a:r>
          </a:p>
          <a:p>
            <a:pPr>
              <a:spcAft>
                <a:spcPts val="0"/>
              </a:spcAft>
            </a:pPr>
            <a:r>
              <a:rPr lang="fr-FR" sz="1050" kern="50" dirty="0">
                <a:latin typeface="Times New Roman" panose="02020603050405020304" pitchFamily="18" charset="0"/>
                <a:ea typeface="Arial Unicode MS"/>
                <a:cs typeface="Arial Unicode MS"/>
              </a:rPr>
              <a:t>1er : « </a:t>
            </a:r>
            <a:r>
              <a:rPr lang="fr-FR" sz="1050" b="1" kern="50" dirty="0">
                <a:latin typeface="Times New Roman" panose="02020603050405020304" pitchFamily="18" charset="0"/>
                <a:ea typeface="Arial Unicode MS"/>
                <a:cs typeface="Arial Unicode MS"/>
              </a:rPr>
              <a:t>j’ai peur de la souffrance</a:t>
            </a:r>
            <a:r>
              <a:rPr lang="fr-FR" sz="1050" kern="50" dirty="0">
                <a:latin typeface="Times New Roman" panose="02020603050405020304" pitchFamily="18" charset="0"/>
                <a:ea typeface="Arial Unicode MS"/>
                <a:cs typeface="Arial Unicode MS"/>
              </a:rPr>
              <a:t>, mais je n'ai pas peur de mourir »</a:t>
            </a:r>
          </a:p>
          <a:p>
            <a:pPr>
              <a:spcAft>
                <a:spcPts val="0"/>
              </a:spcAft>
            </a:pPr>
            <a:r>
              <a:rPr lang="fr-FR" sz="1050" kern="50" dirty="0">
                <a:latin typeface="Times New Roman" panose="02020603050405020304" pitchFamily="18" charset="0"/>
                <a:ea typeface="Arial Unicode MS"/>
                <a:cs typeface="Arial Unicode MS"/>
              </a:rPr>
              <a:t>2 </a:t>
            </a:r>
            <a:r>
              <a:rPr lang="fr-FR" sz="1050" kern="50" dirty="0" err="1">
                <a:latin typeface="Times New Roman" panose="02020603050405020304" pitchFamily="18" charset="0"/>
                <a:ea typeface="Arial Unicode MS"/>
                <a:cs typeface="Arial Unicode MS"/>
              </a:rPr>
              <a:t>ème</a:t>
            </a:r>
            <a:r>
              <a:rPr lang="fr-FR" sz="1050" kern="50" dirty="0">
                <a:latin typeface="Times New Roman" panose="02020603050405020304" pitchFamily="18" charset="0"/>
                <a:ea typeface="Arial Unicode MS"/>
                <a:cs typeface="Arial Unicode MS"/>
              </a:rPr>
              <a:t>  « j'ai peur qu'en fin de vie on ne m'écoute pas, de ne pas pouvoir dire ma volonté »</a:t>
            </a:r>
          </a:p>
          <a:p>
            <a:pPr>
              <a:spcAft>
                <a:spcPts val="0"/>
              </a:spcAft>
            </a:pPr>
            <a:r>
              <a:rPr lang="fr-FR" sz="1050" kern="50" dirty="0">
                <a:latin typeface="Times New Roman" panose="02020603050405020304" pitchFamily="18" charset="0"/>
                <a:ea typeface="Arial Unicode MS"/>
                <a:cs typeface="Arial Unicode MS"/>
              </a:rPr>
              <a:t>3 «  j'ai peur de mourir seul, abandonné, non accompagné, notamment dans les EPHAD où ont lieu 12% des décès.</a:t>
            </a:r>
          </a:p>
          <a:p>
            <a:pPr>
              <a:spcAft>
                <a:spcPts val="0"/>
              </a:spcAft>
            </a:pPr>
            <a:endParaRPr lang="fr-FR" sz="1050" kern="50" dirty="0">
              <a:latin typeface="Times New Roman" panose="02020603050405020304" pitchFamily="18" charset="0"/>
              <a:ea typeface="Arial Unicode MS"/>
              <a:cs typeface="Arial Unicode MS"/>
            </a:endParaRPr>
          </a:p>
          <a:p>
            <a:pPr>
              <a:spcAft>
                <a:spcPts val="0"/>
              </a:spcAft>
            </a:pPr>
            <a:r>
              <a:rPr lang="fr-FR" sz="1050" b="1" kern="50" dirty="0">
                <a:latin typeface="Times New Roman" panose="02020603050405020304" pitchFamily="18" charset="0"/>
                <a:ea typeface="Arial Unicode MS"/>
                <a:cs typeface="Arial Unicode MS"/>
              </a:rPr>
              <a:t>Le législateur apporte , dans des lois successives en 1999, 2002,2005, 2016  3 types de réponses  à ces craintes :</a:t>
            </a:r>
          </a:p>
          <a:p>
            <a:pPr>
              <a:spcAft>
                <a:spcPts val="0"/>
              </a:spcAft>
            </a:pPr>
            <a:r>
              <a:rPr lang="fr-FR" sz="1050" kern="50" dirty="0">
                <a:latin typeface="Times New Roman" panose="02020603050405020304" pitchFamily="18" charset="0"/>
                <a:ea typeface="Arial Unicode MS"/>
                <a:cs typeface="Arial Unicode MS"/>
              </a:rPr>
              <a:t>1er :il propose dans certaines situations pratiques des actions </a:t>
            </a:r>
            <a:r>
              <a:rPr lang="fr-FR" sz="1050" b="1" kern="50" dirty="0">
                <a:latin typeface="Times New Roman" panose="02020603050405020304" pitchFamily="18" charset="0"/>
                <a:ea typeface="Arial Unicode MS"/>
                <a:cs typeface="Arial Unicode MS"/>
              </a:rPr>
              <a:t>sédatives</a:t>
            </a:r>
            <a:r>
              <a:rPr lang="fr-FR" sz="1050" kern="50" dirty="0">
                <a:latin typeface="Times New Roman" panose="02020603050405020304" pitchFamily="18" charset="0"/>
                <a:ea typeface="Arial Unicode MS"/>
                <a:cs typeface="Arial Unicode MS"/>
              </a:rPr>
              <a:t> particulières</a:t>
            </a:r>
          </a:p>
          <a:p>
            <a:pPr>
              <a:spcAft>
                <a:spcPts val="0"/>
              </a:spcAft>
            </a:pPr>
            <a:r>
              <a:rPr lang="fr-FR" sz="1050" kern="50" dirty="0">
                <a:latin typeface="Times New Roman" panose="02020603050405020304" pitchFamily="18" charset="0"/>
                <a:ea typeface="Arial Unicode MS"/>
                <a:cs typeface="Arial Unicode MS"/>
              </a:rPr>
              <a:t>2ème : il  renforce la possibilité de s'exprimer en fin de vie ; en effet on a renforcé les </a:t>
            </a:r>
            <a:r>
              <a:rPr lang="fr-FR" sz="1050" b="1" kern="50" dirty="0">
                <a:latin typeface="Times New Roman" panose="02020603050405020304" pitchFamily="18" charset="0"/>
                <a:ea typeface="Arial Unicode MS"/>
                <a:cs typeface="Arial Unicode MS"/>
              </a:rPr>
              <a:t>directives anticipées qui s'imposent aux médecins</a:t>
            </a:r>
            <a:r>
              <a:rPr lang="fr-FR" sz="1050" kern="50" dirty="0">
                <a:latin typeface="Times New Roman" panose="02020603050405020304" pitchFamily="18" charset="0"/>
                <a:ea typeface="Arial Unicode MS"/>
                <a:cs typeface="Arial Unicode MS"/>
              </a:rPr>
              <a:t>, sauf dans certaines situations.</a:t>
            </a:r>
          </a:p>
          <a:p>
            <a:pPr>
              <a:spcAft>
                <a:spcPts val="0"/>
              </a:spcAft>
            </a:pPr>
            <a:r>
              <a:rPr lang="fr-FR" sz="1050" kern="50" dirty="0">
                <a:latin typeface="Times New Roman" panose="02020603050405020304" pitchFamily="18" charset="0"/>
                <a:ea typeface="Arial Unicode MS"/>
                <a:cs typeface="Arial Unicode MS"/>
              </a:rPr>
              <a:t>3ème :  il s’engage à développer ces possibilités et les </a:t>
            </a:r>
            <a:r>
              <a:rPr lang="fr-FR" sz="1050" b="1" kern="50" dirty="0">
                <a:latin typeface="Times New Roman" panose="02020603050405020304" pitchFamily="18" charset="0"/>
                <a:ea typeface="Arial Unicode MS"/>
                <a:cs typeface="Arial Unicode MS"/>
              </a:rPr>
              <a:t>soins palliatifs  </a:t>
            </a:r>
            <a:r>
              <a:rPr lang="fr-FR" sz="1050" kern="50" dirty="0">
                <a:latin typeface="Times New Roman" panose="02020603050405020304" pitchFamily="18" charset="0"/>
                <a:ea typeface="Arial Unicode MS"/>
                <a:cs typeface="Arial Unicode MS"/>
              </a:rPr>
              <a:t>sur tout le territoire</a:t>
            </a:r>
          </a:p>
          <a:p>
            <a:endParaRPr lang="fr-FR" sz="1050" i="1" kern="1200" dirty="0">
              <a:solidFill>
                <a:schemeClr val="tx1"/>
              </a:solidFill>
              <a:effectLst/>
              <a:latin typeface="+mn-lt"/>
              <a:ea typeface="+mn-ea"/>
              <a:cs typeface="+mn-cs"/>
            </a:endParaRPr>
          </a:p>
          <a:p>
            <a:r>
              <a:rPr lang="fr-FR" sz="1050" b="1" i="1" dirty="0"/>
              <a:t>3) 89% des Français pour l’euthanasie ou le suicide assisté</a:t>
            </a:r>
          </a:p>
          <a:p>
            <a:r>
              <a:rPr lang="fr-FR" sz="1050" i="1" dirty="0"/>
              <a:t>59% des catholiques Pratiquants et 91% des catholiques non pratiquants se déclarent favorables à l’euthanasie en </a:t>
            </a:r>
            <a:r>
              <a:rPr lang="fr-FR" sz="1050" b="1" i="1" dirty="0"/>
              <a:t>fin de vie </a:t>
            </a:r>
            <a:r>
              <a:rPr lang="fr-FR" sz="1050" i="1" dirty="0"/>
              <a:t>(sondage IFOP 2017)</a:t>
            </a:r>
          </a:p>
          <a:p>
            <a:endParaRPr lang="fr-FR" sz="1050" i="1" dirty="0"/>
          </a:p>
          <a:p>
            <a:r>
              <a:rPr lang="fr-FR" sz="1050" b="1" i="1" dirty="0"/>
              <a:t>Comment interpréter ce score soviétique </a:t>
            </a:r>
            <a:r>
              <a:rPr lang="fr-FR" sz="1050" i="1" dirty="0"/>
              <a:t>pour une question à la fois transgressive (</a:t>
            </a:r>
            <a:r>
              <a:rPr lang="fr-FR" sz="1050" b="1" i="1" dirty="0"/>
              <a:t>tu ne tueras point</a:t>
            </a:r>
            <a:r>
              <a:rPr lang="fr-FR" sz="1050" i="1" dirty="0"/>
              <a:t>) et complexe (euthanasie active ou passive –refus de l’acharnement thérapeutique- ? A partir de quand est on « en fin de vie » ? ). </a:t>
            </a:r>
          </a:p>
          <a:p>
            <a:endParaRPr lang="fr-FR" sz="1050" i="1" dirty="0"/>
          </a:p>
          <a:p>
            <a:r>
              <a:rPr lang="fr-FR" sz="1050" i="1" dirty="0"/>
              <a:t>Si l’on reformule la question de la manière suivante : «</a:t>
            </a:r>
            <a:r>
              <a:rPr lang="fr-FR" sz="1050" b="1" i="1" dirty="0"/>
              <a:t> Quels moyens légaux souhaitez vous que l’Etat mette pour </a:t>
            </a:r>
            <a:r>
              <a:rPr lang="fr-FR" sz="1050" b="1" i="1" u="sng" dirty="0"/>
              <a:t>garantir </a:t>
            </a:r>
            <a:r>
              <a:rPr lang="fr-FR" sz="1050" b="1" i="1" dirty="0"/>
              <a:t>une mort sans souffrance insupportable (et répondre à votre peur de la souffrance) </a:t>
            </a:r>
            <a:r>
              <a:rPr lang="fr-FR" sz="1050" i="1" dirty="0"/>
              <a:t>. » ? alors on peut comprendre … :  </a:t>
            </a:r>
          </a:p>
          <a:p>
            <a:r>
              <a:rPr lang="fr-FR" sz="1050" i="1" dirty="0"/>
              <a:t>-    chacun a dans son histoire personnelle ou familiale connaissance d’ agonies longues et douloureuses (ah si on avait pu abréger ses souffrances )</a:t>
            </a:r>
          </a:p>
          <a:p>
            <a:pPr marL="171450" indent="-171450">
              <a:buFontTx/>
              <a:buChar char="-"/>
            </a:pPr>
            <a:r>
              <a:rPr lang="fr-FR" sz="1050" i="1" dirty="0"/>
              <a:t>Certains ont eu a connaissance d’une des 2000/ à 4000 euthanasies/annuelles  réalisées par des médecins compatissants (source INED 2012) , en dehors du cadre légal (merci docteur , d’avoir abrégé son agonie).</a:t>
            </a:r>
          </a:p>
          <a:p>
            <a:pPr marL="171450" indent="-171450">
              <a:buFontTx/>
              <a:buChar char="-"/>
            </a:pPr>
            <a:r>
              <a:rPr lang="fr-FR" sz="1050" i="1" dirty="0"/>
              <a:t>Les cas médiatisés de procès en euthanasie médicale aux verdicts cléments  (Docteur Bonnemaison)  , ou d’Euthanasies /suicides assisté réalisés à l’étranger (Anne Bert en novembre 2017 en Belgique où l’Euthanasie et le suicide assisté sont  dépénalisés sous conditions.) ont fait progresser l’idée de dépénalisation de l’euthanasie. </a:t>
            </a:r>
          </a:p>
          <a:p>
            <a:pPr marL="171450" indent="-171450">
              <a:buFontTx/>
              <a:buChar char="-"/>
            </a:pPr>
            <a:r>
              <a:rPr lang="fr-FR" sz="1050" b="1" i="1" dirty="0"/>
              <a:t>Les lois de fin de  et les progrès dans la médecine palliative ne sont pas connus : </a:t>
            </a:r>
          </a:p>
          <a:p>
            <a:pPr marL="628650" lvl="1" indent="-171450">
              <a:buFontTx/>
              <a:buChar char="-"/>
            </a:pPr>
            <a:r>
              <a:rPr lang="fr-FR" sz="1050" i="1" dirty="0">
                <a:solidFill>
                  <a:srgbClr val="333333"/>
                </a:solidFill>
                <a:latin typeface="&amp;quot"/>
              </a:rPr>
              <a:t>Beaucoup de Français ignorent que la médecine peut aujourd’hui soulager (quasiment) toute souffrance (physique) », </a:t>
            </a:r>
            <a:r>
              <a:rPr lang="fr-FR" sz="1050" dirty="0">
                <a:solidFill>
                  <a:srgbClr val="333333"/>
                </a:solidFill>
                <a:latin typeface="TiemposTextRegular"/>
              </a:rPr>
              <a:t>déplore Mgr d’</a:t>
            </a:r>
            <a:r>
              <a:rPr lang="fr-FR" sz="1050" dirty="0" err="1">
                <a:solidFill>
                  <a:srgbClr val="333333"/>
                </a:solidFill>
                <a:latin typeface="TiemposTextRegular"/>
              </a:rPr>
              <a:t>Ornellas</a:t>
            </a:r>
            <a:r>
              <a:rPr lang="fr-FR" sz="1050" dirty="0">
                <a:solidFill>
                  <a:srgbClr val="333333"/>
                </a:solidFill>
                <a:latin typeface="TiemposTextRegular"/>
              </a:rPr>
              <a:t>. Pour lui, c’est cette</a:t>
            </a:r>
            <a:r>
              <a:rPr lang="fr-FR" sz="1050" i="1" dirty="0">
                <a:solidFill>
                  <a:srgbClr val="333333"/>
                </a:solidFill>
                <a:latin typeface="&amp;quot"/>
              </a:rPr>
              <a:t> « grande ignorance sur la fin de vie dans notre société » </a:t>
            </a:r>
            <a:r>
              <a:rPr lang="fr-FR" sz="1050" dirty="0">
                <a:solidFill>
                  <a:srgbClr val="333333"/>
                </a:solidFill>
                <a:latin typeface="TiemposTextRegular"/>
              </a:rPr>
              <a:t>qui est </a:t>
            </a:r>
            <a:r>
              <a:rPr lang="fr-FR" sz="1050" i="1" dirty="0">
                <a:solidFill>
                  <a:srgbClr val="333333"/>
                </a:solidFill>
                <a:latin typeface="&amp;quot"/>
              </a:rPr>
              <a:t>« mère de toutes les peurs »</a:t>
            </a:r>
            <a:r>
              <a:rPr lang="fr-FR" sz="1050" dirty="0">
                <a:solidFill>
                  <a:srgbClr val="333333"/>
                </a:solidFill>
                <a:latin typeface="TiemposTextRegular"/>
              </a:rPr>
              <a:t>.</a:t>
            </a:r>
            <a:endParaRPr lang="fr-FR" sz="1050" b="1" i="1" dirty="0"/>
          </a:p>
          <a:p>
            <a:pPr marL="171450" indent="-171450">
              <a:buFontTx/>
              <a:buChar char="-"/>
            </a:pPr>
            <a:r>
              <a:rPr lang="fr-FR" sz="1050" b="1" i="1" dirty="0"/>
              <a:t>Les lois de fin de vie ne sont pas complètement effectives </a:t>
            </a:r>
            <a:r>
              <a:rPr lang="fr-FR" sz="1050" i="1" dirty="0"/>
              <a:t>: </a:t>
            </a:r>
          </a:p>
          <a:p>
            <a:pPr marL="628650" lvl="1" indent="-171450">
              <a:buFontTx/>
              <a:buChar char="-"/>
            </a:pPr>
            <a:r>
              <a:rPr lang="fr-FR" sz="1050" i="1" dirty="0"/>
              <a:t>la mauvaise répartition territoriale des soins palliatifs  (par exemple rien en Guyane et à Mayotte) </a:t>
            </a:r>
          </a:p>
          <a:p>
            <a:pPr marL="628650" lvl="1" indent="-171450">
              <a:buFontTx/>
              <a:buChar char="-"/>
            </a:pPr>
            <a:r>
              <a:rPr lang="fr-FR" sz="1050" b="1" i="1" dirty="0"/>
              <a:t>Les décrets de la loi Leonetti Claeys datent du 3 aout 2016 et le guide des bonnes pratiques a été publié par la Haute Autorité pour la Santé (HAS) le 15 mars 2018</a:t>
            </a:r>
          </a:p>
        </p:txBody>
      </p:sp>
    </p:spTree>
    <p:extLst>
      <p:ext uri="{BB962C8B-B14F-4D97-AF65-F5344CB8AC3E}">
        <p14:creationId xmlns:p14="http://schemas.microsoft.com/office/powerpoint/2010/main" val="3695062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125788" y="214313"/>
            <a:ext cx="4135437" cy="2325687"/>
          </a:xfrm>
        </p:spPr>
      </p:sp>
      <p:sp>
        <p:nvSpPr>
          <p:cNvPr id="4" name="Espace réservé du numéro de diapositive 3"/>
          <p:cNvSpPr>
            <a:spLocks noGrp="1"/>
          </p:cNvSpPr>
          <p:nvPr>
            <p:ph type="sldNum" sz="quarter" idx="10"/>
          </p:nvPr>
        </p:nvSpPr>
        <p:spPr/>
        <p:txBody>
          <a:bodyPr/>
          <a:lstStyle/>
          <a:p>
            <a:fld id="{873D1349-3C10-40B1-8DD1-E9EB0F566AF7}" type="slidenum">
              <a:rPr lang="fr-FR" smtClean="0"/>
              <a:t>7</a:t>
            </a:fld>
            <a:endParaRPr lang="fr-FR"/>
          </a:p>
        </p:txBody>
      </p:sp>
      <p:pic>
        <p:nvPicPr>
          <p:cNvPr id="5" name="Image 4">
            <a:extLst>
              <a:ext uri="{FF2B5EF4-FFF2-40B4-BE49-F238E27FC236}">
                <a16:creationId xmlns:a16="http://schemas.microsoft.com/office/drawing/2014/main" id="{0B75CBD2-DEFB-4E53-87AA-78AC5E5F67F1}"/>
              </a:ext>
            </a:extLst>
          </p:cNvPr>
          <p:cNvPicPr>
            <a:picLocks noChangeAspect="1"/>
          </p:cNvPicPr>
          <p:nvPr/>
        </p:nvPicPr>
        <p:blipFill>
          <a:blip r:embed="rId3"/>
          <a:stretch>
            <a:fillRect/>
          </a:stretch>
        </p:blipFill>
        <p:spPr>
          <a:xfrm>
            <a:off x="609827" y="2735766"/>
            <a:ext cx="9069431" cy="3679679"/>
          </a:xfrm>
          <a:prstGeom prst="rect">
            <a:avLst/>
          </a:prstGeom>
        </p:spPr>
      </p:pic>
    </p:spTree>
    <p:extLst>
      <p:ext uri="{BB962C8B-B14F-4D97-AF65-F5344CB8AC3E}">
        <p14:creationId xmlns:p14="http://schemas.microsoft.com/office/powerpoint/2010/main" val="2406092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base"/>
            <a:r>
              <a:rPr lang="fr-FR" dirty="0"/>
              <a:t>La loi Leonetti 2005 établit les points suivants :</a:t>
            </a:r>
          </a:p>
          <a:p>
            <a:pPr fontAlgn="base"/>
            <a:endParaRPr lang="fr-FR" dirty="0"/>
          </a:p>
          <a:p>
            <a:pPr lvl="0" fontAlgn="base"/>
            <a:r>
              <a:rPr lang="fr-FR" dirty="0"/>
              <a:t>« </a:t>
            </a:r>
            <a:r>
              <a:rPr lang="fr-FR" b="1" dirty="0"/>
              <a:t>L’obstination déraisonnable</a:t>
            </a:r>
            <a:r>
              <a:rPr lang="fr-FR" dirty="0"/>
              <a:t> » du corps médical et la «</a:t>
            </a:r>
            <a:r>
              <a:rPr lang="fr-FR" b="1" dirty="0"/>
              <a:t> prolongation artificielle de la vie</a:t>
            </a:r>
            <a:r>
              <a:rPr lang="fr-FR" dirty="0"/>
              <a:t> » du patient (articles 1 et 9) sont proscrites, y compris lorsque ce dernier est hors d’état d’exprimer sa volonté. Le médecin peut prendre le risque d’abréger la vie du patient en lui administrant une dose de </a:t>
            </a:r>
            <a:r>
              <a:rPr lang="fr-FR" dirty="0">
                <a:hlinkClick r:id="rId3"/>
              </a:rPr>
              <a:t>soins palliatifs</a:t>
            </a:r>
            <a:r>
              <a:rPr lang="fr-FR" dirty="0"/>
              <a:t> qu’il juge nécessaire à son confort, à condition d’en informer le patient, éventuellement la personne de confiance ou un proche (article 2).</a:t>
            </a:r>
          </a:p>
          <a:p>
            <a:pPr lvl="0" fontAlgn="base"/>
            <a:r>
              <a:rPr lang="fr-FR" dirty="0"/>
              <a:t>La décision de cesser l’administration d’un traitement, lorsque le prolonger semble relever de « l'obstination déraisonnable » doit être </a:t>
            </a:r>
            <a:r>
              <a:rPr lang="fr-FR" b="1" dirty="0"/>
              <a:t>collégiale </a:t>
            </a:r>
            <a:r>
              <a:rPr lang="fr-FR" dirty="0"/>
              <a:t>et ne peut être prise qu’après consultation de la « personne de confiance », de la famille, ou à défaut d’un de ses proches et des « directives anticipées » du patient (articles 1 à 9).</a:t>
            </a:r>
          </a:p>
          <a:p>
            <a:pPr lvl="0" fontAlgn="base"/>
            <a:r>
              <a:rPr lang="fr-FR" dirty="0"/>
              <a:t>La</a:t>
            </a:r>
            <a:r>
              <a:rPr lang="fr-FR" b="1" dirty="0"/>
              <a:t> volonté du patient </a:t>
            </a:r>
            <a:r>
              <a:rPr lang="fr-FR" dirty="0"/>
              <a:t>de limiter ou de cesser un traitement doit être respectée (articles 5 à 9). Le patient doit être </a:t>
            </a:r>
            <a:r>
              <a:rPr lang="fr-FR" b="1" dirty="0"/>
              <a:t>informé des conséquences</a:t>
            </a:r>
            <a:r>
              <a:rPr lang="fr-FR" dirty="0"/>
              <a:t> de sa décision.</a:t>
            </a:r>
          </a:p>
          <a:p>
            <a:pPr lvl="0" fontAlgn="base"/>
            <a:r>
              <a:rPr lang="fr-FR" dirty="0"/>
              <a:t>L’</a:t>
            </a:r>
            <a:r>
              <a:rPr lang="fr-FR" b="1" dirty="0"/>
              <a:t>avis de la « personne de confiance</a:t>
            </a:r>
            <a:r>
              <a:rPr lang="fr-FR" dirty="0"/>
              <a:t> », choisie par le patient pour l’accompagner dans ses démarches et, si le patient le souhaite, dans ses entretiens médicaux, doit être consulté (articles 2, 5, 8 et 9).</a:t>
            </a:r>
          </a:p>
          <a:p>
            <a:pPr lvl="0" fontAlgn="base"/>
            <a:endParaRPr lang="fr-FR" dirty="0"/>
          </a:p>
          <a:p>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873D1349-3C10-40B1-8DD1-E9EB0F566AF7}" type="slidenum">
              <a:rPr lang="fr-FR" smtClean="0"/>
              <a:t>8</a:t>
            </a:fld>
            <a:endParaRPr lang="fr-FR"/>
          </a:p>
        </p:txBody>
      </p:sp>
    </p:spTree>
    <p:extLst>
      <p:ext uri="{BB962C8B-B14F-4D97-AF65-F5344CB8AC3E}">
        <p14:creationId xmlns:p14="http://schemas.microsoft.com/office/powerpoint/2010/main" val="1122036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0463" y="487363"/>
            <a:ext cx="4135437" cy="2325687"/>
          </a:xfrm>
        </p:spPr>
      </p:sp>
      <p:sp>
        <p:nvSpPr>
          <p:cNvPr id="3" name="Espace réservé des notes 2"/>
          <p:cNvSpPr>
            <a:spLocks noGrp="1"/>
          </p:cNvSpPr>
          <p:nvPr>
            <p:ph type="body" idx="1"/>
          </p:nvPr>
        </p:nvSpPr>
        <p:spPr>
          <a:xfrm>
            <a:off x="272053" y="2924568"/>
            <a:ext cx="9484066" cy="3370433"/>
          </a:xfrm>
        </p:spPr>
        <p:txBody>
          <a:bodyPr/>
          <a:lstStyle/>
          <a:p>
            <a:r>
              <a:rPr lang="fr-FR" b="1" dirty="0"/>
              <a:t>Dans le chapitre II de son rapport du 10  avril  le CESE   a porté un diagnostic sans complaisance  sur les difficultés d’application de la législation actuelle. </a:t>
            </a:r>
          </a:p>
          <a:p>
            <a:r>
              <a:rPr lang="fr-FR" b="1" u="sng" dirty="0"/>
              <a:t>Insuffisance quantitative et un défaut de pilotage de l’offre de soins palliatifs </a:t>
            </a:r>
          </a:p>
          <a:p>
            <a:r>
              <a:rPr lang="fr-FR" dirty="0"/>
              <a:t>En 2009 15% de médecins coordonnateurs d’EPAHD formés en soins palliatifs</a:t>
            </a:r>
          </a:p>
          <a:p>
            <a:r>
              <a:rPr lang="fr-FR" dirty="0"/>
              <a:t>En 2016 92 % des EPAHD disposent d’un médecin coordinateur , mais 59 d’entre eux sont sous-dotés,  mais surtout seulement 16% d’entre eux disposent d’une infirmière de nuit nécessaire pour l’administration ou la surveillance de certains soins palliatifs.</a:t>
            </a:r>
          </a:p>
          <a:p>
            <a:r>
              <a:rPr lang="fr-FR" b="1" dirty="0"/>
              <a:t>Inégalité territoriale </a:t>
            </a:r>
            <a:r>
              <a:rPr lang="fr-FR" dirty="0"/>
              <a:t>: Par exemple 70% des lits en USP (Unité de soins Palliatifs) sont concentrés sur 5 régions.et aucun en Guyane ou à Mayotte </a:t>
            </a:r>
          </a:p>
          <a:p>
            <a:r>
              <a:rPr lang="fr-FR" dirty="0"/>
              <a:t>Erosion du nombre de généralistes suite départ en retraite </a:t>
            </a:r>
          </a:p>
          <a:p>
            <a:r>
              <a:rPr lang="fr-FR" dirty="0"/>
              <a:t>Formation aux soins palliatifs de 550 médecins par an </a:t>
            </a:r>
          </a:p>
          <a:p>
            <a:r>
              <a:rPr lang="fr-FR" dirty="0"/>
              <a:t>Sous tarification par la sécurité sociale des actes médicaux relatifs aux soins palliatifs </a:t>
            </a:r>
          </a:p>
          <a:p>
            <a:r>
              <a:rPr lang="fr-FR" b="1" dirty="0"/>
              <a:t>Pourtant en 2014 278562 personnes ont été prises en charge en soins palliatifs dont 76% à l’hôpital (source ATIH) pour 556000 décès (source Insee)</a:t>
            </a:r>
          </a:p>
          <a:p>
            <a:endParaRPr lang="fr-FR" b="1" dirty="0"/>
          </a:p>
          <a:p>
            <a:r>
              <a:rPr lang="fr-FR" b="1" u="sng" dirty="0"/>
              <a:t>Méconnaissance des dispositions visant à placer la personne au centre des décisions concernant la fin de vie </a:t>
            </a:r>
          </a:p>
          <a:p>
            <a:r>
              <a:rPr lang="fr-FR" dirty="0"/>
              <a:t>Sentiment qu’en fin de vie la volonté du médecin , (privilégiant la performance technique) , continuerait à primer sur celle du malade  </a:t>
            </a:r>
          </a:p>
          <a:p>
            <a:r>
              <a:rPr lang="fr-FR" dirty="0"/>
              <a:t>Sondage IFOP 68% des Français estiment que la loi Leonetti de 2005 ne respectait pas suffisamment la volonté  du patient</a:t>
            </a:r>
          </a:p>
          <a:p>
            <a:r>
              <a:rPr lang="fr-FR" dirty="0"/>
              <a:t>Sondage IFOP 2017: 14% des Français ont rédigé une DA (Déclaration anticipée), 42% ignorent l’existence d’une DA , (34% pour les personnes âgées de plus de 65 ans) </a:t>
            </a:r>
          </a:p>
          <a:p>
            <a:endParaRPr lang="fr-FR" dirty="0"/>
          </a:p>
        </p:txBody>
      </p:sp>
      <p:sp>
        <p:nvSpPr>
          <p:cNvPr id="4" name="Espace réservé du numéro de diapositive 3"/>
          <p:cNvSpPr>
            <a:spLocks noGrp="1"/>
          </p:cNvSpPr>
          <p:nvPr>
            <p:ph type="sldNum" sz="quarter" idx="10"/>
          </p:nvPr>
        </p:nvSpPr>
        <p:spPr/>
        <p:txBody>
          <a:bodyPr/>
          <a:lstStyle/>
          <a:p>
            <a:fld id="{873D1349-3C10-40B1-8DD1-E9EB0F566AF7}" type="slidenum">
              <a:rPr lang="fr-FR" smtClean="0"/>
              <a:t>9</a:t>
            </a:fld>
            <a:endParaRPr lang="fr-FR" dirty="0"/>
          </a:p>
        </p:txBody>
      </p:sp>
    </p:spTree>
    <p:extLst>
      <p:ext uri="{BB962C8B-B14F-4D97-AF65-F5344CB8AC3E}">
        <p14:creationId xmlns:p14="http://schemas.microsoft.com/office/powerpoint/2010/main" val="410086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B61BEF0D-F0BB-DE4B-95CE-6DB70DBA9567}" type="datetimeFigureOut">
              <a:rPr lang="en-US" dirty="0"/>
              <a:pPr/>
              <a:t>5/9/2018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5/9/2018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conjugaison.lemonde.fr/conjugaison/premier-groupe/parler/"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2">
            <a:extLst>
              <a:ext uri="{FF2B5EF4-FFF2-40B4-BE49-F238E27FC236}">
                <a16:creationId xmlns:a16="http://schemas.microsoft.com/office/drawing/2014/main" id="{832E614F-B748-44E7-8D10-DB5A4621C554}"/>
              </a:ext>
            </a:extLst>
          </p:cNvPr>
          <p:cNvSpPr>
            <a:spLocks noGrp="1" noChangeArrowheads="1"/>
          </p:cNvSpPr>
          <p:nvPr>
            <p:ph type="ctrTitle"/>
          </p:nvPr>
        </p:nvSpPr>
        <p:spPr>
          <a:xfrm>
            <a:off x="1984917" y="2514600"/>
            <a:ext cx="9519695" cy="2262781"/>
          </a:xfrm>
          <a:extLst>
            <a:ext uri="{909E8E84-426E-40dd-AFC4-6F175D3DCCD1}"/>
            <a:ext uri="{91240B29-F687-4f45-9708-019B960494DF}"/>
            <a:ext uri="{AF507438-7753-43e0-B8FC-AC1667EBCBE1}"/>
            <a:ext uri="{FAA26D3D-D897-4be2-8F04-BA451C77F1D7}"/>
          </a:extLst>
        </p:spPr>
        <p:txBody>
          <a:bodyPr/>
          <a:lstStyle/>
          <a:p>
            <a:pPr eaLnBrk="1" hangingPunct="1">
              <a:defRPr/>
            </a:pPr>
            <a:r>
              <a:rPr lang="fr-BE" sz="4000" b="1" dirty="0"/>
              <a:t>Fin de vie </a:t>
            </a:r>
            <a:br>
              <a:rPr lang="fr-BE" sz="4000" b="1" dirty="0"/>
            </a:br>
            <a:r>
              <a:rPr lang="fr-BE" sz="4000" b="1" dirty="0"/>
              <a:t>Soins Palliatifs Euthanasie</a:t>
            </a:r>
            <a:endParaRPr lang="fr-FR" sz="4000" b="1" dirty="0"/>
          </a:p>
        </p:txBody>
      </p:sp>
      <p:sp>
        <p:nvSpPr>
          <p:cNvPr id="4099" name="Rectangle 3">
            <a:extLst>
              <a:ext uri="{FF2B5EF4-FFF2-40B4-BE49-F238E27FC236}">
                <a16:creationId xmlns:a16="http://schemas.microsoft.com/office/drawing/2014/main" id="{F6E8C187-399C-4713-BD23-80C14F779F6E}"/>
              </a:ext>
            </a:extLst>
          </p:cNvPr>
          <p:cNvSpPr>
            <a:spLocks noGrp="1" noChangeArrowheads="1"/>
          </p:cNvSpPr>
          <p:nvPr>
            <p:ph type="subTitle" idx="1"/>
          </p:nvPr>
        </p:nvSpPr>
        <p:spPr>
          <a:xfrm>
            <a:off x="8237034" y="4893760"/>
            <a:ext cx="3736975" cy="1752600"/>
          </a:xfrm>
        </p:spPr>
        <p:txBody>
          <a:bodyPr/>
          <a:lstStyle/>
          <a:p>
            <a:pPr eaLnBrk="1" hangingPunct="1">
              <a:buFont typeface="Wingdings" panose="05000000000000000000" pitchFamily="2" charset="2"/>
              <a:buNone/>
            </a:pPr>
            <a:endParaRPr lang="fr-BE" altLang="fr-FR" dirty="0"/>
          </a:p>
          <a:p>
            <a:pPr eaLnBrk="1" hangingPunct="1">
              <a:buFont typeface="Wingdings" panose="05000000000000000000" pitchFamily="2" charset="2"/>
              <a:buNone/>
            </a:pPr>
            <a:r>
              <a:rPr lang="fr-BE" altLang="fr-FR" sz="3200" dirty="0"/>
              <a:t>Avril 2018</a:t>
            </a:r>
            <a:r>
              <a:rPr lang="fr-BE" altLang="fr-FR" sz="2400" dirty="0"/>
              <a:t>                                                                                                </a:t>
            </a:r>
            <a:endParaRPr lang="fr-FR" altLang="fr-FR" sz="2400" dirty="0"/>
          </a:p>
        </p:txBody>
      </p:sp>
      <p:pic>
        <p:nvPicPr>
          <p:cNvPr id="4" name="Image 3">
            <a:extLst>
              <a:ext uri="{FF2B5EF4-FFF2-40B4-BE49-F238E27FC236}">
                <a16:creationId xmlns:a16="http://schemas.microsoft.com/office/drawing/2014/main" id="{7BEF7C4A-6069-41C6-A681-88BDB3432D63}"/>
              </a:ext>
            </a:extLst>
          </p:cNvPr>
          <p:cNvPicPr>
            <a:picLocks noChangeAspect="1"/>
          </p:cNvPicPr>
          <p:nvPr/>
        </p:nvPicPr>
        <p:blipFill>
          <a:blip r:embed="rId3"/>
          <a:stretch>
            <a:fillRect/>
          </a:stretch>
        </p:blipFill>
        <p:spPr>
          <a:xfrm>
            <a:off x="9509460" y="416175"/>
            <a:ext cx="1771650" cy="1076325"/>
          </a:xfrm>
          <a:prstGeom prst="rect">
            <a:avLst/>
          </a:prstGeom>
        </p:spPr>
      </p:pic>
    </p:spTree>
    <p:extLst>
      <p:ext uri="{BB962C8B-B14F-4D97-AF65-F5344CB8AC3E}">
        <p14:creationId xmlns:p14="http://schemas.microsoft.com/office/powerpoint/2010/main" val="1333759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a:extLst>
              <a:ext uri="{FF2B5EF4-FFF2-40B4-BE49-F238E27FC236}">
                <a16:creationId xmlns:a16="http://schemas.microsoft.com/office/drawing/2014/main" id="{E342A2B8-D53D-4E2C-9E68-0E3529074DCB}"/>
              </a:ext>
            </a:extLst>
          </p:cNvPr>
          <p:cNvSpPr>
            <a:spLocks noGrp="1" noChangeArrowheads="1"/>
          </p:cNvSpPr>
          <p:nvPr>
            <p:ph type="title"/>
          </p:nvPr>
        </p:nvSpPr>
        <p:spPr>
          <a:xfrm>
            <a:off x="208344" y="57256"/>
            <a:ext cx="11983656" cy="677736"/>
          </a:xfrm>
        </p:spPr>
        <p:txBody>
          <a:bodyPr/>
          <a:lstStyle/>
          <a:p>
            <a:pPr algn="ctr"/>
            <a:r>
              <a:rPr lang="fr-BE" altLang="fr-FR" dirty="0"/>
              <a:t>Législation Française la fin de vie de 1999 à 2016 -4/4</a:t>
            </a:r>
            <a:endParaRPr lang="fr-FR" altLang="fr-FR" dirty="0"/>
          </a:p>
        </p:txBody>
      </p:sp>
      <p:sp>
        <p:nvSpPr>
          <p:cNvPr id="11267" name="Rectangle 3">
            <a:extLst>
              <a:ext uri="{FF2B5EF4-FFF2-40B4-BE49-F238E27FC236}">
                <a16:creationId xmlns:a16="http://schemas.microsoft.com/office/drawing/2014/main" id="{4AC75A21-F431-40AE-B460-6BA5D1709633}"/>
              </a:ext>
            </a:extLst>
          </p:cNvPr>
          <p:cNvSpPr>
            <a:spLocks noGrp="1" noChangeArrowheads="1"/>
          </p:cNvSpPr>
          <p:nvPr>
            <p:ph type="body" idx="1"/>
          </p:nvPr>
        </p:nvSpPr>
        <p:spPr>
          <a:xfrm>
            <a:off x="1319514" y="1157468"/>
            <a:ext cx="9958086" cy="4965540"/>
          </a:xfrm>
        </p:spPr>
        <p:txBody>
          <a:bodyPr>
            <a:normAutofit fontScale="85000" lnSpcReduction="10000"/>
          </a:bodyPr>
          <a:lstStyle/>
          <a:p>
            <a:pPr eaLnBrk="1" hangingPunct="1"/>
            <a:r>
              <a:rPr lang="fr-BE" altLang="fr-FR" sz="2000" b="1" dirty="0">
                <a:solidFill>
                  <a:srgbClr val="5C893F"/>
                </a:solidFill>
              </a:rPr>
              <a:t>LA SEDATION </a:t>
            </a:r>
          </a:p>
          <a:p>
            <a:pPr eaLnBrk="1" hangingPunct="1"/>
            <a:r>
              <a:rPr lang="fr-BE" altLang="fr-FR" sz="2000" dirty="0"/>
              <a:t>Recherche, par des moyens médicamenteux, d’une diminution de la vigilance pouvant aller jusqu’à la perte de conscience, dans le but de  neutraliser la perception d’une situation vécue comme insupportable par le patient, alors que tous les moyens disponibles ont été proposés et/ou mis en œuvre sans permettre d’obtenir le soulagement escompté par le patient </a:t>
            </a:r>
          </a:p>
          <a:p>
            <a:pPr eaLnBrk="1" hangingPunct="1"/>
            <a:r>
              <a:rPr lang="fr-BE" altLang="fr-FR" sz="2000" dirty="0"/>
              <a:t>décidée en accord avec le patient</a:t>
            </a:r>
          </a:p>
          <a:p>
            <a:pPr eaLnBrk="1" hangingPunct="1"/>
            <a:r>
              <a:rPr lang="fr-BE" altLang="fr-FR" sz="2000" dirty="0"/>
              <a:t>indications :</a:t>
            </a:r>
          </a:p>
          <a:p>
            <a:pPr eaLnBrk="1" hangingPunct="1">
              <a:buFont typeface="Wingdings" panose="05000000000000000000" pitchFamily="2" charset="2"/>
              <a:buNone/>
            </a:pPr>
            <a:r>
              <a:rPr lang="fr-BE" altLang="fr-FR" sz="2000" dirty="0"/>
              <a:t>      * complications aiguës à risque vital immédiat</a:t>
            </a:r>
          </a:p>
          <a:p>
            <a:pPr eaLnBrk="1" hangingPunct="1">
              <a:buFont typeface="Wingdings" panose="05000000000000000000" pitchFamily="2" charset="2"/>
              <a:buNone/>
            </a:pPr>
            <a:r>
              <a:rPr lang="fr-BE" altLang="fr-FR" sz="2000" dirty="0"/>
              <a:t>      * symptôme réfractaire: tout symptôme dont la perception est insupportable et qui ne peut être soulagé en dépit de thérapeutiques adaptées, sans compromettre la conscience du patient</a:t>
            </a:r>
          </a:p>
          <a:p>
            <a:endParaRPr lang="fr-BE" altLang="fr-FR" sz="2000" dirty="0">
              <a:solidFill>
                <a:srgbClr val="FF0000"/>
              </a:solidFill>
            </a:endParaRPr>
          </a:p>
          <a:p>
            <a:r>
              <a:rPr lang="fr-BE" altLang="fr-FR" sz="2000" dirty="0">
                <a:solidFill>
                  <a:srgbClr val="5C893F"/>
                </a:solidFill>
              </a:rPr>
              <a:t>La loi Leonetti Claeys  prévoit en phase très avancée et terminale d’une maladie incurable, en cas de douleur insupportable , la possibilité d’une </a:t>
            </a:r>
            <a:r>
              <a:rPr lang="fr-BE" altLang="fr-FR" sz="2000" b="1" dirty="0">
                <a:solidFill>
                  <a:srgbClr val="5C893F"/>
                </a:solidFill>
              </a:rPr>
              <a:t>sédation profonde et continue </a:t>
            </a:r>
            <a:r>
              <a:rPr lang="fr-BE" altLang="fr-FR" sz="2000" dirty="0">
                <a:solidFill>
                  <a:srgbClr val="5C893F"/>
                </a:solidFill>
              </a:rPr>
              <a:t>(sans hydratation ni nutrition</a:t>
            </a:r>
            <a:r>
              <a:rPr lang="fr-BE" altLang="fr-FR" sz="2000" b="1" dirty="0">
                <a:solidFill>
                  <a:srgbClr val="5C893F"/>
                </a:solidFill>
              </a:rPr>
              <a:t>). Elle est mise en place  à la demande du patient et permet de l’ «endormir  pour le laisser mourir sans souffrir ». </a:t>
            </a:r>
            <a:endParaRPr lang="fr-FR" altLang="fr-FR" sz="2000" b="1" dirty="0">
              <a:solidFill>
                <a:srgbClr val="5C893F"/>
              </a:solidFill>
            </a:endParaRPr>
          </a:p>
        </p:txBody>
      </p:sp>
    </p:spTree>
    <p:extLst>
      <p:ext uri="{BB962C8B-B14F-4D97-AF65-F5344CB8AC3E}">
        <p14:creationId xmlns:p14="http://schemas.microsoft.com/office/powerpoint/2010/main" val="3152169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a:extLst>
              <a:ext uri="{FF2B5EF4-FFF2-40B4-BE49-F238E27FC236}">
                <a16:creationId xmlns:a16="http://schemas.microsoft.com/office/drawing/2014/main" id="{343DC9A8-21FE-402D-9067-4EDAF040EBE3}"/>
              </a:ext>
            </a:extLst>
          </p:cNvPr>
          <p:cNvSpPr>
            <a:spLocks noGrp="1" noChangeArrowheads="1"/>
          </p:cNvSpPr>
          <p:nvPr>
            <p:ph type="title"/>
          </p:nvPr>
        </p:nvSpPr>
        <p:spPr>
          <a:xfrm>
            <a:off x="206062" y="201579"/>
            <a:ext cx="11985939" cy="601373"/>
          </a:xfrm>
        </p:spPr>
        <p:txBody>
          <a:bodyPr>
            <a:noAutofit/>
          </a:bodyPr>
          <a:lstStyle/>
          <a:p>
            <a:pPr algn="ctr" eaLnBrk="1" hangingPunct="1"/>
            <a:r>
              <a:rPr lang="fr-BE" altLang="fr-FR" dirty="0"/>
              <a:t>Euthanasie active : un dilemme </a:t>
            </a:r>
            <a:endParaRPr lang="fr-FR" altLang="fr-FR" dirty="0"/>
          </a:p>
        </p:txBody>
      </p:sp>
      <p:sp>
        <p:nvSpPr>
          <p:cNvPr id="18435" name="Rectangle 3">
            <a:extLst>
              <a:ext uri="{FF2B5EF4-FFF2-40B4-BE49-F238E27FC236}">
                <a16:creationId xmlns:a16="http://schemas.microsoft.com/office/drawing/2014/main" id="{D5288DFB-53C9-435E-A017-3FDDD6623074}"/>
              </a:ext>
            </a:extLst>
          </p:cNvPr>
          <p:cNvSpPr>
            <a:spLocks noGrp="1" noChangeArrowheads="1"/>
          </p:cNvSpPr>
          <p:nvPr>
            <p:ph type="body" idx="1"/>
          </p:nvPr>
        </p:nvSpPr>
        <p:spPr>
          <a:xfrm>
            <a:off x="540327" y="1496291"/>
            <a:ext cx="9184067" cy="4904509"/>
          </a:xfrm>
        </p:spPr>
        <p:txBody>
          <a:bodyPr/>
          <a:lstStyle/>
          <a:p>
            <a:pPr eaLnBrk="1" hangingPunct="1">
              <a:buFont typeface="Wingdings" panose="05000000000000000000" pitchFamily="2" charset="2"/>
              <a:buNone/>
            </a:pPr>
            <a:endParaRPr lang="fr-BE" altLang="fr-FR" sz="2400" dirty="0">
              <a:solidFill>
                <a:srgbClr val="FF66FF"/>
              </a:solidFill>
            </a:endParaRPr>
          </a:p>
          <a:p>
            <a:pPr eaLnBrk="1" hangingPunct="1">
              <a:buFont typeface="Wingdings" panose="05000000000000000000" pitchFamily="2" charset="2"/>
              <a:buNone/>
            </a:pPr>
            <a:endParaRPr lang="fr-BE" altLang="fr-FR" sz="2400" dirty="0">
              <a:solidFill>
                <a:srgbClr val="FF66FF"/>
              </a:solidFill>
            </a:endParaRPr>
          </a:p>
          <a:p>
            <a:pPr eaLnBrk="1" hangingPunct="1"/>
            <a:endParaRPr lang="fr-BE" altLang="fr-FR" sz="2400" dirty="0">
              <a:solidFill>
                <a:srgbClr val="FF66FF"/>
              </a:solidFill>
            </a:endParaRPr>
          </a:p>
          <a:p>
            <a:pPr eaLnBrk="1" hangingPunct="1">
              <a:buFont typeface="Wingdings" panose="05000000000000000000" pitchFamily="2" charset="2"/>
              <a:buNone/>
            </a:pPr>
            <a:r>
              <a:rPr lang="fr-BE" altLang="fr-FR" sz="1600" dirty="0"/>
              <a:t>     </a:t>
            </a:r>
            <a:endParaRPr lang="fr-BE" altLang="fr-FR" sz="1600" i="1" dirty="0"/>
          </a:p>
          <a:p>
            <a:pPr eaLnBrk="1" hangingPunct="1"/>
            <a:endParaRPr lang="fr-FR" altLang="fr-FR" sz="1600" i="1" dirty="0"/>
          </a:p>
        </p:txBody>
      </p:sp>
      <p:pic>
        <p:nvPicPr>
          <p:cNvPr id="2" name="Image 1">
            <a:extLst>
              <a:ext uri="{FF2B5EF4-FFF2-40B4-BE49-F238E27FC236}">
                <a16:creationId xmlns:a16="http://schemas.microsoft.com/office/drawing/2014/main" id="{FC8C518E-DB7D-410A-B2ED-94903A7E4146}"/>
              </a:ext>
            </a:extLst>
          </p:cNvPr>
          <p:cNvPicPr>
            <a:picLocks noChangeAspect="1"/>
          </p:cNvPicPr>
          <p:nvPr/>
        </p:nvPicPr>
        <p:blipFill>
          <a:blip r:embed="rId3"/>
          <a:stretch>
            <a:fillRect/>
          </a:stretch>
        </p:blipFill>
        <p:spPr>
          <a:xfrm>
            <a:off x="9793150" y="3583114"/>
            <a:ext cx="2096141" cy="2046978"/>
          </a:xfrm>
          <a:prstGeom prst="rect">
            <a:avLst/>
          </a:prstGeom>
        </p:spPr>
      </p:pic>
      <p:sp>
        <p:nvSpPr>
          <p:cNvPr id="5" name="ZoneTexte 4">
            <a:extLst>
              <a:ext uri="{FF2B5EF4-FFF2-40B4-BE49-F238E27FC236}">
                <a16:creationId xmlns:a16="http://schemas.microsoft.com/office/drawing/2014/main" id="{1A8D94DC-067A-4EB2-ADF5-312AADCDBECD}"/>
              </a:ext>
            </a:extLst>
          </p:cNvPr>
          <p:cNvSpPr txBox="1"/>
          <p:nvPr/>
        </p:nvSpPr>
        <p:spPr>
          <a:xfrm>
            <a:off x="1094509" y="1357745"/>
            <a:ext cx="7495309" cy="1634837"/>
          </a:xfrm>
          <a:prstGeom prst="rect">
            <a:avLst/>
          </a:prstGeom>
          <a:noFill/>
        </p:spPr>
        <p:txBody>
          <a:bodyPr wrap="square" rtlCol="0">
            <a:spAutoFit/>
          </a:bodyPr>
          <a:lstStyle/>
          <a:p>
            <a:endParaRPr lang="fr-FR" dirty="0"/>
          </a:p>
        </p:txBody>
      </p:sp>
      <p:sp>
        <p:nvSpPr>
          <p:cNvPr id="7" name="ZoneTexte 6">
            <a:extLst>
              <a:ext uri="{FF2B5EF4-FFF2-40B4-BE49-F238E27FC236}">
                <a16:creationId xmlns:a16="http://schemas.microsoft.com/office/drawing/2014/main" id="{7BBA74E0-6687-4972-A5B8-65B81C900D2B}"/>
              </a:ext>
            </a:extLst>
          </p:cNvPr>
          <p:cNvSpPr txBox="1"/>
          <p:nvPr/>
        </p:nvSpPr>
        <p:spPr>
          <a:xfrm>
            <a:off x="358640" y="1333890"/>
            <a:ext cx="10447906" cy="923330"/>
          </a:xfrm>
          <a:prstGeom prst="rect">
            <a:avLst/>
          </a:prstGeom>
          <a:noFill/>
        </p:spPr>
        <p:txBody>
          <a:bodyPr wrap="square" rtlCol="0">
            <a:spAutoFit/>
          </a:bodyPr>
          <a:lstStyle/>
          <a:p>
            <a:pPr marL="285750" indent="-285750">
              <a:buFont typeface="Arial" panose="020B0604020202020204" pitchFamily="34" charset="0"/>
              <a:buChar char="•"/>
            </a:pPr>
            <a:r>
              <a:rPr lang="fr-FR" dirty="0"/>
              <a:t>Avec la sédation profonde et continue, la loi Leonetti Claeys va aussi loin que possible sur la voie de l’euthanasie passive, mais reste limitée à la phase terminale ou à une phase très avancée d’une maladie incurable</a:t>
            </a:r>
          </a:p>
        </p:txBody>
      </p:sp>
      <p:graphicFrame>
        <p:nvGraphicFramePr>
          <p:cNvPr id="6" name="Tableau 5">
            <a:extLst>
              <a:ext uri="{FF2B5EF4-FFF2-40B4-BE49-F238E27FC236}">
                <a16:creationId xmlns:a16="http://schemas.microsoft.com/office/drawing/2014/main" id="{3FC78B25-9140-448B-B1C9-E897F5B5FB4E}"/>
              </a:ext>
            </a:extLst>
          </p:cNvPr>
          <p:cNvGraphicFramePr>
            <a:graphicFrameLocks noGrp="1"/>
          </p:cNvGraphicFramePr>
          <p:nvPr>
            <p:extLst>
              <p:ext uri="{D42A27DB-BD31-4B8C-83A1-F6EECF244321}">
                <p14:modId xmlns:p14="http://schemas.microsoft.com/office/powerpoint/2010/main" val="2378056028"/>
              </p:ext>
            </p:extLst>
          </p:nvPr>
        </p:nvGraphicFramePr>
        <p:xfrm>
          <a:off x="691627" y="2788158"/>
          <a:ext cx="9032767" cy="3320430"/>
        </p:xfrm>
        <a:graphic>
          <a:graphicData uri="http://schemas.openxmlformats.org/drawingml/2006/table">
            <a:tbl>
              <a:tblPr/>
              <a:tblGrid>
                <a:gridCol w="4689141">
                  <a:extLst>
                    <a:ext uri="{9D8B030D-6E8A-4147-A177-3AD203B41FA5}">
                      <a16:colId xmlns:a16="http://schemas.microsoft.com/office/drawing/2014/main" val="490688031"/>
                    </a:ext>
                  </a:extLst>
                </a:gridCol>
                <a:gridCol w="4343626">
                  <a:extLst>
                    <a:ext uri="{9D8B030D-6E8A-4147-A177-3AD203B41FA5}">
                      <a16:colId xmlns:a16="http://schemas.microsoft.com/office/drawing/2014/main" val="764256046"/>
                    </a:ext>
                  </a:extLst>
                </a:gridCol>
              </a:tblGrid>
              <a:tr h="293910">
                <a:tc gridSpan="2">
                  <a:txBody>
                    <a:bodyPr/>
                    <a:lstStyle/>
                    <a:p>
                      <a:pPr algn="ctr" fontAlgn="b"/>
                      <a:r>
                        <a:rPr lang="fr-FR" sz="1500" b="1" i="0" u="none" strike="noStrike" dirty="0">
                          <a:solidFill>
                            <a:srgbClr val="000000"/>
                          </a:solidFill>
                          <a:effectLst/>
                          <a:latin typeface="Calibri" panose="020F0502020204030204" pitchFamily="34" charset="0"/>
                        </a:rPr>
                        <a:t>Dilemme relatif à l'Euthanasie active /suicide assisté </a:t>
                      </a:r>
                    </a:p>
                  </a:txBody>
                  <a:tcPr marL="7308" marR="7308" marT="73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B38"/>
                    </a:solidFill>
                  </a:tcPr>
                </a:tc>
                <a:tc hMerge="1">
                  <a:txBody>
                    <a:bodyPr/>
                    <a:lstStyle/>
                    <a:p>
                      <a:endParaRPr lang="fr-FR"/>
                    </a:p>
                  </a:txBody>
                  <a:tcPr/>
                </a:tc>
                <a:extLst>
                  <a:ext uri="{0D108BD9-81ED-4DB2-BD59-A6C34878D82A}">
                    <a16:rowId xmlns:a16="http://schemas.microsoft.com/office/drawing/2014/main" val="1858582535"/>
                  </a:ext>
                </a:extLst>
              </a:tr>
              <a:tr h="293910">
                <a:tc>
                  <a:txBody>
                    <a:bodyPr/>
                    <a:lstStyle/>
                    <a:p>
                      <a:pPr algn="ctr" fontAlgn="b"/>
                      <a:r>
                        <a:rPr lang="fr-FR" sz="1500" b="1" i="0" u="none" strike="noStrike" dirty="0">
                          <a:solidFill>
                            <a:srgbClr val="000000"/>
                          </a:solidFill>
                          <a:effectLst/>
                          <a:latin typeface="Calibri" panose="020F0502020204030204" pitchFamily="34" charset="0"/>
                        </a:rPr>
                        <a:t>Contre</a:t>
                      </a:r>
                      <a:r>
                        <a:rPr lang="fr-FR" sz="1500" b="0" i="0" u="none" strike="noStrike" dirty="0">
                          <a:solidFill>
                            <a:srgbClr val="000000"/>
                          </a:solidFill>
                          <a:effectLst/>
                          <a:latin typeface="Calibri" panose="020F0502020204030204" pitchFamily="34" charset="0"/>
                        </a:rPr>
                        <a:t> </a:t>
                      </a:r>
                    </a:p>
                  </a:txBody>
                  <a:tcPr marL="7308" marR="7308" marT="73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500" b="1" i="0" u="none" strike="noStrike" dirty="0">
                          <a:solidFill>
                            <a:srgbClr val="000000"/>
                          </a:solidFill>
                          <a:effectLst/>
                          <a:latin typeface="Calibri" panose="020F0502020204030204" pitchFamily="34" charset="0"/>
                        </a:rPr>
                        <a:t>Pour </a:t>
                      </a:r>
                    </a:p>
                  </a:txBody>
                  <a:tcPr marL="7308" marR="7308" marT="73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617333"/>
                  </a:ext>
                </a:extLst>
              </a:tr>
              <a:tr h="796464">
                <a:tc>
                  <a:txBody>
                    <a:bodyPr/>
                    <a:lstStyle/>
                    <a:p>
                      <a:pPr algn="l" fontAlgn="t"/>
                      <a:r>
                        <a:rPr lang="fr-FR" sz="1500" b="1" i="0" u="none" strike="noStrike" dirty="0">
                          <a:solidFill>
                            <a:srgbClr val="000000"/>
                          </a:solidFill>
                          <a:effectLst/>
                          <a:latin typeface="Calibri" panose="020F0502020204030204" pitchFamily="34" charset="0"/>
                        </a:rPr>
                        <a:t>Fraternité</a:t>
                      </a:r>
                      <a:r>
                        <a:rPr lang="fr-FR" sz="1500" b="0" i="0" u="none" strike="noStrike" dirty="0">
                          <a:solidFill>
                            <a:srgbClr val="000000"/>
                          </a:solidFill>
                          <a:effectLst/>
                          <a:latin typeface="Calibri" panose="020F0502020204030204" pitchFamily="34" charset="0"/>
                        </a:rPr>
                        <a:t> =&gt; protection des plus vulnérables, soulagement des souffrances et  l'accompagnement des personnes et de leur famille.</a:t>
                      </a:r>
                    </a:p>
                  </a:txBody>
                  <a:tcPr marL="7308" marR="7308" marT="7308"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1500" b="0" i="0" u="none" strike="noStrike" dirty="0">
                          <a:solidFill>
                            <a:srgbClr val="000000"/>
                          </a:solidFill>
                          <a:effectLst/>
                          <a:latin typeface="Calibri" panose="020F0502020204030204" pitchFamily="34" charset="0"/>
                        </a:rPr>
                        <a:t> L'acte d'euthanasie active est un geste de </a:t>
                      </a:r>
                      <a:r>
                        <a:rPr lang="fr-FR" sz="1500" b="1" i="0" u="none" strike="noStrike" dirty="0">
                          <a:solidFill>
                            <a:srgbClr val="000000"/>
                          </a:solidFill>
                          <a:effectLst/>
                          <a:latin typeface="Calibri" panose="020F0502020204030204" pitchFamily="34" charset="0"/>
                        </a:rPr>
                        <a:t>compassion</a:t>
                      </a:r>
                      <a:r>
                        <a:rPr lang="fr-FR" sz="1500" b="0" i="0" u="none" strike="noStrike" dirty="0">
                          <a:solidFill>
                            <a:srgbClr val="000000"/>
                          </a:solidFill>
                          <a:effectLst/>
                          <a:latin typeface="Calibri" panose="020F0502020204030204" pitchFamily="34" charset="0"/>
                        </a:rPr>
                        <a:t> pour quelqu’un qui souffre.</a:t>
                      </a:r>
                    </a:p>
                  </a:txBody>
                  <a:tcPr marL="7308" marR="7308" marT="7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2267347"/>
                  </a:ext>
                </a:extLst>
              </a:tr>
              <a:tr h="293910">
                <a:tc>
                  <a:txBody>
                    <a:bodyPr/>
                    <a:lstStyle/>
                    <a:p>
                      <a:pPr algn="l" fontAlgn="b"/>
                      <a:r>
                        <a:rPr lang="fr-FR" sz="1500" b="1" i="0" u="none" strike="noStrike" dirty="0">
                          <a:solidFill>
                            <a:srgbClr val="000000"/>
                          </a:solidFill>
                          <a:effectLst/>
                          <a:latin typeface="Calibri" panose="020F0502020204030204" pitchFamily="34" charset="0"/>
                        </a:rPr>
                        <a:t>Dignité intrinsèque de l'être humain </a:t>
                      </a:r>
                      <a:r>
                        <a:rPr lang="fr-FR" sz="1500" b="0" i="0" u="none" strike="noStrike" dirty="0">
                          <a:solidFill>
                            <a:srgbClr val="000000"/>
                          </a:solidFill>
                          <a:effectLst/>
                          <a:latin typeface="Calibri" panose="020F0502020204030204" pitchFamily="34" charset="0"/>
                        </a:rPr>
                        <a:t>(Emmanuel KANT)</a:t>
                      </a:r>
                    </a:p>
                  </a:txBody>
                  <a:tcPr marL="7308" marR="7308" marT="73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fr-FR" sz="1500" b="1" i="0" u="sng" strike="noStrike" dirty="0">
                          <a:solidFill>
                            <a:srgbClr val="000000"/>
                          </a:solidFill>
                          <a:effectLst/>
                          <a:latin typeface="Calibri" panose="020F0502020204030204" pitchFamily="34" charset="0"/>
                        </a:rPr>
                        <a:t>Dignité liée à la qualité de vie</a:t>
                      </a:r>
                      <a:r>
                        <a:rPr lang="fr-FR" sz="1500" b="0" i="0" u="sng" strike="noStrike" dirty="0">
                          <a:solidFill>
                            <a:srgbClr val="000000"/>
                          </a:solidFill>
                          <a:effectLst/>
                          <a:latin typeface="Calibri" panose="020F0502020204030204" pitchFamily="34" charset="0"/>
                        </a:rPr>
                        <a:t> (dépendance …),</a:t>
                      </a:r>
                      <a:r>
                        <a:rPr lang="fr-FR" sz="1500" b="0" i="0" u="none" strike="noStrike" dirty="0">
                          <a:solidFill>
                            <a:srgbClr val="000000"/>
                          </a:solidFill>
                          <a:effectLst/>
                          <a:latin typeface="Calibri" panose="020F0502020204030204" pitchFamily="34" charset="0"/>
                        </a:rPr>
                        <a:t> </a:t>
                      </a:r>
                      <a:r>
                        <a:rPr lang="fr-FR" sz="1500" b="1" i="0" u="sng" strike="noStrike" dirty="0">
                          <a:solidFill>
                            <a:srgbClr val="000000"/>
                          </a:solidFill>
                          <a:effectLst/>
                          <a:latin typeface="Calibri" panose="020F0502020204030204" pitchFamily="34" charset="0"/>
                        </a:rPr>
                        <a:t>Sentiment de dignité </a:t>
                      </a:r>
                    </a:p>
                  </a:txBody>
                  <a:tcPr marL="7308" marR="7308" marT="7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2819822"/>
                  </a:ext>
                </a:extLst>
              </a:tr>
              <a:tr h="533775">
                <a:tc>
                  <a:txBody>
                    <a:bodyPr/>
                    <a:lstStyle/>
                    <a:p>
                      <a:pPr algn="l" fontAlgn="b"/>
                      <a:r>
                        <a:rPr lang="fr-FR" sz="1500" b="0" i="0" u="none" strike="noStrike" dirty="0">
                          <a:solidFill>
                            <a:srgbClr val="000000"/>
                          </a:solidFill>
                          <a:effectLst/>
                          <a:latin typeface="Calibri" panose="020F0502020204030204" pitchFamily="34" charset="0"/>
                        </a:rPr>
                        <a:t>Caractère sacré de la vie humaine (Religions : « </a:t>
                      </a:r>
                      <a:r>
                        <a:rPr lang="fr-FR" sz="1500" b="1" i="0" u="none" strike="noStrike" dirty="0">
                          <a:solidFill>
                            <a:srgbClr val="000000"/>
                          </a:solidFill>
                          <a:effectLst/>
                          <a:latin typeface="Calibri" panose="020F0502020204030204" pitchFamily="34" charset="0"/>
                        </a:rPr>
                        <a:t>tu ne tueras point » </a:t>
                      </a:r>
                      <a:r>
                        <a:rPr lang="fr-FR" sz="1500" b="0" i="0" u="none" strike="noStrike" dirty="0">
                          <a:solidFill>
                            <a:srgbClr val="000000"/>
                          </a:solidFill>
                          <a:effectLst/>
                          <a:latin typeface="Calibri" panose="020F0502020204030204" pitchFamily="34" charset="0"/>
                        </a:rPr>
                        <a:t>donc interdiction du suicide et euthanasie) </a:t>
                      </a:r>
                    </a:p>
                  </a:txBody>
                  <a:tcPr marL="7308" marR="7308" marT="73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FR"/>
                    </a:p>
                  </a:txBody>
                  <a:tcPr/>
                </a:tc>
                <a:extLst>
                  <a:ext uri="{0D108BD9-81ED-4DB2-BD59-A6C34878D82A}">
                    <a16:rowId xmlns:a16="http://schemas.microsoft.com/office/drawing/2014/main" val="4286035757"/>
                  </a:ext>
                </a:extLst>
              </a:tr>
              <a:tr h="814551">
                <a:tc>
                  <a:txBody>
                    <a:bodyPr/>
                    <a:lstStyle/>
                    <a:p>
                      <a:pPr algn="l" fontAlgn="b"/>
                      <a:r>
                        <a:rPr lang="fr-FR" sz="1500" b="1" i="0" u="none" strike="noStrike" dirty="0">
                          <a:solidFill>
                            <a:srgbClr val="000000"/>
                          </a:solidFill>
                          <a:effectLst/>
                          <a:latin typeface="Calibri" panose="020F0502020204030204" pitchFamily="34" charset="0"/>
                        </a:rPr>
                        <a:t>Liberté de conscience des médecin </a:t>
                      </a:r>
                      <a:r>
                        <a:rPr lang="fr-FR" sz="1500" b="0" i="0" u="none" strike="noStrike" dirty="0">
                          <a:solidFill>
                            <a:srgbClr val="000000"/>
                          </a:solidFill>
                          <a:effectLst/>
                          <a:latin typeface="Calibri" panose="020F0502020204030204" pitchFamily="34" charset="0"/>
                        </a:rPr>
                        <a:t>(Serment d'Hippocrate) , Incompatibilité avec la fonction médicale : </a:t>
                      </a:r>
                      <a:r>
                        <a:rPr lang="fr-FR" sz="1500" b="1" i="0" u="none" strike="noStrike" dirty="0">
                          <a:solidFill>
                            <a:srgbClr val="000000"/>
                          </a:solidFill>
                          <a:effectLst/>
                          <a:latin typeface="Calibri" panose="020F0502020204030204" pitchFamily="34" charset="0"/>
                        </a:rPr>
                        <a:t>Une dose létale n'est pas un soin</a:t>
                      </a:r>
                    </a:p>
                  </a:txBody>
                  <a:tcPr marL="7308" marR="7308" marT="73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ctr"/>
                      <a:r>
                        <a:rPr lang="fr-FR" sz="1500" b="1" i="0" u="none" strike="noStrike" dirty="0">
                          <a:solidFill>
                            <a:srgbClr val="000000"/>
                          </a:solidFill>
                          <a:effectLst/>
                          <a:latin typeface="Calibri" panose="020F0502020204030204" pitchFamily="34" charset="0"/>
                        </a:rPr>
                        <a:t>Liberté « souveraine » </a:t>
                      </a:r>
                      <a:r>
                        <a:rPr lang="fr-FR" sz="1500" b="0" i="0" u="none" strike="noStrike" dirty="0">
                          <a:solidFill>
                            <a:srgbClr val="000000"/>
                          </a:solidFill>
                          <a:effectLst/>
                          <a:latin typeface="Calibri" panose="020F0502020204030204" pitchFamily="34" charset="0"/>
                        </a:rPr>
                        <a:t>du malade à disposer de son corps et de sa vie.</a:t>
                      </a:r>
                    </a:p>
                    <a:p>
                      <a:pPr algn="just" fontAlgn="ctr"/>
                      <a:r>
                        <a:rPr lang="fr-FR" sz="1500" b="1" i="0" u="none" strike="noStrike" dirty="0">
                          <a:solidFill>
                            <a:srgbClr val="000000"/>
                          </a:solidFill>
                          <a:effectLst/>
                          <a:latin typeface="Calibri" panose="020F0502020204030204" pitchFamily="34" charset="0"/>
                        </a:rPr>
                        <a:t>Autonomie</a:t>
                      </a:r>
                      <a:r>
                        <a:rPr lang="fr-FR" sz="1500" b="0" i="0" u="none" strike="noStrike" dirty="0">
                          <a:solidFill>
                            <a:srgbClr val="000000"/>
                          </a:solidFill>
                          <a:effectLst/>
                          <a:latin typeface="Calibri" panose="020F0502020204030204" pitchFamily="34" charset="0"/>
                        </a:rPr>
                        <a:t> individuelle.</a:t>
                      </a:r>
                    </a:p>
                  </a:txBody>
                  <a:tcPr marL="7308" marR="7308" marT="7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4713096"/>
                  </a:ext>
                </a:extLst>
              </a:tr>
              <a:tr h="293910">
                <a:tc>
                  <a:txBody>
                    <a:bodyPr/>
                    <a:lstStyle/>
                    <a:p>
                      <a:pPr algn="l" fontAlgn="b"/>
                      <a:r>
                        <a:rPr lang="fr-FR" sz="1500" b="0" i="0" u="none" strike="noStrike" dirty="0">
                          <a:solidFill>
                            <a:srgbClr val="000000"/>
                          </a:solidFill>
                          <a:effectLst/>
                          <a:latin typeface="Calibri" panose="020F0502020204030204" pitchFamily="34" charset="0"/>
                        </a:rPr>
                        <a:t> </a:t>
                      </a:r>
                    </a:p>
                  </a:txBody>
                  <a:tcPr marL="7308" marR="7308" marT="73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1500" b="0" i="1" u="none" strike="noStrike" dirty="0">
                          <a:solidFill>
                            <a:srgbClr val="000000"/>
                          </a:solidFill>
                          <a:effectLst/>
                          <a:latin typeface="Calibri" panose="020F0502020204030204" pitchFamily="34" charset="0"/>
                        </a:rPr>
                        <a:t>(Economique) </a:t>
                      </a:r>
                    </a:p>
                  </a:txBody>
                  <a:tcPr marL="7308" marR="7308" marT="730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1118840242"/>
                  </a:ext>
                </a:extLst>
              </a:tr>
            </a:tbl>
          </a:graphicData>
        </a:graphic>
      </p:graphicFrame>
    </p:spTree>
    <p:extLst>
      <p:ext uri="{BB962C8B-B14F-4D97-AF65-F5344CB8AC3E}">
        <p14:creationId xmlns:p14="http://schemas.microsoft.com/office/powerpoint/2010/main" val="1607353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BAB1538-7EE5-4DE5-B95A-AEE79E7551A0}"/>
              </a:ext>
            </a:extLst>
          </p:cNvPr>
          <p:cNvSpPr txBox="1"/>
          <p:nvPr/>
        </p:nvSpPr>
        <p:spPr>
          <a:xfrm>
            <a:off x="180975" y="0"/>
            <a:ext cx="12011025" cy="646331"/>
          </a:xfrm>
          <a:prstGeom prst="rect">
            <a:avLst/>
          </a:prstGeom>
          <a:noFill/>
        </p:spPr>
        <p:txBody>
          <a:bodyPr wrap="square" rtlCol="0">
            <a:spAutoFit/>
          </a:bodyPr>
          <a:lstStyle/>
          <a:p>
            <a:pPr algn="ctr"/>
            <a:r>
              <a:rPr lang="fr-BE" altLang="fr-FR" sz="3600" dirty="0">
                <a:solidFill>
                  <a:srgbClr val="5C893F"/>
                </a:solidFill>
                <a:ea typeface="+mj-ea"/>
                <a:cs typeface="+mj-cs"/>
              </a:rPr>
              <a:t>Lois Bénélux  1/2</a:t>
            </a:r>
            <a:endParaRPr lang="fr-FR" sz="2400" dirty="0">
              <a:solidFill>
                <a:srgbClr val="5C893F"/>
              </a:solidFill>
            </a:endParaRPr>
          </a:p>
        </p:txBody>
      </p:sp>
      <p:sp>
        <p:nvSpPr>
          <p:cNvPr id="8" name="ZoneTexte 7">
            <a:extLst>
              <a:ext uri="{FF2B5EF4-FFF2-40B4-BE49-F238E27FC236}">
                <a16:creationId xmlns:a16="http://schemas.microsoft.com/office/drawing/2014/main" id="{47BFC0AC-746E-4705-8998-E13D8DCF846E}"/>
              </a:ext>
            </a:extLst>
          </p:cNvPr>
          <p:cNvSpPr txBox="1"/>
          <p:nvPr/>
        </p:nvSpPr>
        <p:spPr>
          <a:xfrm>
            <a:off x="7245927" y="1510145"/>
            <a:ext cx="4502728" cy="3810000"/>
          </a:xfrm>
          <a:prstGeom prst="rect">
            <a:avLst/>
          </a:prstGeom>
          <a:noFill/>
        </p:spPr>
        <p:txBody>
          <a:bodyPr wrap="square" rtlCol="0">
            <a:spAutoFit/>
          </a:bodyPr>
          <a:lstStyle/>
          <a:p>
            <a:endParaRPr lang="fr-FR" dirty="0"/>
          </a:p>
        </p:txBody>
      </p:sp>
      <p:sp>
        <p:nvSpPr>
          <p:cNvPr id="3" name="Rectangle 2">
            <a:extLst>
              <a:ext uri="{FF2B5EF4-FFF2-40B4-BE49-F238E27FC236}">
                <a16:creationId xmlns:a16="http://schemas.microsoft.com/office/drawing/2014/main" id="{A0AD1C42-EC77-4F9C-9E12-B7D66E1B0EB5}"/>
              </a:ext>
            </a:extLst>
          </p:cNvPr>
          <p:cNvSpPr/>
          <p:nvPr/>
        </p:nvSpPr>
        <p:spPr>
          <a:xfrm>
            <a:off x="1616501" y="816370"/>
            <a:ext cx="10336192" cy="6463308"/>
          </a:xfrm>
          <a:prstGeom prst="rect">
            <a:avLst/>
          </a:prstGeom>
          <a:noFill/>
        </p:spPr>
        <p:txBody>
          <a:bodyPr wrap="square">
            <a:spAutoFit/>
          </a:bodyPr>
          <a:lstStyle/>
          <a:p>
            <a:pPr defTabSz="914400"/>
            <a:r>
              <a:rPr lang="fr-FR" sz="1400" b="1" dirty="0">
                <a:solidFill>
                  <a:prstClr val="black"/>
                </a:solidFill>
                <a:latin typeface="Calibri" panose="020F0502020204030204"/>
              </a:rPr>
              <a:t>Site du gouvernement Belge : Euthanasie sur demande du patient </a:t>
            </a:r>
          </a:p>
          <a:p>
            <a:pPr defTabSz="914400"/>
            <a:endParaRPr lang="fr-FR" sz="1400" b="1" dirty="0">
              <a:solidFill>
                <a:prstClr val="black"/>
              </a:solidFill>
              <a:latin typeface="Calibri" panose="020F0502020204030204"/>
            </a:endParaRPr>
          </a:p>
          <a:p>
            <a:pPr lvl="0" defTabSz="914400"/>
            <a:r>
              <a:rPr lang="fr-FR" sz="1600" b="1" dirty="0">
                <a:solidFill>
                  <a:srgbClr val="5C893F"/>
                </a:solidFill>
                <a:latin typeface="Calibri" panose="020F0502020204030204"/>
              </a:rPr>
              <a:t>DEMANDE ACTUELLE (personne consciente)</a:t>
            </a:r>
          </a:p>
          <a:p>
            <a:pPr lvl="0" defTabSz="914400"/>
            <a:r>
              <a:rPr lang="fr-FR" sz="1400" dirty="0">
                <a:solidFill>
                  <a:prstClr val="black"/>
                </a:solidFill>
                <a:latin typeface="Calibri" panose="020F0502020204030204"/>
              </a:rPr>
              <a:t>Dans le cas </a:t>
            </a:r>
            <a:r>
              <a:rPr lang="fr-FR" sz="1400" b="1" dirty="0">
                <a:solidFill>
                  <a:prstClr val="black"/>
                </a:solidFill>
                <a:latin typeface="Calibri" panose="020F0502020204030204"/>
              </a:rPr>
              <a:t>d’une demande actuelle</a:t>
            </a:r>
            <a:r>
              <a:rPr lang="fr-FR" sz="1400" dirty="0">
                <a:solidFill>
                  <a:prstClr val="black"/>
                </a:solidFill>
                <a:latin typeface="Calibri" panose="020F0502020204030204"/>
              </a:rPr>
              <a:t>, le patient doit, au moment de sa demande :</a:t>
            </a:r>
          </a:p>
          <a:p>
            <a:pPr lvl="0" defTabSz="914400"/>
            <a:r>
              <a:rPr lang="fr-FR" sz="1600" b="1" dirty="0">
                <a:solidFill>
                  <a:prstClr val="black"/>
                </a:solidFill>
                <a:latin typeface="Calibri" panose="020F0502020204030204"/>
              </a:rPr>
              <a:t>être capable d’exprimer sa volonté et conscient</a:t>
            </a:r>
          </a:p>
          <a:p>
            <a:pPr lvl="0" defTabSz="914400"/>
            <a:r>
              <a:rPr lang="fr-FR" sz="1600" b="1" dirty="0">
                <a:solidFill>
                  <a:prstClr val="black"/>
                </a:solidFill>
                <a:latin typeface="Calibri" panose="020F0502020204030204"/>
              </a:rPr>
              <a:t>se trouver dans une situation médicale sans issue</a:t>
            </a:r>
          </a:p>
          <a:p>
            <a:pPr lvl="0" defTabSz="914400"/>
            <a:r>
              <a:rPr lang="fr-FR" sz="1600" b="1" dirty="0">
                <a:solidFill>
                  <a:schemeClr val="tx2"/>
                </a:solidFill>
                <a:latin typeface="Calibri" panose="020F0502020204030204"/>
              </a:rPr>
              <a:t>faire état de souffrance physique </a:t>
            </a:r>
            <a:r>
              <a:rPr lang="fr-FR" sz="1600" b="1" u="sng" dirty="0">
                <a:solidFill>
                  <a:schemeClr val="tx2"/>
                </a:solidFill>
                <a:latin typeface="Calibri" panose="020F0502020204030204"/>
              </a:rPr>
              <a:t>et/ou </a:t>
            </a:r>
            <a:r>
              <a:rPr lang="fr-FR" sz="1600" b="1" dirty="0">
                <a:solidFill>
                  <a:schemeClr val="tx2"/>
                </a:solidFill>
                <a:latin typeface="Calibri" panose="020F0502020204030204"/>
              </a:rPr>
              <a:t>psychique </a:t>
            </a:r>
            <a:r>
              <a:rPr lang="fr-FR" sz="1600" b="1" u="sng" dirty="0">
                <a:solidFill>
                  <a:schemeClr val="tx2"/>
                </a:solidFill>
                <a:latin typeface="Calibri" panose="020F0502020204030204"/>
              </a:rPr>
              <a:t>constante, insupportable et inapaisable</a:t>
            </a:r>
            <a:r>
              <a:rPr lang="fr-FR" sz="1600" b="1" dirty="0">
                <a:solidFill>
                  <a:schemeClr val="tx2"/>
                </a:solidFill>
                <a:latin typeface="Calibri" panose="020F0502020204030204"/>
              </a:rPr>
              <a:t> ; cette souffrance résultant d’une affection accidentelle ou pathologique grave ou incurable.</a:t>
            </a:r>
          </a:p>
          <a:p>
            <a:pPr lvl="0" defTabSz="914400"/>
            <a:r>
              <a:rPr lang="fr-FR" sz="1400" dirty="0">
                <a:solidFill>
                  <a:prstClr val="black"/>
                </a:solidFill>
                <a:latin typeface="Calibri" panose="020F0502020204030204"/>
              </a:rPr>
              <a:t>Cette demande doit être faite de manière :</a:t>
            </a:r>
          </a:p>
          <a:p>
            <a:pPr lvl="0" defTabSz="914400"/>
            <a:r>
              <a:rPr lang="fr-FR" sz="1600" b="1" dirty="0">
                <a:solidFill>
                  <a:prstClr val="black"/>
                </a:solidFill>
                <a:latin typeface="Calibri" panose="020F0502020204030204"/>
              </a:rPr>
              <a:t>volontaire,</a:t>
            </a:r>
          </a:p>
          <a:p>
            <a:pPr lvl="0" defTabSz="914400"/>
            <a:r>
              <a:rPr lang="fr-FR" sz="1600" b="1" dirty="0">
                <a:solidFill>
                  <a:prstClr val="black"/>
                </a:solidFill>
                <a:latin typeface="Calibri" panose="020F0502020204030204"/>
              </a:rPr>
              <a:t>réfléchie</a:t>
            </a:r>
          </a:p>
          <a:p>
            <a:pPr lvl="0" defTabSz="914400"/>
            <a:r>
              <a:rPr lang="fr-FR" sz="1600" b="1" dirty="0">
                <a:solidFill>
                  <a:prstClr val="black"/>
                </a:solidFill>
                <a:latin typeface="Calibri" panose="020F0502020204030204"/>
              </a:rPr>
              <a:t>répétée ;</a:t>
            </a:r>
          </a:p>
          <a:p>
            <a:pPr lvl="0" defTabSz="914400"/>
            <a:r>
              <a:rPr lang="fr-FR" sz="1600" b="1" dirty="0">
                <a:solidFill>
                  <a:prstClr val="black"/>
                </a:solidFill>
                <a:latin typeface="Calibri" panose="020F0502020204030204"/>
              </a:rPr>
              <a:t>sans pression extérieure</a:t>
            </a:r>
            <a:r>
              <a:rPr lang="fr-FR" sz="1600" dirty="0">
                <a:solidFill>
                  <a:prstClr val="black"/>
                </a:solidFill>
                <a:latin typeface="Calibri" panose="020F0502020204030204"/>
              </a:rPr>
              <a:t>.</a:t>
            </a:r>
          </a:p>
          <a:p>
            <a:pPr lvl="0" defTabSz="914400"/>
            <a:endParaRPr lang="fr-FR" sz="1600" dirty="0">
              <a:solidFill>
                <a:prstClr val="black"/>
              </a:solidFill>
              <a:latin typeface="Calibri" panose="020F0502020204030204"/>
            </a:endParaRPr>
          </a:p>
          <a:p>
            <a:pPr lvl="0" defTabSz="914400"/>
            <a:r>
              <a:rPr lang="fr-FR" b="1" dirty="0">
                <a:solidFill>
                  <a:schemeClr val="tx2"/>
                </a:solidFill>
                <a:latin typeface="Calibri" panose="020F0502020204030204"/>
              </a:rPr>
              <a:t>IMPORTANT : Les lois Belge et Hollandaise ne spécifient pas que le demandeur majeur soit en fin de vie ou en phase terminale. </a:t>
            </a:r>
          </a:p>
          <a:p>
            <a:pPr lvl="0" defTabSz="914400"/>
            <a:endParaRPr lang="fr-FR" sz="1400" b="1" dirty="0">
              <a:solidFill>
                <a:prstClr val="black"/>
              </a:solidFill>
              <a:latin typeface="Calibri" panose="020F0502020204030204"/>
            </a:endParaRPr>
          </a:p>
          <a:p>
            <a:pPr lvl="0" defTabSz="914400"/>
            <a:r>
              <a:rPr lang="fr-FR" sz="1600" b="1" dirty="0">
                <a:solidFill>
                  <a:srgbClr val="5C893F"/>
                </a:solidFill>
                <a:latin typeface="Calibri" panose="020F0502020204030204"/>
              </a:rPr>
              <a:t>DECLARATION ANTICIPEE (personne inconsciente) </a:t>
            </a:r>
            <a:endParaRPr lang="fr-FR" sz="1600" dirty="0">
              <a:solidFill>
                <a:srgbClr val="5C893F"/>
              </a:solidFill>
              <a:latin typeface="Calibri" panose="020F0502020204030204"/>
            </a:endParaRPr>
          </a:p>
          <a:p>
            <a:pPr lvl="0" defTabSz="914400"/>
            <a:r>
              <a:rPr lang="fr-FR" sz="1400" dirty="0">
                <a:solidFill>
                  <a:srgbClr val="5C893F"/>
                </a:solidFill>
                <a:latin typeface="Calibri" panose="020F0502020204030204"/>
              </a:rPr>
              <a:t>Toute personne majeure ou mineure émancipée peut également rédiger </a:t>
            </a:r>
            <a:r>
              <a:rPr lang="fr-FR" sz="1400" b="1" dirty="0">
                <a:solidFill>
                  <a:srgbClr val="5C893F"/>
                </a:solidFill>
                <a:latin typeface="Calibri" panose="020F0502020204030204"/>
              </a:rPr>
              <a:t>une déclaration anticipée</a:t>
            </a:r>
            <a:r>
              <a:rPr lang="fr-FR" sz="1400" dirty="0">
                <a:solidFill>
                  <a:srgbClr val="5C893F"/>
                </a:solidFill>
                <a:latin typeface="Calibri" panose="020F0502020204030204"/>
              </a:rPr>
              <a:t>. Il s’agit d’un document écrit par lequel une personne donne son accord pour qu’un médecin pratique à l’avenir une euthanasie dans les conditions fixées par la loi dans l’hypothèse où cette personne ne pourrait plus manifester sa volonté car inconscient de manière irréversible (coma ou état végétatif). Le médecin qui pratique une euthanasie sur base d’une déclaration anticipée, doit préalablement constater :</a:t>
            </a:r>
          </a:p>
          <a:p>
            <a:pPr lvl="0" defTabSz="914400"/>
            <a:r>
              <a:rPr lang="fr-FR" sz="1600" b="1" dirty="0">
                <a:solidFill>
                  <a:srgbClr val="5C893F"/>
                </a:solidFill>
                <a:latin typeface="Calibri" panose="020F0502020204030204"/>
              </a:rPr>
              <a:t>que le patient est atteint d’une affection accidentelle ou pathologique grave et incurable ;</a:t>
            </a:r>
          </a:p>
          <a:p>
            <a:pPr lvl="0" defTabSz="914400"/>
            <a:r>
              <a:rPr lang="fr-FR" sz="1600" b="1" dirty="0">
                <a:solidFill>
                  <a:srgbClr val="5C893F"/>
                </a:solidFill>
                <a:latin typeface="Calibri" panose="020F0502020204030204"/>
              </a:rPr>
              <a:t>que le patient est inconscient (coma ou état végétatif) ;</a:t>
            </a:r>
          </a:p>
          <a:p>
            <a:pPr lvl="0" defTabSz="914400"/>
            <a:r>
              <a:rPr lang="fr-FR" sz="1600" b="1" dirty="0">
                <a:solidFill>
                  <a:srgbClr val="5C893F"/>
                </a:solidFill>
                <a:latin typeface="Calibri" panose="020F0502020204030204"/>
              </a:rPr>
              <a:t>et que cette situation est irréversible selon l’état actuel de la science.</a:t>
            </a:r>
          </a:p>
          <a:p>
            <a:pPr lvl="0" defTabSz="914400"/>
            <a:endParaRPr lang="fr-FR" sz="1600" b="1" dirty="0">
              <a:solidFill>
                <a:schemeClr val="accent1"/>
              </a:solidFill>
              <a:latin typeface="Calibri" panose="020F0502020204030204"/>
            </a:endParaRPr>
          </a:p>
          <a:p>
            <a:pPr lvl="0" defTabSz="914400"/>
            <a:endParaRPr lang="fr-FR" sz="1200" dirty="0">
              <a:solidFill>
                <a:prstClr val="black"/>
              </a:solidFill>
              <a:latin typeface="Calibri" panose="020F0502020204030204"/>
            </a:endParaRPr>
          </a:p>
        </p:txBody>
      </p:sp>
    </p:spTree>
    <p:extLst>
      <p:ext uri="{BB962C8B-B14F-4D97-AF65-F5344CB8AC3E}">
        <p14:creationId xmlns:p14="http://schemas.microsoft.com/office/powerpoint/2010/main" val="3508953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195D8C-DBC6-49B2-8ED2-EBA3EA73EEB3}"/>
              </a:ext>
            </a:extLst>
          </p:cNvPr>
          <p:cNvSpPr>
            <a:spLocks noGrp="1"/>
          </p:cNvSpPr>
          <p:nvPr>
            <p:ph type="title"/>
          </p:nvPr>
        </p:nvSpPr>
        <p:spPr>
          <a:xfrm>
            <a:off x="190500" y="23495"/>
            <a:ext cx="12001499" cy="501667"/>
          </a:xfrm>
        </p:spPr>
        <p:txBody>
          <a:bodyPr>
            <a:noAutofit/>
          </a:bodyPr>
          <a:lstStyle/>
          <a:p>
            <a:pPr algn="ctr">
              <a:defRPr/>
            </a:pPr>
            <a:r>
              <a:rPr lang="fr-FR" dirty="0"/>
              <a:t>Lois Bénélux 2/2</a:t>
            </a:r>
          </a:p>
        </p:txBody>
      </p:sp>
      <p:sp>
        <p:nvSpPr>
          <p:cNvPr id="38915" name="Espace réservé du contenu 2">
            <a:extLst>
              <a:ext uri="{FF2B5EF4-FFF2-40B4-BE49-F238E27FC236}">
                <a16:creationId xmlns:a16="http://schemas.microsoft.com/office/drawing/2014/main" id="{92519AF5-2C68-40BC-BB2F-8465BC4DEB24}"/>
              </a:ext>
            </a:extLst>
          </p:cNvPr>
          <p:cNvSpPr>
            <a:spLocks noGrp="1" noChangeArrowheads="1"/>
          </p:cNvSpPr>
          <p:nvPr>
            <p:ph idx="1"/>
          </p:nvPr>
        </p:nvSpPr>
        <p:spPr>
          <a:xfrm>
            <a:off x="1402081" y="856598"/>
            <a:ext cx="10515128" cy="5977907"/>
          </a:xfrm>
        </p:spPr>
        <p:txBody>
          <a:bodyPr>
            <a:normAutofit fontScale="85000" lnSpcReduction="20000"/>
          </a:bodyPr>
          <a:lstStyle/>
          <a:p>
            <a:r>
              <a:rPr lang="fr-FR" sz="2000" b="1" dirty="0">
                <a:solidFill>
                  <a:srgbClr val="5C893F"/>
                </a:solidFill>
              </a:rPr>
              <a:t>Extension progressive du champ d’application </a:t>
            </a:r>
            <a:r>
              <a:rPr lang="fr-FR" sz="2000" dirty="0">
                <a:solidFill>
                  <a:srgbClr val="5C893F"/>
                </a:solidFill>
              </a:rPr>
              <a:t>(source document de formation  du personnel médical Université Libre de Bruxelles)</a:t>
            </a:r>
          </a:p>
          <a:p>
            <a:r>
              <a:rPr lang="fr-FR" sz="2000" b="1" dirty="0">
                <a:solidFill>
                  <a:srgbClr val="5C893F"/>
                </a:solidFill>
              </a:rPr>
              <a:t>Grand âge et euthanasie </a:t>
            </a:r>
          </a:p>
          <a:p>
            <a:pPr marL="0" indent="0">
              <a:buNone/>
            </a:pPr>
            <a:r>
              <a:rPr lang="fr-FR" altLang="fr-FR" sz="2000" dirty="0"/>
              <a:t>Euthanasie acceptée en cas de polypathologies dont aucune n’est «  grave » mais dont la somme rencontre le critère de gravité, en particulier compte tenu de l’</a:t>
            </a:r>
            <a:r>
              <a:rPr lang="fr-FR" altLang="ja-JP" sz="2000" dirty="0"/>
              <a:t>âge du patient</a:t>
            </a:r>
            <a:endParaRPr lang="fr-FR" altLang="fr-FR" sz="2000" dirty="0"/>
          </a:p>
          <a:p>
            <a:pPr marL="0" indent="0">
              <a:buNone/>
            </a:pPr>
            <a:r>
              <a:rPr lang="fr-FR" altLang="fr-FR" sz="2000" dirty="0"/>
              <a:t>De même, des pathologies potentiellement curables peuvent devenir incurables s’agissant de personnes trop âgées et trop faibles pour supporter le traitement nécessaire</a:t>
            </a:r>
          </a:p>
          <a:p>
            <a:r>
              <a:rPr lang="fr-FR" altLang="fr-FR" sz="2000" b="1" dirty="0">
                <a:solidFill>
                  <a:srgbClr val="5C893F"/>
                </a:solidFill>
              </a:rPr>
              <a:t>Maladie d’Alzheimer , maladies psychiques : </a:t>
            </a:r>
          </a:p>
          <a:p>
            <a:pPr marL="0" indent="0">
              <a:buNone/>
            </a:pPr>
            <a:r>
              <a:rPr lang="fr-FR" altLang="fr-FR" sz="2000" dirty="0"/>
              <a:t>Euthanasie possible uniquement quand la maladie est suffisamment avancée pour entraîner des souffrances significatives mais pas trop avancée, pour que le patient soit encore en état d’exprimer une demande valable</a:t>
            </a:r>
          </a:p>
          <a:p>
            <a:r>
              <a:rPr lang="fr-FR" altLang="fr-FR" sz="2000" b="1" dirty="0">
                <a:solidFill>
                  <a:srgbClr val="5C893F"/>
                </a:solidFill>
              </a:rPr>
              <a:t>Mineurs :</a:t>
            </a:r>
          </a:p>
          <a:p>
            <a:r>
              <a:rPr lang="fr-FR" altLang="fr-FR" sz="2000" dirty="0"/>
              <a:t>Belgique  enfant de tous âges dotés de discernement depuis 2014 et Pays Bas Enfant de plus  12 ans doté de discernement depuis 2013)</a:t>
            </a:r>
            <a:r>
              <a:rPr lang="fr-FR" sz="2000" dirty="0">
                <a:solidFill>
                  <a:prstClr val="black"/>
                </a:solidFill>
                <a:latin typeface="Calibri" panose="020F0502020204030204"/>
              </a:rPr>
              <a:t> </a:t>
            </a:r>
          </a:p>
          <a:p>
            <a:pPr marL="0" indent="0">
              <a:buNone/>
            </a:pPr>
            <a:r>
              <a:rPr lang="fr-FR" sz="2000" dirty="0">
                <a:solidFill>
                  <a:prstClr val="black"/>
                </a:solidFill>
                <a:latin typeface="Calibri" panose="020F0502020204030204"/>
              </a:rPr>
              <a:t>En 2014 la procédure de  «demande actuelle » a été élargie aux mineurs d’âge non émancipés. Le patient mineur qui souhaite demander l’euthanasie doit être doté de la </a:t>
            </a:r>
            <a:r>
              <a:rPr lang="fr-FR" sz="2000" b="1" u="sng" dirty="0">
                <a:solidFill>
                  <a:prstClr val="black"/>
                </a:solidFill>
                <a:latin typeface="Calibri" panose="020F0502020204030204"/>
              </a:rPr>
              <a:t>capacité de discernement</a:t>
            </a:r>
            <a:r>
              <a:rPr lang="fr-FR" sz="2000" dirty="0">
                <a:solidFill>
                  <a:prstClr val="black"/>
                </a:solidFill>
                <a:latin typeface="Calibri" panose="020F0502020204030204"/>
              </a:rPr>
              <a:t>, faire état de souffrances physiques insupportables  </a:t>
            </a:r>
            <a:r>
              <a:rPr lang="fr-FR" sz="2000" u="sng" dirty="0">
                <a:solidFill>
                  <a:prstClr val="black"/>
                </a:solidFill>
                <a:latin typeface="Calibri" panose="020F0502020204030204"/>
              </a:rPr>
              <a:t>(</a:t>
            </a:r>
            <a:r>
              <a:rPr lang="fr-FR" sz="2000" b="1" u="sng" dirty="0">
                <a:solidFill>
                  <a:prstClr val="black"/>
                </a:solidFill>
                <a:latin typeface="Calibri" panose="020F0502020204030204"/>
              </a:rPr>
              <a:t>les souffrances psychiques ne sont pas prises en compte pour les mineurs</a:t>
            </a:r>
            <a:r>
              <a:rPr lang="fr-FR" sz="2000" dirty="0">
                <a:solidFill>
                  <a:prstClr val="black"/>
                </a:solidFill>
                <a:latin typeface="Calibri" panose="020F0502020204030204"/>
              </a:rPr>
              <a:t>) et doit, en outre, </a:t>
            </a:r>
            <a:r>
              <a:rPr lang="fr-FR" sz="2000" b="1" dirty="0">
                <a:solidFill>
                  <a:prstClr val="black"/>
                </a:solidFill>
                <a:latin typeface="Calibri" panose="020F0502020204030204"/>
              </a:rPr>
              <a:t>se trouver dans une situation médicale sans issue entraînant le décès à brève échéance</a:t>
            </a:r>
            <a:r>
              <a:rPr lang="fr-FR" sz="2000" dirty="0">
                <a:solidFill>
                  <a:prstClr val="black"/>
                </a:solidFill>
                <a:latin typeface="Calibri" panose="020F0502020204030204"/>
              </a:rPr>
              <a:t>. Les représentants légaux du patient mineur doivent marquer leur accord sur sa demande. Les mineurs n’ont pas accès à la déclaration anticipée.</a:t>
            </a:r>
            <a:endParaRPr lang="fr-FR" altLang="fr-FR" sz="2000" dirty="0"/>
          </a:p>
          <a:p>
            <a:r>
              <a:rPr lang="fr-FR" altLang="fr-FR" sz="2000" dirty="0"/>
              <a:t>Enfants de moins de 1 an (protocole de Groningen 2004 sur les enfants dont la qualité de vie est jugée insuffisante)</a:t>
            </a:r>
          </a:p>
          <a:p>
            <a:endParaRPr lang="fr-FR" altLang="fr-FR" sz="2000" dirty="0"/>
          </a:p>
          <a:p>
            <a:pPr>
              <a:buFont typeface="Wingdings" panose="05000000000000000000" pitchFamily="2" charset="2"/>
              <a:buNone/>
            </a:pPr>
            <a:endParaRPr lang="fr-FR" altLang="fr-FR" sz="2000" dirty="0"/>
          </a:p>
        </p:txBody>
      </p:sp>
    </p:spTree>
    <p:extLst>
      <p:ext uri="{BB962C8B-B14F-4D97-AF65-F5344CB8AC3E}">
        <p14:creationId xmlns:p14="http://schemas.microsoft.com/office/powerpoint/2010/main" val="704612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a:extLst>
              <a:ext uri="{FF2B5EF4-FFF2-40B4-BE49-F238E27FC236}">
                <a16:creationId xmlns:a16="http://schemas.microsoft.com/office/drawing/2014/main" id="{1F7698CF-1131-4B1F-9B1C-14A994771608}"/>
              </a:ext>
            </a:extLst>
          </p:cNvPr>
          <p:cNvSpPr>
            <a:spLocks noGrp="1" noChangeArrowheads="1"/>
          </p:cNvSpPr>
          <p:nvPr>
            <p:ph type="title"/>
          </p:nvPr>
        </p:nvSpPr>
        <p:spPr>
          <a:xfrm>
            <a:off x="256919" y="2478"/>
            <a:ext cx="11935081" cy="736339"/>
          </a:xfrm>
        </p:spPr>
        <p:txBody>
          <a:bodyPr>
            <a:normAutofit/>
          </a:bodyPr>
          <a:lstStyle/>
          <a:p>
            <a:pPr algn="ctr" eaLnBrk="1" hangingPunct="1"/>
            <a:r>
              <a:rPr lang="fr-BE" altLang="fr-FR" dirty="0"/>
              <a:t>Lois Bénélux : Risques et dérives  (1/2)  </a:t>
            </a:r>
            <a:endParaRPr lang="fr-FR" altLang="fr-FR" dirty="0"/>
          </a:p>
        </p:txBody>
      </p:sp>
      <p:sp>
        <p:nvSpPr>
          <p:cNvPr id="22531" name="Rectangle 3">
            <a:extLst>
              <a:ext uri="{FF2B5EF4-FFF2-40B4-BE49-F238E27FC236}">
                <a16:creationId xmlns:a16="http://schemas.microsoft.com/office/drawing/2014/main" id="{E65519B7-AB6F-487D-8CB9-3F3EF373B01B}"/>
              </a:ext>
            </a:extLst>
          </p:cNvPr>
          <p:cNvSpPr>
            <a:spLocks noGrp="1" noChangeArrowheads="1"/>
          </p:cNvSpPr>
          <p:nvPr>
            <p:ph type="body" idx="1"/>
          </p:nvPr>
        </p:nvSpPr>
        <p:spPr>
          <a:xfrm>
            <a:off x="256919" y="1325839"/>
            <a:ext cx="8305800" cy="5532161"/>
          </a:xfrm>
        </p:spPr>
        <p:txBody>
          <a:bodyPr>
            <a:normAutofit fontScale="85000" lnSpcReduction="20000"/>
          </a:bodyPr>
          <a:lstStyle/>
          <a:p>
            <a:pPr eaLnBrk="1" hangingPunct="1"/>
            <a:r>
              <a:rPr lang="fr-BE" altLang="fr-FR" sz="2400" b="1" dirty="0">
                <a:solidFill>
                  <a:srgbClr val="5C893F"/>
                </a:solidFill>
              </a:rPr>
              <a:t>Atteinte à la liberté et au discernement du malade</a:t>
            </a:r>
          </a:p>
          <a:p>
            <a:pPr marL="0" indent="0" eaLnBrk="1" hangingPunct="1">
              <a:buNone/>
            </a:pPr>
            <a:r>
              <a:rPr lang="fr-BE" altLang="fr-FR" sz="2400" dirty="0"/>
              <a:t>        *</a:t>
            </a:r>
            <a:r>
              <a:rPr lang="fr-BE" altLang="fr-FR" sz="2400" dirty="0">
                <a:solidFill>
                  <a:srgbClr val="FF66FF"/>
                </a:solidFill>
              </a:rPr>
              <a:t> </a:t>
            </a:r>
            <a:r>
              <a:rPr lang="fr-BE" altLang="fr-FR" sz="2000" dirty="0"/>
              <a:t>pressions financières (coût pour la famille, l’hôpital) </a:t>
            </a:r>
          </a:p>
          <a:p>
            <a:pPr eaLnBrk="1" hangingPunct="1">
              <a:buFont typeface="Wingdings" panose="05000000000000000000" pitchFamily="2" charset="2"/>
              <a:buNone/>
            </a:pPr>
            <a:r>
              <a:rPr lang="fr-BE" altLang="fr-FR" sz="2400" dirty="0"/>
              <a:t>        * </a:t>
            </a:r>
            <a:r>
              <a:rPr lang="fr-BE" altLang="fr-FR" sz="2000" dirty="0"/>
              <a:t>pressions morales (des proches, de la société)</a:t>
            </a:r>
          </a:p>
          <a:p>
            <a:pPr eaLnBrk="1" hangingPunct="1">
              <a:buFont typeface="Wingdings" panose="05000000000000000000" pitchFamily="2" charset="2"/>
              <a:buNone/>
            </a:pPr>
            <a:r>
              <a:rPr lang="fr-BE" altLang="fr-FR" sz="2400" dirty="0"/>
              <a:t>        * </a:t>
            </a:r>
            <a:r>
              <a:rPr lang="fr-BE" altLang="fr-FR" sz="2000" dirty="0"/>
              <a:t>interférences entre souffrance du patient et de la famille</a:t>
            </a:r>
          </a:p>
          <a:p>
            <a:pPr eaLnBrk="1" hangingPunct="1">
              <a:buFont typeface="Wingdings" panose="05000000000000000000" pitchFamily="2" charset="2"/>
              <a:buNone/>
            </a:pPr>
            <a:r>
              <a:rPr lang="fr-BE" altLang="fr-FR" sz="2000" dirty="0"/>
              <a:t>	   * interférence euthanasie don d’organes </a:t>
            </a:r>
            <a:r>
              <a:rPr lang="fr-BE" altLang="fr-FR" sz="2400" dirty="0"/>
              <a:t>        </a:t>
            </a:r>
          </a:p>
          <a:p>
            <a:r>
              <a:rPr lang="fr-BE" altLang="fr-FR" sz="2000" b="1" dirty="0">
                <a:solidFill>
                  <a:srgbClr val="5C893F"/>
                </a:solidFill>
              </a:rPr>
              <a:t>Réduction des programmes de soins palliatifs (source CCNE 121 2013 et/ou absence de choix réel du malade</a:t>
            </a:r>
          </a:p>
          <a:p>
            <a:pPr lvl="1"/>
            <a:r>
              <a:rPr lang="fr-BE" altLang="fr-FR" sz="1800" dirty="0">
                <a:solidFill>
                  <a:schemeClr val="tx1"/>
                </a:solidFill>
              </a:rPr>
              <a:t>Belgique : Taux de médecins formés aux soins palliatifs pratiquant l’euthanasie passé en 15 ans de ~20% à ~10%</a:t>
            </a:r>
          </a:p>
          <a:p>
            <a:pPr lvl="1"/>
            <a:r>
              <a:rPr lang="fr-BE" altLang="fr-FR" sz="1800" dirty="0">
                <a:solidFill>
                  <a:schemeClr val="tx1"/>
                </a:solidFill>
              </a:rPr>
              <a:t>Pays Bas  :  réduction de la durée des soins palliatifs (sédation)</a:t>
            </a:r>
          </a:p>
          <a:p>
            <a:pPr marL="457200" lvl="1" indent="0">
              <a:buNone/>
            </a:pPr>
            <a:endParaRPr lang="fr-BE" altLang="fr-FR" sz="1800" dirty="0">
              <a:solidFill>
                <a:schemeClr val="tx1"/>
              </a:solidFill>
            </a:endParaRPr>
          </a:p>
          <a:p>
            <a:r>
              <a:rPr lang="fr-BE" altLang="fr-FR" sz="2000" b="1" dirty="0">
                <a:solidFill>
                  <a:srgbClr val="5C893F"/>
                </a:solidFill>
              </a:rPr>
              <a:t>Pression morale sur les médecins et atteinte à leur liberté thérapeutique et de conscience.</a:t>
            </a:r>
          </a:p>
          <a:p>
            <a:r>
              <a:rPr lang="fr-BE" altLang="fr-FR" sz="2000" b="1" dirty="0">
                <a:solidFill>
                  <a:srgbClr val="5C893F"/>
                </a:solidFill>
              </a:rPr>
              <a:t>Risque d’affaiblissement de la lutte contre le suicide (banalisation) </a:t>
            </a:r>
            <a:endParaRPr lang="fr-BE" altLang="fr-FR" sz="2000" dirty="0">
              <a:solidFill>
                <a:schemeClr val="accent4"/>
              </a:solidFill>
            </a:endParaRPr>
          </a:p>
          <a:p>
            <a:r>
              <a:rPr lang="fr-BE" altLang="fr-FR" sz="2000" b="1" dirty="0">
                <a:solidFill>
                  <a:srgbClr val="5C893F"/>
                </a:solidFill>
              </a:rPr>
              <a:t>Risques (liés spécifiquement à l’euthanasie active,  pour mémoire) </a:t>
            </a:r>
          </a:p>
          <a:p>
            <a:pPr eaLnBrk="1" hangingPunct="1">
              <a:buFont typeface="Wingdings" panose="05000000000000000000" pitchFamily="2" charset="2"/>
              <a:buNone/>
            </a:pPr>
            <a:r>
              <a:rPr lang="fr-BE" altLang="fr-FR" sz="2400" dirty="0"/>
              <a:t>        *</a:t>
            </a:r>
            <a:r>
              <a:rPr lang="fr-BE" altLang="fr-FR" sz="2000" dirty="0"/>
              <a:t> « élimination » des plus vulnérables (vieillards, pauvres …)</a:t>
            </a:r>
          </a:p>
          <a:p>
            <a:pPr eaLnBrk="1" hangingPunct="1">
              <a:buFont typeface="Wingdings" panose="05000000000000000000" pitchFamily="2" charset="2"/>
              <a:buNone/>
            </a:pPr>
            <a:r>
              <a:rPr lang="fr-BE" altLang="fr-FR" sz="2000" dirty="0"/>
              <a:t>          * Eugénisme </a:t>
            </a:r>
            <a:r>
              <a:rPr lang="fr-BE" altLang="fr-FR" sz="2400" dirty="0"/>
              <a:t>       </a:t>
            </a:r>
            <a:r>
              <a:rPr lang="fr-BE" altLang="fr-FR" sz="2000" dirty="0"/>
              <a:t>        </a:t>
            </a:r>
            <a:endParaRPr lang="fr-FR" altLang="fr-FR" sz="2400" dirty="0"/>
          </a:p>
        </p:txBody>
      </p:sp>
      <p:pic>
        <p:nvPicPr>
          <p:cNvPr id="2" name="Image 1">
            <a:extLst>
              <a:ext uri="{FF2B5EF4-FFF2-40B4-BE49-F238E27FC236}">
                <a16:creationId xmlns:a16="http://schemas.microsoft.com/office/drawing/2014/main" id="{6A8A1CF0-CD82-422A-BE9A-065755EBDE44}"/>
              </a:ext>
            </a:extLst>
          </p:cNvPr>
          <p:cNvPicPr>
            <a:picLocks noChangeAspect="1"/>
          </p:cNvPicPr>
          <p:nvPr/>
        </p:nvPicPr>
        <p:blipFill>
          <a:blip r:embed="rId3"/>
          <a:stretch>
            <a:fillRect/>
          </a:stretch>
        </p:blipFill>
        <p:spPr>
          <a:xfrm>
            <a:off x="8562719" y="3727480"/>
            <a:ext cx="3426948" cy="2435418"/>
          </a:xfrm>
          <a:prstGeom prst="rect">
            <a:avLst/>
          </a:prstGeom>
        </p:spPr>
      </p:pic>
      <p:pic>
        <p:nvPicPr>
          <p:cNvPr id="3" name="Image 2">
            <a:extLst>
              <a:ext uri="{FF2B5EF4-FFF2-40B4-BE49-F238E27FC236}">
                <a16:creationId xmlns:a16="http://schemas.microsoft.com/office/drawing/2014/main" id="{7AC4C205-4443-4ABA-B456-8889EADC02A2}"/>
              </a:ext>
            </a:extLst>
          </p:cNvPr>
          <p:cNvPicPr>
            <a:picLocks noChangeAspect="1"/>
          </p:cNvPicPr>
          <p:nvPr/>
        </p:nvPicPr>
        <p:blipFill>
          <a:blip r:embed="rId4"/>
          <a:stretch>
            <a:fillRect/>
          </a:stretch>
        </p:blipFill>
        <p:spPr>
          <a:xfrm>
            <a:off x="8566671" y="888133"/>
            <a:ext cx="3419043" cy="2296040"/>
          </a:xfrm>
          <a:prstGeom prst="rect">
            <a:avLst/>
          </a:prstGeom>
        </p:spPr>
      </p:pic>
    </p:spTree>
    <p:extLst>
      <p:ext uri="{BB962C8B-B14F-4D97-AF65-F5344CB8AC3E}">
        <p14:creationId xmlns:p14="http://schemas.microsoft.com/office/powerpoint/2010/main" val="596602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a:extLst>
              <a:ext uri="{FF2B5EF4-FFF2-40B4-BE49-F238E27FC236}">
                <a16:creationId xmlns:a16="http://schemas.microsoft.com/office/drawing/2014/main" id="{2E5A7FF3-5E2F-46DB-A863-9BE6108DEF40}"/>
              </a:ext>
            </a:extLst>
          </p:cNvPr>
          <p:cNvSpPr>
            <a:spLocks noGrp="1" noChangeArrowheads="1"/>
          </p:cNvSpPr>
          <p:nvPr>
            <p:ph type="title"/>
          </p:nvPr>
        </p:nvSpPr>
        <p:spPr>
          <a:xfrm>
            <a:off x="145143" y="0"/>
            <a:ext cx="12046858" cy="530475"/>
          </a:xfrm>
        </p:spPr>
        <p:txBody>
          <a:bodyPr>
            <a:noAutofit/>
          </a:bodyPr>
          <a:lstStyle/>
          <a:p>
            <a:pPr algn="ctr"/>
            <a:r>
              <a:rPr lang="fr-FR" altLang="fr-FR" dirty="0"/>
              <a:t>Lois Bénélux : Risques et dérives (2/2)</a:t>
            </a:r>
            <a:br>
              <a:rPr lang="fr-FR" altLang="fr-FR" dirty="0"/>
            </a:br>
            <a:endParaRPr lang="fr-FR" altLang="fr-FR" dirty="0"/>
          </a:p>
        </p:txBody>
      </p:sp>
      <p:sp>
        <p:nvSpPr>
          <p:cNvPr id="24579" name="Espace réservé du contenu 2">
            <a:extLst>
              <a:ext uri="{FF2B5EF4-FFF2-40B4-BE49-F238E27FC236}">
                <a16:creationId xmlns:a16="http://schemas.microsoft.com/office/drawing/2014/main" id="{D01B35EE-01B2-4220-8565-B43C46C9224F}"/>
              </a:ext>
            </a:extLst>
          </p:cNvPr>
          <p:cNvSpPr>
            <a:spLocks noGrp="1" noChangeArrowheads="1"/>
          </p:cNvSpPr>
          <p:nvPr>
            <p:ph idx="1"/>
          </p:nvPr>
        </p:nvSpPr>
        <p:spPr>
          <a:xfrm>
            <a:off x="1028043" y="1280169"/>
            <a:ext cx="9277813" cy="5174166"/>
          </a:xfrm>
        </p:spPr>
        <p:txBody>
          <a:bodyPr>
            <a:normAutofit/>
          </a:bodyPr>
          <a:lstStyle/>
          <a:p>
            <a:pPr>
              <a:buFontTx/>
              <a:buChar char="-"/>
            </a:pPr>
            <a:r>
              <a:rPr lang="fr-FR" altLang="fr-FR" b="1" dirty="0">
                <a:solidFill>
                  <a:srgbClr val="5C893F"/>
                </a:solidFill>
              </a:rPr>
              <a:t>Non application de la loi au Benelux (SOURCE CCNE 121 -2013)</a:t>
            </a:r>
          </a:p>
          <a:p>
            <a:pPr lvl="1">
              <a:buFontTx/>
              <a:buChar char="-"/>
            </a:pPr>
            <a:r>
              <a:rPr lang="fr-FR" altLang="fr-FR" sz="1500" dirty="0"/>
              <a:t>euthanasies réalisées régulièrement</a:t>
            </a:r>
          </a:p>
          <a:p>
            <a:pPr>
              <a:buFont typeface="Wingdings" panose="05000000000000000000" pitchFamily="2" charset="2"/>
              <a:buNone/>
            </a:pPr>
            <a:r>
              <a:rPr lang="fr-FR" altLang="fr-FR" dirty="0"/>
              <a:t>			° sur des patients incapables, sans leur accord</a:t>
            </a:r>
          </a:p>
          <a:p>
            <a:pPr>
              <a:buFont typeface="Wingdings" panose="05000000000000000000" pitchFamily="2" charset="2"/>
              <a:buNone/>
            </a:pPr>
            <a:r>
              <a:rPr lang="fr-FR" altLang="fr-FR" dirty="0"/>
              <a:t>			° par des infirmières</a:t>
            </a:r>
          </a:p>
          <a:p>
            <a:pPr>
              <a:buNone/>
            </a:pPr>
            <a:r>
              <a:rPr lang="fr-FR" altLang="fr-FR" dirty="0"/>
              <a:t>			° sans prendre de 2è ou 3</a:t>
            </a:r>
            <a:r>
              <a:rPr lang="fr-FR" altLang="fr-FR" baseline="30000" dirty="0"/>
              <a:t>ème</a:t>
            </a:r>
            <a:r>
              <a:rPr lang="fr-FR" altLang="fr-FR" dirty="0"/>
              <a:t> avis médical prévu par la loi </a:t>
            </a:r>
          </a:p>
          <a:p>
            <a:pPr>
              <a:buNone/>
            </a:pPr>
            <a:r>
              <a:rPr lang="fr-FR" altLang="fr-FR" dirty="0"/>
              <a:t>			° sans tenir compte d’une éventuelle démence ou dépression</a:t>
            </a:r>
          </a:p>
          <a:p>
            <a:pPr>
              <a:buFont typeface="Wingdings" panose="05000000000000000000" pitchFamily="2" charset="2"/>
              <a:buNone/>
            </a:pPr>
            <a:r>
              <a:rPr lang="fr-FR" altLang="fr-FR" dirty="0"/>
              <a:t>			°  de nombreuses euthanasies ne sont pas déclarées </a:t>
            </a:r>
          </a:p>
          <a:p>
            <a:pPr>
              <a:buFont typeface="Wingdings" panose="05000000000000000000" pitchFamily="2" charset="2"/>
              <a:buNone/>
            </a:pPr>
            <a:r>
              <a:rPr lang="fr-FR" altLang="fr-FR" dirty="0"/>
              <a:t>				souvent les  déclarations ne sont pas correctes </a:t>
            </a:r>
          </a:p>
          <a:p>
            <a:pPr>
              <a:buFontTx/>
              <a:buChar char="-"/>
            </a:pPr>
            <a:r>
              <a:rPr lang="fr-FR" altLang="fr-FR" b="1" dirty="0">
                <a:solidFill>
                  <a:srgbClr val="5C893F"/>
                </a:solidFill>
              </a:rPr>
              <a:t>le contrôle a postériori par la commission est très superficiel, essentiellement statistique, et sans impact juridique </a:t>
            </a:r>
          </a:p>
          <a:p>
            <a:pPr>
              <a:buFont typeface="Wingdings" panose="05000000000000000000" pitchFamily="2" charset="2"/>
              <a:buNone/>
            </a:pPr>
            <a:r>
              <a:rPr lang="fr-FR" altLang="fr-FR" sz="2000" dirty="0"/>
              <a:t>           </a:t>
            </a:r>
          </a:p>
          <a:p>
            <a:pPr>
              <a:buFont typeface="Wingdings" panose="05000000000000000000" pitchFamily="2" charset="2"/>
              <a:buNone/>
            </a:pPr>
            <a:r>
              <a:rPr lang="fr-FR" altLang="fr-FR" sz="2000" dirty="0"/>
              <a:t>       </a:t>
            </a:r>
          </a:p>
        </p:txBody>
      </p:sp>
      <p:sp>
        <p:nvSpPr>
          <p:cNvPr id="2" name="ZoneTexte 1">
            <a:extLst>
              <a:ext uri="{FF2B5EF4-FFF2-40B4-BE49-F238E27FC236}">
                <a16:creationId xmlns:a16="http://schemas.microsoft.com/office/drawing/2014/main" id="{8056FF51-58B0-45D6-A6EC-4D9DEB1717E0}"/>
              </a:ext>
            </a:extLst>
          </p:cNvPr>
          <p:cNvSpPr txBox="1"/>
          <p:nvPr/>
        </p:nvSpPr>
        <p:spPr>
          <a:xfrm>
            <a:off x="1028043" y="5393943"/>
            <a:ext cx="9448528" cy="923330"/>
          </a:xfrm>
          <a:prstGeom prst="rect">
            <a:avLst/>
          </a:prstGeom>
          <a:noFill/>
        </p:spPr>
        <p:txBody>
          <a:bodyPr wrap="square" rtlCol="0">
            <a:spAutoFit/>
          </a:bodyPr>
          <a:lstStyle/>
          <a:p>
            <a:r>
              <a:rPr lang="fr-FR" b="1" dirty="0">
                <a:solidFill>
                  <a:srgbClr val="B20E3D"/>
                </a:solidFill>
              </a:rPr>
              <a:t>En 2016, 4,4% des décès aux Pays Bas (en accroissement de 10% par an) sont dus à une euthanasie =&gt; Une législation équivalente en France conduirait théoriquement à 25 000 euthanasies / suicides assistés par an.   </a:t>
            </a:r>
          </a:p>
        </p:txBody>
      </p:sp>
      <p:pic>
        <p:nvPicPr>
          <p:cNvPr id="3" name="Image 2">
            <a:extLst>
              <a:ext uri="{FF2B5EF4-FFF2-40B4-BE49-F238E27FC236}">
                <a16:creationId xmlns:a16="http://schemas.microsoft.com/office/drawing/2014/main" id="{BFC84A67-4076-414D-B23C-119EA2C1D528}"/>
              </a:ext>
            </a:extLst>
          </p:cNvPr>
          <p:cNvPicPr>
            <a:picLocks noChangeAspect="1"/>
          </p:cNvPicPr>
          <p:nvPr/>
        </p:nvPicPr>
        <p:blipFill>
          <a:blip r:embed="rId3"/>
          <a:stretch>
            <a:fillRect/>
          </a:stretch>
        </p:blipFill>
        <p:spPr>
          <a:xfrm>
            <a:off x="8500254" y="667658"/>
            <a:ext cx="3632347" cy="2557172"/>
          </a:xfrm>
          <a:prstGeom prst="rect">
            <a:avLst/>
          </a:prstGeom>
        </p:spPr>
      </p:pic>
    </p:spTree>
    <p:extLst>
      <p:ext uri="{BB962C8B-B14F-4D97-AF65-F5344CB8AC3E}">
        <p14:creationId xmlns:p14="http://schemas.microsoft.com/office/powerpoint/2010/main" val="4147964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a:extLst>
              <a:ext uri="{FF2B5EF4-FFF2-40B4-BE49-F238E27FC236}">
                <a16:creationId xmlns:a16="http://schemas.microsoft.com/office/drawing/2014/main" id="{2E5A7FF3-5E2F-46DB-A863-9BE6108DEF40}"/>
              </a:ext>
            </a:extLst>
          </p:cNvPr>
          <p:cNvSpPr>
            <a:spLocks noGrp="1" noChangeArrowheads="1"/>
          </p:cNvSpPr>
          <p:nvPr>
            <p:ph type="title"/>
          </p:nvPr>
        </p:nvSpPr>
        <p:spPr>
          <a:xfrm>
            <a:off x="193183" y="-2929"/>
            <a:ext cx="11998817" cy="536154"/>
          </a:xfrm>
        </p:spPr>
        <p:txBody>
          <a:bodyPr>
            <a:normAutofit fontScale="90000"/>
          </a:bodyPr>
          <a:lstStyle/>
          <a:p>
            <a:pPr algn="ctr"/>
            <a:r>
              <a:rPr lang="fr-FR" altLang="fr-FR" sz="4000" dirty="0"/>
              <a:t>Législation et « Fin de vie »</a:t>
            </a:r>
            <a:br>
              <a:rPr lang="fr-FR" altLang="fr-FR" sz="2400" dirty="0"/>
            </a:br>
            <a:endParaRPr lang="fr-FR" altLang="fr-FR" dirty="0"/>
          </a:p>
        </p:txBody>
      </p:sp>
      <p:sp>
        <p:nvSpPr>
          <p:cNvPr id="24579" name="Espace réservé du contenu 2">
            <a:extLst>
              <a:ext uri="{FF2B5EF4-FFF2-40B4-BE49-F238E27FC236}">
                <a16:creationId xmlns:a16="http://schemas.microsoft.com/office/drawing/2014/main" id="{D01B35EE-01B2-4220-8565-B43C46C9224F}"/>
              </a:ext>
            </a:extLst>
          </p:cNvPr>
          <p:cNvSpPr>
            <a:spLocks noGrp="1" noChangeArrowheads="1"/>
          </p:cNvSpPr>
          <p:nvPr>
            <p:ph idx="1"/>
          </p:nvPr>
        </p:nvSpPr>
        <p:spPr>
          <a:xfrm>
            <a:off x="510540" y="548640"/>
            <a:ext cx="10994074" cy="5951220"/>
          </a:xfrm>
        </p:spPr>
        <p:txBody>
          <a:bodyPr>
            <a:normAutofit fontScale="77500" lnSpcReduction="20000"/>
          </a:bodyPr>
          <a:lstStyle/>
          <a:p>
            <a:pPr>
              <a:buFont typeface="Wingdings" panose="05000000000000000000" pitchFamily="2" charset="2"/>
              <a:buNone/>
            </a:pPr>
            <a:r>
              <a:rPr lang="fr-FR" altLang="fr-FR" sz="2000" dirty="0"/>
              <a:t>			</a:t>
            </a:r>
          </a:p>
          <a:p>
            <a:pPr>
              <a:buFont typeface="Wingdings" panose="05000000000000000000" pitchFamily="2" charset="2"/>
              <a:buNone/>
            </a:pPr>
            <a:r>
              <a:rPr lang="fr-FR" altLang="fr-FR" sz="2000" dirty="0"/>
              <a:t>I			  Indépendamment des « modalités techniques » on peut distinguer deux </a:t>
            </a:r>
          </a:p>
          <a:p>
            <a:pPr>
              <a:buFont typeface="Wingdings" panose="05000000000000000000" pitchFamily="2" charset="2"/>
              <a:buNone/>
            </a:pPr>
            <a:r>
              <a:rPr lang="fr-FR" altLang="fr-FR" sz="2000" dirty="0"/>
              <a:t>			 catégories de législations pour « l’aide à mourir » dans la dignité pour les</a:t>
            </a:r>
          </a:p>
          <a:p>
            <a:pPr>
              <a:buFont typeface="Wingdings" panose="05000000000000000000" pitchFamily="2" charset="2"/>
              <a:buNone/>
            </a:pPr>
            <a:r>
              <a:rPr lang="fr-FR" altLang="fr-FR" sz="2000" dirty="0"/>
              <a:t> 			 personnes atteintes de mal incurables :</a:t>
            </a:r>
          </a:p>
          <a:p>
            <a:pPr>
              <a:buFont typeface="Wingdings" panose="05000000000000000000" pitchFamily="2" charset="2"/>
              <a:buNone/>
            </a:pPr>
            <a:r>
              <a:rPr lang="fr-FR" altLang="fr-FR" sz="2000" dirty="0"/>
              <a:t> </a:t>
            </a:r>
          </a:p>
          <a:p>
            <a:pPr>
              <a:buFont typeface="Wingdings" panose="05000000000000000000" pitchFamily="2" charset="2"/>
              <a:buNone/>
            </a:pPr>
            <a:r>
              <a:rPr lang="fr-FR" altLang="fr-FR" sz="1700" b="1" u="sng" dirty="0">
                <a:solidFill>
                  <a:srgbClr val="5C893F"/>
                </a:solidFill>
              </a:rPr>
              <a:t>1) Législations libérales n’intégrant pas de contrainte temporelle basée sur l’espérance de vie (pronostic médical)</a:t>
            </a:r>
          </a:p>
          <a:p>
            <a:pPr>
              <a:buFontTx/>
              <a:buChar char="-"/>
            </a:pPr>
            <a:r>
              <a:rPr lang="fr-FR" altLang="fr-FR" dirty="0"/>
              <a:t>Les </a:t>
            </a:r>
            <a:r>
              <a:rPr lang="fr-FR" altLang="fr-FR" b="1" dirty="0"/>
              <a:t>législations Belge et Néerlandaise</a:t>
            </a:r>
            <a:r>
              <a:rPr lang="fr-FR" altLang="fr-FR" u="sng" dirty="0"/>
              <a:t>, respectent la volonté d’un patient atteint d’une maladie grave </a:t>
            </a:r>
            <a:r>
              <a:rPr lang="fr-FR" altLang="fr-FR" u="sng" dirty="0" err="1"/>
              <a:t>et-ou</a:t>
            </a:r>
            <a:r>
              <a:rPr lang="fr-FR" altLang="fr-FR" u="sng" dirty="0"/>
              <a:t> incurable </a:t>
            </a:r>
            <a:r>
              <a:rPr lang="fr-FR" dirty="0">
                <a:solidFill>
                  <a:schemeClr val="tx2"/>
                </a:solidFill>
              </a:rPr>
              <a:t>faisant état de souffrance physique </a:t>
            </a:r>
            <a:r>
              <a:rPr lang="fr-FR" u="sng" dirty="0">
                <a:solidFill>
                  <a:schemeClr val="tx2"/>
                </a:solidFill>
              </a:rPr>
              <a:t>et/ou </a:t>
            </a:r>
            <a:r>
              <a:rPr lang="fr-FR" dirty="0">
                <a:solidFill>
                  <a:schemeClr val="tx2"/>
                </a:solidFill>
              </a:rPr>
              <a:t>psychique </a:t>
            </a:r>
            <a:r>
              <a:rPr lang="fr-FR" u="sng" dirty="0">
                <a:solidFill>
                  <a:schemeClr val="tx2"/>
                </a:solidFill>
              </a:rPr>
              <a:t>constante, insupportable et inapaisable</a:t>
            </a:r>
            <a:r>
              <a:rPr lang="fr-FR" dirty="0">
                <a:solidFill>
                  <a:schemeClr val="tx2"/>
                </a:solidFill>
              </a:rPr>
              <a:t> </a:t>
            </a:r>
            <a:r>
              <a:rPr lang="fr-FR" altLang="fr-FR" u="sng" dirty="0"/>
              <a:t>. Ces législations ne font pas référence à la « fin de vie » pour les personnes majeures réintroduisent cette notion de fin de vie  pour les personnes mineures.</a:t>
            </a:r>
          </a:p>
          <a:p>
            <a:pPr>
              <a:buFontTx/>
              <a:buChar char="-"/>
            </a:pPr>
            <a:r>
              <a:rPr lang="fr-FR" altLang="fr-FR" sz="1700" b="1" dirty="0"/>
              <a:t>La législation Suisse  </a:t>
            </a:r>
            <a:r>
              <a:rPr lang="fr-FR" altLang="fr-FR" sz="1700" dirty="0"/>
              <a:t>tolère le suicide assisté médicalement pour les personnes majeures aptes au discernement, ayant exprimé de manière réitérée leur volonté de mourir, et en principe dans une impasse thérapeutique et ce  indépendamment de leur espérance de vie. </a:t>
            </a:r>
          </a:p>
          <a:p>
            <a:pPr marL="0" indent="0">
              <a:buNone/>
            </a:pPr>
            <a:r>
              <a:rPr lang="fr-FR" altLang="fr-FR" sz="1700" u="sng" dirty="0">
                <a:solidFill>
                  <a:srgbClr val="5C893F"/>
                </a:solidFill>
              </a:rPr>
              <a:t>2) </a:t>
            </a:r>
            <a:r>
              <a:rPr lang="fr-FR" altLang="fr-FR" sz="1700" b="1" u="sng" dirty="0">
                <a:solidFill>
                  <a:srgbClr val="5C893F"/>
                </a:solidFill>
              </a:rPr>
              <a:t>Législations intégrant une contrainte temporelle basée sur l’espérance de vie (pronostic médical)</a:t>
            </a:r>
          </a:p>
          <a:p>
            <a:pPr marL="0" indent="0">
              <a:buNone/>
            </a:pPr>
            <a:r>
              <a:rPr lang="fr-FR" altLang="fr-FR" sz="1700" dirty="0"/>
              <a:t>- Les </a:t>
            </a:r>
            <a:r>
              <a:rPr lang="fr-FR" altLang="fr-FR" sz="1700" b="1" dirty="0"/>
              <a:t>législations Nord américaines </a:t>
            </a:r>
            <a:r>
              <a:rPr lang="fr-FR" altLang="fr-FR" sz="1700" dirty="0"/>
              <a:t>dépénalisant sous conditions l’euthanasie et le suicide assisté  font </a:t>
            </a:r>
            <a:r>
              <a:rPr lang="fr-FR" altLang="fr-FR" sz="1700" b="1" u="sng" dirty="0"/>
              <a:t>explicitement référence à l’espérance de vie </a:t>
            </a:r>
            <a:r>
              <a:rPr lang="fr-FR" altLang="fr-FR" sz="1700" u="sng" dirty="0"/>
              <a:t>(</a:t>
            </a:r>
            <a:r>
              <a:rPr lang="fr-FR" altLang="fr-FR" sz="1700" dirty="0"/>
              <a:t>Québec : Fin de vie , Canada : patient dont la mort est devenue raisonnablement prévisible, Oregon : patient dont l’espérance de vie est inférieure à 6 mois.) </a:t>
            </a:r>
          </a:p>
          <a:p>
            <a:pPr>
              <a:buFont typeface="Wingdings" panose="05000000000000000000" pitchFamily="2" charset="2"/>
              <a:buNone/>
            </a:pPr>
            <a:r>
              <a:rPr lang="fr-FR" altLang="fr-FR" sz="1700" dirty="0"/>
              <a:t>- La </a:t>
            </a:r>
            <a:r>
              <a:rPr lang="fr-FR" altLang="fr-FR" sz="1700" b="1" dirty="0"/>
              <a:t>loi Claeys Leonetti  </a:t>
            </a:r>
            <a:r>
              <a:rPr lang="fr-FR" altLang="fr-FR" sz="1700" dirty="0"/>
              <a:t>prévoit la possibilité de mettre en œuvre la sédation profonde au stade très avancé de la maladie ou en phase terminale à la demande du malade </a:t>
            </a:r>
            <a:r>
              <a:rPr lang="fr-FR" altLang="fr-FR" sz="1700" dirty="0" err="1"/>
              <a:t>et-ou</a:t>
            </a:r>
            <a:r>
              <a:rPr lang="fr-FR" altLang="fr-FR" sz="1700" dirty="0"/>
              <a:t> de ses représentants légaux (personne mineure). </a:t>
            </a:r>
          </a:p>
          <a:p>
            <a:pPr>
              <a:buFont typeface="Wingdings" panose="05000000000000000000" pitchFamily="2" charset="2"/>
              <a:buNone/>
            </a:pPr>
            <a:r>
              <a:rPr lang="fr-FR" altLang="fr-FR" sz="1700" dirty="0"/>
              <a:t>            </a:t>
            </a:r>
          </a:p>
          <a:p>
            <a:pPr>
              <a:buFont typeface="Wingdings" panose="05000000000000000000" pitchFamily="2" charset="2"/>
              <a:buNone/>
            </a:pPr>
            <a:r>
              <a:rPr lang="fr-FR" altLang="fr-FR" sz="1900" dirty="0">
                <a:solidFill>
                  <a:srgbClr val="0070C0"/>
                </a:solidFill>
              </a:rPr>
              <a:t>    =&gt; </a:t>
            </a:r>
            <a:r>
              <a:rPr lang="fr-FR" altLang="fr-FR" sz="1900" dirty="0">
                <a:solidFill>
                  <a:schemeClr val="tx1"/>
                </a:solidFill>
              </a:rPr>
              <a:t>Seules les lois libérales Belge , Néerlandaise, et Suisse permettent de répondre aux demandes d’aide médicale à mourir  des personnes ayant une maladie dégénérative à un stade peu ou moyennement  avancé (ex Anne Bert Maladie de Charcot, sclérose en plaques, mucoviscidose, ….) et d’anticiper le décès de plusieurs années par rapport au pronostic médical.      </a:t>
            </a:r>
          </a:p>
        </p:txBody>
      </p:sp>
      <p:pic>
        <p:nvPicPr>
          <p:cNvPr id="4" name="Image 3">
            <a:extLst>
              <a:ext uri="{FF2B5EF4-FFF2-40B4-BE49-F238E27FC236}">
                <a16:creationId xmlns:a16="http://schemas.microsoft.com/office/drawing/2014/main" id="{9FBFD93E-7F48-40DF-96ED-8E81F706F4CA}"/>
              </a:ext>
            </a:extLst>
          </p:cNvPr>
          <p:cNvPicPr>
            <a:picLocks noChangeAspect="1"/>
          </p:cNvPicPr>
          <p:nvPr/>
        </p:nvPicPr>
        <p:blipFill>
          <a:blip r:embed="rId3"/>
          <a:stretch>
            <a:fillRect/>
          </a:stretch>
        </p:blipFill>
        <p:spPr>
          <a:xfrm>
            <a:off x="10008464" y="87223"/>
            <a:ext cx="1685648" cy="2370228"/>
          </a:xfrm>
          <a:prstGeom prst="rect">
            <a:avLst/>
          </a:prstGeom>
        </p:spPr>
      </p:pic>
    </p:spTree>
    <p:extLst>
      <p:ext uri="{BB962C8B-B14F-4D97-AF65-F5344CB8AC3E}">
        <p14:creationId xmlns:p14="http://schemas.microsoft.com/office/powerpoint/2010/main" val="2823366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a:extLst>
              <a:ext uri="{FF2B5EF4-FFF2-40B4-BE49-F238E27FC236}">
                <a16:creationId xmlns:a16="http://schemas.microsoft.com/office/drawing/2014/main" id="{1BC1FA74-9EE8-4485-B339-149C71C495E9}"/>
              </a:ext>
            </a:extLst>
          </p:cNvPr>
          <p:cNvSpPr>
            <a:spLocks noGrp="1" noChangeArrowheads="1"/>
          </p:cNvSpPr>
          <p:nvPr>
            <p:ph type="title"/>
          </p:nvPr>
        </p:nvSpPr>
        <p:spPr>
          <a:xfrm>
            <a:off x="180305" y="58333"/>
            <a:ext cx="12011695" cy="640445"/>
          </a:xfrm>
        </p:spPr>
        <p:txBody>
          <a:bodyPr/>
          <a:lstStyle/>
          <a:p>
            <a:pPr algn="ctr" eaLnBrk="1" hangingPunct="1">
              <a:defRPr/>
            </a:pPr>
            <a:r>
              <a:rPr lang="fr-FR" dirty="0">
                <a:ea typeface="+mj-ea"/>
                <a:cs typeface="+mj-cs"/>
              </a:rPr>
              <a:t>Bonne réflexion</a:t>
            </a:r>
          </a:p>
        </p:txBody>
      </p:sp>
      <p:sp>
        <p:nvSpPr>
          <p:cNvPr id="7171" name="Rectangle 3">
            <a:extLst>
              <a:ext uri="{FF2B5EF4-FFF2-40B4-BE49-F238E27FC236}">
                <a16:creationId xmlns:a16="http://schemas.microsoft.com/office/drawing/2014/main" id="{B30C4E9B-043B-46BB-8E30-538ED85C9A47}"/>
              </a:ext>
            </a:extLst>
          </p:cNvPr>
          <p:cNvSpPr>
            <a:spLocks noGrp="1" noChangeArrowheads="1"/>
          </p:cNvSpPr>
          <p:nvPr>
            <p:ph type="body" idx="1"/>
          </p:nvPr>
        </p:nvSpPr>
        <p:spPr>
          <a:xfrm>
            <a:off x="2362200" y="2362200"/>
            <a:ext cx="8305800" cy="4495800"/>
          </a:xfrm>
        </p:spPr>
        <p:txBody>
          <a:bodyPr/>
          <a:lstStyle/>
          <a:p>
            <a:pPr marL="0" indent="0">
              <a:buNone/>
            </a:pPr>
            <a:endParaRPr lang="fr-BE" altLang="fr-FR" sz="2400" dirty="0">
              <a:solidFill>
                <a:srgbClr val="FF66FF"/>
              </a:solidFill>
            </a:endParaRPr>
          </a:p>
          <a:p>
            <a:pPr marL="0" indent="0"/>
            <a:endParaRPr lang="fr-BE" altLang="fr-FR" sz="2400" dirty="0">
              <a:solidFill>
                <a:srgbClr val="FF66FF"/>
              </a:solidFill>
            </a:endParaRPr>
          </a:p>
          <a:p>
            <a:pPr marL="0" indent="0"/>
            <a:endParaRPr lang="fr-FR" altLang="fr-FR" sz="1600" i="1" dirty="0"/>
          </a:p>
        </p:txBody>
      </p:sp>
      <p:pic>
        <p:nvPicPr>
          <p:cNvPr id="7" name="Image4_img" descr="L'Euthanasie fait Débat">
            <a:extLst>
              <a:ext uri="{FF2B5EF4-FFF2-40B4-BE49-F238E27FC236}">
                <a16:creationId xmlns:a16="http://schemas.microsoft.com/office/drawing/2014/main" id="{44E7809E-804A-4FD5-9FC2-A0D774D95A1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46244" y="1311909"/>
            <a:ext cx="4690504" cy="4495799"/>
          </a:xfrm>
          <a:prstGeom prst="rect">
            <a:avLst/>
          </a:prstGeom>
          <a:noFill/>
          <a:ln>
            <a:noFill/>
          </a:ln>
        </p:spPr>
      </p:pic>
      <p:sp>
        <p:nvSpPr>
          <p:cNvPr id="2" name="ZoneTexte 1">
            <a:extLst>
              <a:ext uri="{FF2B5EF4-FFF2-40B4-BE49-F238E27FC236}">
                <a16:creationId xmlns:a16="http://schemas.microsoft.com/office/drawing/2014/main" id="{FEE07D79-6CC8-46ED-8A29-AA47AA4EB9DC}"/>
              </a:ext>
            </a:extLst>
          </p:cNvPr>
          <p:cNvSpPr txBox="1"/>
          <p:nvPr/>
        </p:nvSpPr>
        <p:spPr>
          <a:xfrm>
            <a:off x="6286500" y="2595060"/>
            <a:ext cx="5587956" cy="2308324"/>
          </a:xfrm>
          <a:prstGeom prst="rect">
            <a:avLst/>
          </a:prstGeom>
          <a:solidFill>
            <a:schemeClr val="accent1">
              <a:lumMod val="20000"/>
              <a:lumOff val="80000"/>
            </a:schemeClr>
          </a:solidFill>
        </p:spPr>
        <p:txBody>
          <a:bodyPr wrap="square" rtlCol="0">
            <a:spAutoFit/>
          </a:bodyPr>
          <a:lstStyle/>
          <a:p>
            <a:r>
              <a:rPr lang="fr-FR" dirty="0"/>
              <a:t>« Il est quelquefois nécessaire de changer certaines lois. Mais le cas est rare ; et lorsqu’il arrive, </a:t>
            </a:r>
            <a:r>
              <a:rPr lang="fr-FR" b="1" dirty="0"/>
              <a:t>il n’y faut toucher que d’une main tremblante</a:t>
            </a:r>
            <a:r>
              <a:rPr lang="fr-FR" dirty="0"/>
              <a:t>. »</a:t>
            </a:r>
          </a:p>
          <a:p>
            <a:br>
              <a:rPr lang="fr-FR" dirty="0"/>
            </a:br>
            <a:r>
              <a:rPr lang="fr-FR" dirty="0"/>
              <a:t>« Les lois inutiles affaiblissent les lois nécessaires. »</a:t>
            </a:r>
          </a:p>
          <a:p>
            <a:br>
              <a:rPr lang="fr-FR" dirty="0"/>
            </a:br>
            <a:r>
              <a:rPr lang="fr-FR" b="1" i="1" dirty="0"/>
              <a:t>Montesquieu</a:t>
            </a:r>
            <a:endParaRPr lang="fr-FR" dirty="0"/>
          </a:p>
        </p:txBody>
      </p:sp>
      <p:sp>
        <p:nvSpPr>
          <p:cNvPr id="3" name="ZoneTexte 2">
            <a:extLst>
              <a:ext uri="{FF2B5EF4-FFF2-40B4-BE49-F238E27FC236}">
                <a16:creationId xmlns:a16="http://schemas.microsoft.com/office/drawing/2014/main" id="{C94B6082-33E3-4F36-89A7-4BE8FCCAF61C}"/>
              </a:ext>
            </a:extLst>
          </p:cNvPr>
          <p:cNvSpPr txBox="1"/>
          <p:nvPr/>
        </p:nvSpPr>
        <p:spPr>
          <a:xfrm>
            <a:off x="1470660" y="6156960"/>
            <a:ext cx="9829800" cy="369332"/>
          </a:xfrm>
          <a:prstGeom prst="rect">
            <a:avLst/>
          </a:prstGeom>
          <a:noFill/>
        </p:spPr>
        <p:txBody>
          <a:bodyPr wrap="square" rtlCol="0">
            <a:spAutoFit/>
          </a:bodyPr>
          <a:lstStyle/>
          <a:p>
            <a:pPr algn="ctr"/>
            <a:r>
              <a:rPr lang="fr-FR" b="1" dirty="0">
                <a:solidFill>
                  <a:srgbClr val="5C893F"/>
                </a:solidFill>
              </a:rPr>
              <a:t>QUELLE SOCIETE VOULONS-NOUS ?</a:t>
            </a:r>
          </a:p>
        </p:txBody>
      </p:sp>
    </p:spTree>
    <p:extLst>
      <p:ext uri="{BB962C8B-B14F-4D97-AF65-F5344CB8AC3E}">
        <p14:creationId xmlns:p14="http://schemas.microsoft.com/office/powerpoint/2010/main" val="417960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5203320-435B-40EA-A095-710D444FCE2B}"/>
              </a:ext>
            </a:extLst>
          </p:cNvPr>
          <p:cNvSpPr txBox="1"/>
          <p:nvPr/>
        </p:nvSpPr>
        <p:spPr>
          <a:xfrm>
            <a:off x="1741714" y="141514"/>
            <a:ext cx="10145486" cy="369332"/>
          </a:xfrm>
          <a:prstGeom prst="rect">
            <a:avLst/>
          </a:prstGeom>
          <a:noFill/>
        </p:spPr>
        <p:txBody>
          <a:bodyPr wrap="square" rtlCol="0">
            <a:spAutoFit/>
          </a:bodyPr>
          <a:lstStyle/>
          <a:p>
            <a:r>
              <a:rPr lang="fr-FR" b="1" dirty="0">
                <a:solidFill>
                  <a:srgbClr val="5C893F"/>
                </a:solidFill>
              </a:rPr>
              <a:t>Annexe 1  : « Serment d’Hippocrate » / France version 2012 </a:t>
            </a:r>
          </a:p>
        </p:txBody>
      </p:sp>
      <p:sp>
        <p:nvSpPr>
          <p:cNvPr id="4" name="ZoneTexte 3">
            <a:extLst>
              <a:ext uri="{FF2B5EF4-FFF2-40B4-BE49-F238E27FC236}">
                <a16:creationId xmlns:a16="http://schemas.microsoft.com/office/drawing/2014/main" id="{5A6934C7-90F1-4FE2-9160-C94DE21A61FD}"/>
              </a:ext>
            </a:extLst>
          </p:cNvPr>
          <p:cNvSpPr txBox="1"/>
          <p:nvPr/>
        </p:nvSpPr>
        <p:spPr>
          <a:xfrm>
            <a:off x="1654629" y="510846"/>
            <a:ext cx="10384971" cy="6155531"/>
          </a:xfrm>
          <a:prstGeom prst="rect">
            <a:avLst/>
          </a:prstGeom>
          <a:noFill/>
        </p:spPr>
        <p:txBody>
          <a:bodyPr wrap="square" rtlCol="0">
            <a:spAutoFit/>
          </a:bodyPr>
          <a:lstStyle/>
          <a:p>
            <a:r>
              <a:rPr lang="fr-FR" sz="1400" dirty="0"/>
              <a:t>Au moment d’être admis(e) à exercer la médecine, je promets et je jure d’être fidèle aux lois de l’honneur et de la probité.</a:t>
            </a:r>
          </a:p>
          <a:p>
            <a:endParaRPr lang="fr-FR" sz="1200" dirty="0"/>
          </a:p>
          <a:p>
            <a:r>
              <a:rPr lang="fr-FR" sz="1400" dirty="0"/>
              <a:t>Mon premier souci sera de rétablir, de préserver ou de promouvoir la santé dans tous ses éléments, physiques et mentaux, individuels et sociaux.</a:t>
            </a:r>
          </a:p>
          <a:p>
            <a:endParaRPr lang="fr-FR" sz="1200" dirty="0"/>
          </a:p>
          <a:p>
            <a:r>
              <a:rPr lang="fr-FR" sz="1400" b="1" dirty="0"/>
              <a:t>Je respecterai toutes les personnes, leur autonomie et leur volonté, sans aucune discrimination selon leur état ou leurs convictions</a:t>
            </a:r>
            <a:r>
              <a:rPr lang="fr-FR" sz="1400" dirty="0"/>
              <a:t>. </a:t>
            </a:r>
            <a:r>
              <a:rPr lang="fr-FR" sz="1400" b="1" dirty="0"/>
              <a:t>J’interviendrai pour les protéger si elles sont affaiblies, vulnérables ou menacées dans leur intégrité ou leur dignité</a:t>
            </a:r>
            <a:r>
              <a:rPr lang="fr-FR" sz="1400" dirty="0"/>
              <a:t>. Même sous la contrainte, je ne ferai pas usage de mes connaissances contre les lois de l’humanité.</a:t>
            </a:r>
          </a:p>
          <a:p>
            <a:endParaRPr lang="fr-FR" sz="1200" dirty="0"/>
          </a:p>
          <a:p>
            <a:r>
              <a:rPr lang="fr-FR" sz="1400" b="1" dirty="0"/>
              <a:t>J’informerai les patients des décisions envisagées, de leurs raisons et de leurs conséquences.</a:t>
            </a:r>
            <a:br>
              <a:rPr lang="fr-FR" sz="1400" b="1" dirty="0"/>
            </a:br>
            <a:r>
              <a:rPr lang="fr-FR" sz="1400" b="1" dirty="0"/>
              <a:t>Je ne tromperai jamais leur confiance et n’exploiterai pas le pouvoir hérité des circonstances pour forcer les consciences.</a:t>
            </a:r>
          </a:p>
          <a:p>
            <a:endParaRPr lang="fr-FR" sz="1200" dirty="0"/>
          </a:p>
          <a:p>
            <a:r>
              <a:rPr lang="fr-FR" sz="1400" dirty="0"/>
              <a:t>Je donnerai mes soins à l’indigent et à quiconque me les demandera. Je ne me laisserai pas influencer par la soif du gain ou la recherche de la gloire.</a:t>
            </a:r>
          </a:p>
          <a:p>
            <a:endParaRPr lang="fr-FR" sz="1200" dirty="0"/>
          </a:p>
          <a:p>
            <a:r>
              <a:rPr lang="fr-FR" sz="1400" dirty="0"/>
              <a:t>Admis(e) dans l’intimité des personnes, je tairai les secrets qui me seront confiés. Reçu(e) à l’intérieur des maisons, je respecterai les secrets des foyers et ma conduite ne servira pas à corrompre les mœurs.</a:t>
            </a:r>
            <a:br>
              <a:rPr lang="fr-FR" sz="1400" dirty="0"/>
            </a:br>
            <a:endParaRPr lang="fr-FR" sz="1400" dirty="0"/>
          </a:p>
          <a:p>
            <a:r>
              <a:rPr lang="fr-FR" sz="1400" b="1" dirty="0"/>
              <a:t>Je ferai tout pour soulager les souffrances. Je ne prolongerai pas abusivement les agonies. Je ne provoquerai jamais la mort délibérément.</a:t>
            </a:r>
          </a:p>
          <a:p>
            <a:endParaRPr lang="fr-FR" sz="1200" dirty="0"/>
          </a:p>
          <a:p>
            <a:r>
              <a:rPr lang="fr-FR" sz="1400" dirty="0"/>
              <a:t>Je préserverai l’indépendance nécessaire à l’accomplissement de ma mission. Je n’entreprendrai rien qui dépasse mes compétences. Je les entretiendrai et les perfectionnerai pour assurer au mieux les services  qui me seront demandés. J’apporterai mon aide à mes confrères ainsi qu’à leurs familles dans l’adversité.</a:t>
            </a:r>
          </a:p>
          <a:p>
            <a:endParaRPr lang="fr-FR" sz="1200" dirty="0"/>
          </a:p>
          <a:p>
            <a:r>
              <a:rPr lang="fr-FR" sz="1400" dirty="0"/>
              <a:t>Que les hommes et mes confrères m’accordent leur estime si je suis fidèle à mes promesses ; que je sois déshonoré(e) et méprisé(e) si j’y manque.</a:t>
            </a:r>
          </a:p>
        </p:txBody>
      </p:sp>
    </p:spTree>
    <p:extLst>
      <p:ext uri="{BB962C8B-B14F-4D97-AF65-F5344CB8AC3E}">
        <p14:creationId xmlns:p14="http://schemas.microsoft.com/office/powerpoint/2010/main" val="196365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26219D9-6E5E-453B-919F-CB278FA35E86}"/>
              </a:ext>
            </a:extLst>
          </p:cNvPr>
          <p:cNvSpPr txBox="1"/>
          <p:nvPr/>
        </p:nvSpPr>
        <p:spPr>
          <a:xfrm>
            <a:off x="1643743" y="272143"/>
            <a:ext cx="10178143" cy="369332"/>
          </a:xfrm>
          <a:prstGeom prst="rect">
            <a:avLst/>
          </a:prstGeom>
          <a:noFill/>
        </p:spPr>
        <p:txBody>
          <a:bodyPr wrap="square" rtlCol="0">
            <a:spAutoFit/>
          </a:bodyPr>
          <a:lstStyle/>
          <a:p>
            <a:r>
              <a:rPr lang="fr-FR" b="1" dirty="0">
                <a:solidFill>
                  <a:srgbClr val="5C893F"/>
                </a:solidFill>
              </a:rPr>
              <a:t>Annexe 2 : « serment d’Hippocrate » Belgique 2011</a:t>
            </a:r>
          </a:p>
        </p:txBody>
      </p:sp>
      <p:sp>
        <p:nvSpPr>
          <p:cNvPr id="16" name="ZoneTexte 15">
            <a:extLst>
              <a:ext uri="{FF2B5EF4-FFF2-40B4-BE49-F238E27FC236}">
                <a16:creationId xmlns:a16="http://schemas.microsoft.com/office/drawing/2014/main" id="{FC6F7E10-E919-4AD0-8767-41D0FDEECDF7}"/>
              </a:ext>
            </a:extLst>
          </p:cNvPr>
          <p:cNvSpPr txBox="1"/>
          <p:nvPr/>
        </p:nvSpPr>
        <p:spPr>
          <a:xfrm>
            <a:off x="1415143" y="761218"/>
            <a:ext cx="9514114" cy="5909310"/>
          </a:xfrm>
          <a:prstGeom prst="rect">
            <a:avLst/>
          </a:prstGeom>
          <a:noFill/>
        </p:spPr>
        <p:txBody>
          <a:bodyPr wrap="square" rtlCol="0">
            <a:spAutoFit/>
          </a:bodyPr>
          <a:lstStyle/>
          <a:p>
            <a:r>
              <a:rPr lang="fr-FR" sz="1400" dirty="0"/>
              <a:t>Au moment où je deviens membre de la profession médicale, je m’engage à œuvrer de mon mieux pour une médecine de qualité, au service des personnes et de la société. </a:t>
            </a:r>
          </a:p>
          <a:p>
            <a:endParaRPr lang="fr-FR" sz="1400" dirty="0"/>
          </a:p>
          <a:p>
            <a:r>
              <a:rPr lang="fr-FR" sz="1400" b="1" dirty="0"/>
              <a:t>J’exercerai la médecine avec conscience et application. Au service de mes patients, je favoriserai leur santé et soulagerai leurs souffrances. </a:t>
            </a:r>
          </a:p>
          <a:p>
            <a:endParaRPr lang="fr-FR" sz="1400" dirty="0"/>
          </a:p>
          <a:p>
            <a:r>
              <a:rPr lang="fr-FR" sz="1400" dirty="0"/>
              <a:t>J’informerai correctement les personnes qui font appel à mes soins. </a:t>
            </a:r>
          </a:p>
          <a:p>
            <a:r>
              <a:rPr lang="fr-FR" sz="1400" dirty="0"/>
              <a:t>Je garderai les secrets appris du fait de la pratique de ma profession et les confidences faites par mes patients, même après leur mort.</a:t>
            </a:r>
          </a:p>
          <a:p>
            <a:r>
              <a:rPr lang="fr-FR" sz="1400" dirty="0"/>
              <a:t> </a:t>
            </a:r>
          </a:p>
          <a:p>
            <a:r>
              <a:rPr lang="fr-FR" sz="1400" dirty="0"/>
              <a:t>Je tiendrai mes professeurs et tous ceux qui m’ont formé en haute estime pour ce qu’ils m’ont appris. </a:t>
            </a:r>
          </a:p>
          <a:p>
            <a:r>
              <a:rPr lang="fr-FR" sz="1400" dirty="0"/>
              <a:t>J’actualiserai mes connaissances, ne dépasserai pas les limites de mes compétences et je contribuerai autant que possible au progrès de la médecine. </a:t>
            </a:r>
          </a:p>
          <a:p>
            <a:endParaRPr lang="fr-FR" sz="1400" dirty="0"/>
          </a:p>
          <a:p>
            <a:r>
              <a:rPr lang="fr-FR" sz="1400" dirty="0"/>
              <a:t>J’utiliserai de manière responsable les moyens que la société met à disposition et j’œuvrerai pour des soins de santé accessibles à tous. </a:t>
            </a:r>
          </a:p>
          <a:p>
            <a:endParaRPr lang="fr-FR" sz="1400" dirty="0"/>
          </a:p>
          <a:p>
            <a:r>
              <a:rPr lang="fr-FR" sz="1400" dirty="0"/>
              <a:t>J’entretiendrai des rapports collégiaux avec mes confrères. Je serai respectueux envers mes collaborateurs. </a:t>
            </a:r>
          </a:p>
          <a:p>
            <a:endParaRPr lang="fr-FR" sz="1400" dirty="0"/>
          </a:p>
          <a:p>
            <a:r>
              <a:rPr lang="fr-FR" sz="1400" dirty="0"/>
              <a:t>Je veillerai à ce que  des convictions politiques ou philosophiques, des considérations de classe sociale, de race, d’ethnie, de nation, de langue, de genre, de préférence sexuelle, d’âge, de maladie ou de handicap n’influencent pas mon attitude envers mes patients. </a:t>
            </a:r>
          </a:p>
          <a:p>
            <a:endParaRPr lang="fr-FR" sz="1400" dirty="0"/>
          </a:p>
          <a:p>
            <a:r>
              <a:rPr lang="fr-FR" sz="1400" b="1" dirty="0"/>
              <a:t>Je respecterai la vie et la dignité humaine. Même sous la pression, je n’admettrai pas de faire usage de mes connaissances médicales pour des pratiques contraires à la dignité humaine.</a:t>
            </a:r>
          </a:p>
          <a:p>
            <a:endParaRPr lang="fr-FR" sz="1400" dirty="0"/>
          </a:p>
          <a:p>
            <a:r>
              <a:rPr lang="fr-FR" sz="1400" dirty="0"/>
              <a:t> Je fais ces promesses solennellement, librement et sur l’honneur.</a:t>
            </a:r>
          </a:p>
        </p:txBody>
      </p:sp>
    </p:spTree>
    <p:extLst>
      <p:ext uri="{BB962C8B-B14F-4D97-AF65-F5344CB8AC3E}">
        <p14:creationId xmlns:p14="http://schemas.microsoft.com/office/powerpoint/2010/main" val="904146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a:extLst>
              <a:ext uri="{FF2B5EF4-FFF2-40B4-BE49-F238E27FC236}">
                <a16:creationId xmlns:a16="http://schemas.microsoft.com/office/drawing/2014/main" id="{A1DBC863-D6F3-47BE-93BF-46C126C3931B}"/>
              </a:ext>
            </a:extLst>
          </p:cNvPr>
          <p:cNvSpPr>
            <a:spLocks noGrp="1" noChangeArrowheads="1"/>
          </p:cNvSpPr>
          <p:nvPr>
            <p:ph type="title"/>
          </p:nvPr>
        </p:nvSpPr>
        <p:spPr>
          <a:xfrm>
            <a:off x="1640156" y="145479"/>
            <a:ext cx="9474158" cy="758035"/>
          </a:xfrm>
        </p:spPr>
        <p:txBody>
          <a:bodyPr>
            <a:normAutofit fontScale="90000"/>
          </a:bodyPr>
          <a:lstStyle/>
          <a:p>
            <a:pPr>
              <a:defRPr/>
            </a:pPr>
            <a:r>
              <a:rPr lang="fr-BE" dirty="0">
                <a:ea typeface="+mj-ea"/>
                <a:cs typeface="+mj-cs"/>
              </a:rPr>
              <a:t>Euthanasie, </a:t>
            </a:r>
            <a:r>
              <a:rPr lang="fr-BE" altLang="fr-FR" dirty="0"/>
              <a:t>eu-thanatos : « bonne mort » 1/3</a:t>
            </a:r>
            <a:endParaRPr lang="fr-FR" dirty="0">
              <a:ea typeface="+mj-ea"/>
              <a:cs typeface="+mj-cs"/>
            </a:endParaRPr>
          </a:p>
        </p:txBody>
      </p:sp>
      <p:sp>
        <p:nvSpPr>
          <p:cNvPr id="6147" name="Rectangle 3">
            <a:extLst>
              <a:ext uri="{FF2B5EF4-FFF2-40B4-BE49-F238E27FC236}">
                <a16:creationId xmlns:a16="http://schemas.microsoft.com/office/drawing/2014/main" id="{13ACAA67-8C54-4B7B-BEE2-31EF2EAFD2E5}"/>
              </a:ext>
            </a:extLst>
          </p:cNvPr>
          <p:cNvSpPr>
            <a:spLocks noGrp="1" noChangeArrowheads="1"/>
          </p:cNvSpPr>
          <p:nvPr>
            <p:ph type="body" idx="1"/>
          </p:nvPr>
        </p:nvSpPr>
        <p:spPr>
          <a:xfrm>
            <a:off x="927584" y="785924"/>
            <a:ext cx="9407555" cy="6159162"/>
          </a:xfrm>
        </p:spPr>
        <p:txBody>
          <a:bodyPr/>
          <a:lstStyle/>
          <a:p>
            <a:pPr eaLnBrk="1" hangingPunct="1">
              <a:lnSpc>
                <a:spcPct val="80000"/>
              </a:lnSpc>
              <a:buFont typeface="Wingdings" panose="05000000000000000000" pitchFamily="2" charset="2"/>
              <a:buNone/>
            </a:pPr>
            <a:r>
              <a:rPr lang="fr-BE" altLang="fr-FR" sz="2400" baseline="-25000" dirty="0"/>
              <a:t>   </a:t>
            </a:r>
          </a:p>
          <a:p>
            <a:pPr eaLnBrk="1" hangingPunct="1">
              <a:lnSpc>
                <a:spcPct val="80000"/>
              </a:lnSpc>
              <a:buFont typeface="Wingdings" panose="05000000000000000000" pitchFamily="2" charset="2"/>
              <a:buNone/>
            </a:pPr>
            <a:r>
              <a:rPr lang="fr-BE" altLang="fr-FR" sz="2400" dirty="0"/>
              <a:t>                               </a:t>
            </a:r>
            <a:endParaRPr lang="fr-BE" altLang="fr-FR" sz="1600" i="1" dirty="0"/>
          </a:p>
          <a:p>
            <a:pPr marL="0" indent="0" eaLnBrk="1" hangingPunct="1">
              <a:lnSpc>
                <a:spcPct val="80000"/>
              </a:lnSpc>
              <a:buNone/>
            </a:pPr>
            <a:endParaRPr lang="fr-FR" altLang="fr-FR" sz="1600" i="1" dirty="0"/>
          </a:p>
        </p:txBody>
      </p:sp>
      <p:sp>
        <p:nvSpPr>
          <p:cNvPr id="3" name="ZoneTexte 2">
            <a:extLst>
              <a:ext uri="{FF2B5EF4-FFF2-40B4-BE49-F238E27FC236}">
                <a16:creationId xmlns:a16="http://schemas.microsoft.com/office/drawing/2014/main" id="{DDBC31B3-455D-4FC7-8521-9B705D48EF46}"/>
              </a:ext>
            </a:extLst>
          </p:cNvPr>
          <p:cNvSpPr txBox="1"/>
          <p:nvPr/>
        </p:nvSpPr>
        <p:spPr>
          <a:xfrm>
            <a:off x="1023257" y="1426369"/>
            <a:ext cx="8915400" cy="1904660"/>
          </a:xfrm>
          <a:prstGeom prst="rect">
            <a:avLst/>
          </a:prstGeom>
          <a:noFill/>
        </p:spPr>
        <p:txBody>
          <a:bodyPr wrap="square" rtlCol="0">
            <a:spAutoFit/>
          </a:bodyPr>
          <a:lstStyle/>
          <a:p>
            <a:endParaRPr lang="fr-FR" dirty="0"/>
          </a:p>
        </p:txBody>
      </p:sp>
      <p:sp>
        <p:nvSpPr>
          <p:cNvPr id="6" name="Rectangle 5">
            <a:extLst>
              <a:ext uri="{FF2B5EF4-FFF2-40B4-BE49-F238E27FC236}">
                <a16:creationId xmlns:a16="http://schemas.microsoft.com/office/drawing/2014/main" id="{9A6C0412-5F6C-4FBA-A49F-E134B6972D37}"/>
              </a:ext>
            </a:extLst>
          </p:cNvPr>
          <p:cNvSpPr/>
          <p:nvPr/>
        </p:nvSpPr>
        <p:spPr>
          <a:xfrm>
            <a:off x="448394" y="785924"/>
            <a:ext cx="11430001" cy="5476499"/>
          </a:xfrm>
          <a:prstGeom prst="rect">
            <a:avLst/>
          </a:prstGeom>
        </p:spPr>
        <p:txBody>
          <a:bodyPr wrap="square">
            <a:spAutoFit/>
          </a:bodyPr>
          <a:lstStyle/>
          <a:p>
            <a:pPr>
              <a:lnSpc>
                <a:spcPct val="107000"/>
              </a:lnSpc>
              <a:spcAft>
                <a:spcPts val="0"/>
              </a:spcAft>
            </a:pPr>
            <a:r>
              <a:rPr lang="fr-FR" sz="2400" dirty="0"/>
              <a:t>             </a:t>
            </a:r>
            <a:r>
              <a:rPr lang="fr-FR" sz="2400" dirty="0">
                <a:solidFill>
                  <a:srgbClr val="5C893F"/>
                </a:solidFill>
              </a:rPr>
              <a:t>Antiquité gréco-Romaine, Euthanasie =</a:t>
            </a:r>
          </a:p>
          <a:p>
            <a:pPr marL="285750" indent="-285750">
              <a:lnSpc>
                <a:spcPct val="107000"/>
              </a:lnSpc>
              <a:spcAft>
                <a:spcPts val="0"/>
              </a:spcAft>
              <a:buFontTx/>
              <a:buChar char="-"/>
            </a:pPr>
            <a:r>
              <a:rPr lang="fr-FR" b="1" u="sng" dirty="0"/>
              <a:t>Mort « réussie </a:t>
            </a:r>
            <a:r>
              <a:rPr lang="fr-FR" dirty="0"/>
              <a:t>» : mort paisible du vieillard après une vie bien remplie ou « départ en beauté » </a:t>
            </a:r>
          </a:p>
          <a:p>
            <a:pPr>
              <a:lnSpc>
                <a:spcPct val="107000"/>
              </a:lnSpc>
              <a:spcAft>
                <a:spcPts val="0"/>
              </a:spcAft>
            </a:pPr>
            <a:r>
              <a:rPr lang="fr-FR" dirty="0"/>
              <a:t>après une mort glorieuse au combat</a:t>
            </a:r>
          </a:p>
          <a:p>
            <a:pPr marL="342900" indent="-342900">
              <a:lnSpc>
                <a:spcPct val="107000"/>
              </a:lnSpc>
              <a:spcAft>
                <a:spcPts val="0"/>
              </a:spcAft>
              <a:buFontTx/>
              <a:buChar char="-"/>
            </a:pPr>
            <a:r>
              <a:rPr lang="fr-FR" b="1" i="1" u="sng" dirty="0"/>
              <a:t>Mort « acceptable »</a:t>
            </a:r>
            <a:r>
              <a:rPr lang="fr-FR" u="sng" dirty="0"/>
              <a:t> </a:t>
            </a:r>
            <a:r>
              <a:rPr lang="fr-FR" dirty="0"/>
              <a:t>, la moins pénible possible : suicide/torture, mort rapide / lente agonie</a:t>
            </a:r>
          </a:p>
          <a:p>
            <a:pPr>
              <a:lnSpc>
                <a:spcPct val="107000"/>
              </a:lnSpc>
              <a:spcAft>
                <a:spcPts val="0"/>
              </a:spcAft>
            </a:pPr>
            <a:endParaRPr lang="fr-FR" sz="1000" dirty="0"/>
          </a:p>
          <a:p>
            <a:pPr>
              <a:lnSpc>
                <a:spcPct val="107000"/>
              </a:lnSpc>
              <a:spcAft>
                <a:spcPts val="0"/>
              </a:spcAft>
            </a:pPr>
            <a:r>
              <a:rPr lang="fr-FR" dirty="0"/>
              <a:t>« Euthanasies » sociétales  (comme dans d’autres civilisations Gaulois , Celtes …):</a:t>
            </a:r>
          </a:p>
          <a:p>
            <a:pPr marL="285750" indent="-285750">
              <a:lnSpc>
                <a:spcPct val="107000"/>
              </a:lnSpc>
              <a:spcAft>
                <a:spcPts val="0"/>
              </a:spcAft>
              <a:buFontTx/>
              <a:buChar char="-"/>
            </a:pPr>
            <a:r>
              <a:rPr lang="fr-FR" b="1" dirty="0"/>
              <a:t>Infanticides</a:t>
            </a:r>
            <a:r>
              <a:rPr lang="fr-FR" dirty="0"/>
              <a:t> à Sparte des enfants mal formés ou manquant de vigueur</a:t>
            </a:r>
          </a:p>
          <a:p>
            <a:pPr marL="285750" indent="-285750">
              <a:lnSpc>
                <a:spcPct val="107000"/>
              </a:lnSpc>
              <a:buFontTx/>
              <a:buChar char="-"/>
            </a:pPr>
            <a:r>
              <a:rPr lang="fr-FR" b="1" dirty="0"/>
              <a:t>Handicapés</a:t>
            </a:r>
            <a:r>
              <a:rPr lang="fr-FR" b="1" i="1" dirty="0"/>
              <a:t> </a:t>
            </a:r>
            <a:r>
              <a:rPr lang="fr-FR" i="1" dirty="0"/>
              <a:t>« On laissera mourir ceux dont le corps est mal constitué ». </a:t>
            </a:r>
            <a:r>
              <a:rPr lang="fr-FR" dirty="0"/>
              <a:t>(Platon)</a:t>
            </a:r>
          </a:p>
          <a:p>
            <a:pPr marL="285750" indent="-285750">
              <a:lnSpc>
                <a:spcPct val="107000"/>
              </a:lnSpc>
              <a:buFontTx/>
              <a:buChar char="-"/>
            </a:pPr>
            <a:r>
              <a:rPr lang="fr-FR" b="1" dirty="0"/>
              <a:t>Personnes âgées </a:t>
            </a:r>
            <a:r>
              <a:rPr lang="fr-FR" dirty="0"/>
              <a:t>n’étant plus aptes à mener une vie « digne »</a:t>
            </a:r>
          </a:p>
          <a:p>
            <a:pPr marL="285750" indent="-285750">
              <a:lnSpc>
                <a:spcPct val="107000"/>
              </a:lnSpc>
              <a:buFontTx/>
              <a:buChar char="-"/>
            </a:pPr>
            <a:r>
              <a:rPr lang="fr-FR" b="1" dirty="0"/>
              <a:t>« Suicides philosophiques rationnels » </a:t>
            </a:r>
            <a:r>
              <a:rPr lang="fr-FR" dirty="0"/>
              <a:t>(des élites avec un pronostic médical défavorable)</a:t>
            </a:r>
          </a:p>
          <a:p>
            <a:pPr marL="285750" indent="-285750">
              <a:lnSpc>
                <a:spcPct val="107000"/>
              </a:lnSpc>
              <a:buFontTx/>
              <a:buChar char="-"/>
            </a:pPr>
            <a:endParaRPr lang="fr-FR" sz="1000" b="1" i="1" dirty="0"/>
          </a:p>
          <a:p>
            <a:pPr marL="285750" indent="-285750">
              <a:lnSpc>
                <a:spcPct val="107000"/>
              </a:lnSpc>
              <a:buFontTx/>
              <a:buChar char="-"/>
            </a:pPr>
            <a:r>
              <a:rPr lang="fr-FR" b="1" dirty="0">
                <a:solidFill>
                  <a:srgbClr val="5C893F"/>
                </a:solidFill>
              </a:rPr>
              <a:t>Hippocrate : instaure l’éthique médicale et rejette le suicide assisté médicalement </a:t>
            </a:r>
          </a:p>
          <a:p>
            <a:pPr marL="36000">
              <a:lnSpc>
                <a:spcPts val="1920"/>
              </a:lnSpc>
              <a:spcAft>
                <a:spcPts val="0"/>
              </a:spcAft>
            </a:pPr>
            <a:r>
              <a:rPr lang="fr-FR" b="1" i="1" dirty="0">
                <a:solidFill>
                  <a:srgbClr val="5C893F"/>
                </a:solidFill>
              </a:rPr>
              <a:t>« </a:t>
            </a:r>
            <a:r>
              <a:rPr lang="fr-FR" sz="1600" b="1" i="1" dirty="0">
                <a:solidFill>
                  <a:srgbClr val="5C893F"/>
                </a:solidFill>
              </a:rPr>
              <a:t>Je ne remettrai à personne une drogue mortelle si on me la demande, ni ne prendrai </a:t>
            </a:r>
          </a:p>
          <a:p>
            <a:pPr marL="36000">
              <a:lnSpc>
                <a:spcPts val="1920"/>
              </a:lnSpc>
              <a:spcAft>
                <a:spcPts val="0"/>
              </a:spcAft>
            </a:pPr>
            <a:r>
              <a:rPr lang="fr-FR" sz="1600" b="1" i="1" dirty="0">
                <a:solidFill>
                  <a:srgbClr val="5C893F"/>
                </a:solidFill>
              </a:rPr>
              <a:t>l'initiative d'une telle suggestion. </a:t>
            </a:r>
            <a:r>
              <a:rPr lang="fr-FR" b="1" i="1" dirty="0">
                <a:solidFill>
                  <a:srgbClr val="5C893F"/>
                </a:solidFill>
              </a:rPr>
              <a:t>»</a:t>
            </a:r>
          </a:p>
          <a:p>
            <a:pPr marL="36000">
              <a:lnSpc>
                <a:spcPts val="1920"/>
              </a:lnSpc>
              <a:spcAft>
                <a:spcPts val="0"/>
              </a:spcAft>
            </a:pPr>
            <a:r>
              <a:rPr lang="fr-BE" altLang="fr-FR" sz="3200" dirty="0">
                <a:solidFill>
                  <a:srgbClr val="31B4E6">
                    <a:lumMod val="75000"/>
                  </a:srgbClr>
                </a:solidFill>
                <a:ea typeface="+mj-ea"/>
                <a:cs typeface="+mj-cs"/>
              </a:rPr>
              <a:t> </a:t>
            </a:r>
            <a:endParaRPr lang="fr-FR" sz="1050" dirty="0"/>
          </a:p>
          <a:p>
            <a:pPr marL="285750" indent="-285750">
              <a:lnSpc>
                <a:spcPct val="107000"/>
              </a:lnSpc>
              <a:spcAft>
                <a:spcPts val="0"/>
              </a:spcAft>
              <a:buFontTx/>
              <a:buChar char="-"/>
            </a:pPr>
            <a:r>
              <a:rPr lang="fr-FR" sz="2400" dirty="0"/>
              <a:t>        </a:t>
            </a:r>
            <a:r>
              <a:rPr lang="fr-FR" sz="2400" dirty="0">
                <a:solidFill>
                  <a:srgbClr val="5C893F"/>
                </a:solidFill>
              </a:rPr>
              <a:t>Moyen Age : Disparition du terme euthanasie dans les textes</a:t>
            </a:r>
          </a:p>
          <a:p>
            <a:pPr marL="285750" indent="-285750">
              <a:lnSpc>
                <a:spcPct val="107000"/>
              </a:lnSpc>
              <a:spcAft>
                <a:spcPts val="0"/>
              </a:spcAft>
              <a:buFontTx/>
              <a:buChar char="-"/>
            </a:pPr>
            <a:r>
              <a:rPr lang="fr-FR" dirty="0"/>
              <a:t>La pensée des chrétiens est centrée sur le salut de l’âme et la préparation à la </a:t>
            </a:r>
          </a:p>
          <a:p>
            <a:pPr lvl="1">
              <a:lnSpc>
                <a:spcPct val="107000"/>
              </a:lnSpc>
            </a:pPr>
            <a:r>
              <a:rPr lang="fr-FR" dirty="0"/>
              <a:t>rencontre du Créateur  (Ars Moriendi)</a:t>
            </a:r>
          </a:p>
          <a:p>
            <a:pPr marL="285750" indent="-285750">
              <a:lnSpc>
                <a:spcPct val="107000"/>
              </a:lnSpc>
              <a:spcAft>
                <a:spcPts val="0"/>
              </a:spcAft>
              <a:buFontTx/>
              <a:buChar char="-"/>
            </a:pPr>
            <a:r>
              <a:rPr lang="fr-FR" dirty="0"/>
              <a:t>Le Respect de la vie et interdit du meurtre et du suicide </a:t>
            </a:r>
          </a:p>
        </p:txBody>
      </p:sp>
      <p:pic>
        <p:nvPicPr>
          <p:cNvPr id="12" name="Image 11">
            <a:extLst>
              <a:ext uri="{FF2B5EF4-FFF2-40B4-BE49-F238E27FC236}">
                <a16:creationId xmlns:a16="http://schemas.microsoft.com/office/drawing/2014/main" id="{2FADD392-3876-48A4-A03B-ED1994238B3E}"/>
              </a:ext>
            </a:extLst>
          </p:cNvPr>
          <p:cNvPicPr>
            <a:picLocks noChangeAspect="1"/>
          </p:cNvPicPr>
          <p:nvPr/>
        </p:nvPicPr>
        <p:blipFill>
          <a:blip r:embed="rId3"/>
          <a:stretch>
            <a:fillRect/>
          </a:stretch>
        </p:blipFill>
        <p:spPr>
          <a:xfrm>
            <a:off x="10657332" y="2142723"/>
            <a:ext cx="1419304" cy="1981702"/>
          </a:xfrm>
          <a:prstGeom prst="rect">
            <a:avLst/>
          </a:prstGeom>
        </p:spPr>
      </p:pic>
      <p:pic>
        <p:nvPicPr>
          <p:cNvPr id="14" name="Image 13">
            <a:extLst>
              <a:ext uri="{FF2B5EF4-FFF2-40B4-BE49-F238E27FC236}">
                <a16:creationId xmlns:a16="http://schemas.microsoft.com/office/drawing/2014/main" id="{C0DA579B-29B1-4086-88FD-A0A8167EF5DC}"/>
              </a:ext>
            </a:extLst>
          </p:cNvPr>
          <p:cNvPicPr>
            <a:picLocks noChangeAspect="1"/>
          </p:cNvPicPr>
          <p:nvPr/>
        </p:nvPicPr>
        <p:blipFill>
          <a:blip r:embed="rId4"/>
          <a:stretch>
            <a:fillRect/>
          </a:stretch>
        </p:blipFill>
        <p:spPr>
          <a:xfrm>
            <a:off x="10662241" y="4487490"/>
            <a:ext cx="1414395" cy="1987468"/>
          </a:xfrm>
          <a:prstGeom prst="rect">
            <a:avLst/>
          </a:prstGeom>
        </p:spPr>
      </p:pic>
    </p:spTree>
    <p:extLst>
      <p:ext uri="{BB962C8B-B14F-4D97-AF65-F5344CB8AC3E}">
        <p14:creationId xmlns:p14="http://schemas.microsoft.com/office/powerpoint/2010/main" val="2462791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CCC359-9BFF-4884-B5B7-6CD5D509CF8E}"/>
              </a:ext>
            </a:extLst>
          </p:cNvPr>
          <p:cNvSpPr>
            <a:spLocks noGrp="1"/>
          </p:cNvSpPr>
          <p:nvPr>
            <p:ph type="title"/>
          </p:nvPr>
        </p:nvSpPr>
        <p:spPr>
          <a:xfrm>
            <a:off x="1272032" y="0"/>
            <a:ext cx="10566399" cy="1280890"/>
          </a:xfrm>
        </p:spPr>
        <p:txBody>
          <a:bodyPr>
            <a:normAutofit/>
          </a:bodyPr>
          <a:lstStyle/>
          <a:p>
            <a:r>
              <a:rPr lang="fr-FR" sz="2800" dirty="0"/>
              <a:t>Tribune des156 députés (le monde 28/02/2018) (Annexe 3)</a:t>
            </a:r>
          </a:p>
        </p:txBody>
      </p:sp>
      <p:sp>
        <p:nvSpPr>
          <p:cNvPr id="3" name="Espace réservé du contenu 2">
            <a:extLst>
              <a:ext uri="{FF2B5EF4-FFF2-40B4-BE49-F238E27FC236}">
                <a16:creationId xmlns:a16="http://schemas.microsoft.com/office/drawing/2014/main" id="{84A804C2-219D-4FE4-8BB7-B21CEAB528A3}"/>
              </a:ext>
            </a:extLst>
          </p:cNvPr>
          <p:cNvSpPr>
            <a:spLocks noGrp="1"/>
          </p:cNvSpPr>
          <p:nvPr>
            <p:ph idx="1"/>
          </p:nvPr>
        </p:nvSpPr>
        <p:spPr>
          <a:xfrm>
            <a:off x="353569" y="524256"/>
            <a:ext cx="11600686" cy="6272784"/>
          </a:xfrm>
        </p:spPr>
        <p:txBody>
          <a:bodyPr>
            <a:normAutofit fontScale="40000" lnSpcReduction="20000"/>
          </a:bodyPr>
          <a:lstStyle/>
          <a:p>
            <a:pPr marL="0" indent="0">
              <a:buNone/>
            </a:pPr>
            <a:r>
              <a:rPr lang="fr-FR" sz="2100" dirty="0">
                <a:latin typeface="Calibri" panose="020F0502020204030204" pitchFamily="34" charset="0"/>
                <a:cs typeface="Calibri" panose="020F0502020204030204" pitchFamily="34" charset="0"/>
              </a:rPr>
              <a:t> </a:t>
            </a:r>
            <a:r>
              <a:rPr lang="fr-FR" sz="2300" b="1" dirty="0">
                <a:latin typeface="Calibri" panose="020F0502020204030204" pitchFamily="34" charset="0"/>
                <a:cs typeface="Calibri" panose="020F0502020204030204" pitchFamily="34" charset="0"/>
              </a:rPr>
              <a:t>              			On ne   meurt pas bien en France. » Aujourd’hui, l’offre de soins palliatifs ne satisfait pas à la multiplicité des situations individuelles et des souffrances des personnes en fin de vie. Des souffrances  accentuées  			par l’impossibilité pour chacun de </a:t>
            </a:r>
            <a:r>
              <a:rPr lang="fr-FR" sz="2300" b="1" dirty="0">
                <a:solidFill>
                  <a:srgbClr val="0070C0"/>
                </a:solidFill>
                <a:latin typeface="Calibri" panose="020F0502020204030204" pitchFamily="34" charset="0"/>
                <a:cs typeface="Calibri" panose="020F0502020204030204" pitchFamily="34" charset="0"/>
              </a:rPr>
              <a:t>« choisir sa fin de vie </a:t>
            </a:r>
            <a:r>
              <a:rPr lang="fr-FR" sz="2300" b="1" dirty="0">
                <a:solidFill>
                  <a:srgbClr val="FF0000"/>
                </a:solidFill>
                <a:latin typeface="Calibri" panose="020F0502020204030204" pitchFamily="34" charset="0"/>
                <a:cs typeface="Calibri" panose="020F0502020204030204" pitchFamily="34" charset="0"/>
              </a:rPr>
              <a:t>».(On évite dans tout le texte d’utiliser le mot euthanasie ou suicide assisté  0 occurrence dans le texte , mais le mot liberté /choix </a:t>
            </a:r>
            <a:r>
              <a:rPr lang="fr-FR" sz="2300" b="1" dirty="0">
                <a:latin typeface="Calibri" panose="020F0502020204030204" pitchFamily="34" charset="0"/>
                <a:cs typeface="Calibri" panose="020F0502020204030204" pitchFamily="34" charset="0"/>
              </a:rPr>
              <a:t>)</a:t>
            </a:r>
          </a:p>
          <a:p>
            <a:pPr marL="0" indent="0">
              <a:buNone/>
            </a:pPr>
            <a:r>
              <a:rPr lang="fr-FR" sz="2300" dirty="0">
                <a:latin typeface="Calibri" panose="020F0502020204030204" pitchFamily="34" charset="0"/>
                <a:cs typeface="Calibri" panose="020F0502020204030204" pitchFamily="34" charset="0"/>
              </a:rPr>
              <a:t>	 		                  Si quelques progrès ont été enregistrés avec la loi Claeys-Leonetti, force est de constater que celle-ci n’a pas permis d’introduire d’innovations significatives. Il s’est surtout agi de transcrire dans la    	                                 loi  qui était déjà acquis par voie réglementaire. Le problème actuel est qu’il manque – et c’est crucial ! </a:t>
            </a:r>
            <a:r>
              <a:rPr lang="fr-FR" sz="2300" b="1" dirty="0">
                <a:solidFill>
                  <a:srgbClr val="0070C0"/>
                </a:solidFill>
                <a:latin typeface="Calibri" panose="020F0502020204030204" pitchFamily="34" charset="0"/>
                <a:cs typeface="Calibri" panose="020F0502020204030204" pitchFamily="34" charset="0"/>
              </a:rPr>
              <a:t>– une liberté, un droit au choix</a:t>
            </a:r>
            <a:r>
              <a:rPr lang="fr-FR" sz="2300" dirty="0">
                <a:latin typeface="Calibri" panose="020F0502020204030204" pitchFamily="34" charset="0"/>
                <a:cs typeface="Calibri" panose="020F0502020204030204" pitchFamily="34" charset="0"/>
              </a:rPr>
              <a:t>. Attendre une évaluation des textes législatifs antérieurs avant de créer un 			nouveau droit aux malades en fin de vie aurait-il dès lors un sens ? Non ! Quand une lacune est identifiée, elle doit être comblée sans </a:t>
            </a:r>
            <a:r>
              <a:rPr lang="fr-FR" sz="2300" b="1" dirty="0">
                <a:latin typeface="Calibri" panose="020F0502020204030204" pitchFamily="34" charset="0"/>
                <a:cs typeface="Calibri" panose="020F0502020204030204" pitchFamily="34" charset="0"/>
              </a:rPr>
              <a:t>délai </a:t>
            </a:r>
            <a:r>
              <a:rPr lang="fr-FR" sz="2300" b="1" dirty="0">
                <a:solidFill>
                  <a:srgbClr val="FF0000"/>
                </a:solidFill>
                <a:latin typeface="Calibri" panose="020F0502020204030204" pitchFamily="34" charset="0"/>
                <a:cs typeface="Calibri" panose="020F0502020204030204" pitchFamily="34" charset="0"/>
              </a:rPr>
              <a:t>( Il est donc urgent de mourir ! PAR CONSEQUENT, en creux ,   LA LOI Claeys Leonetti  ACTUELLE PERMET SI ELLE EST MISE EN ŒUVRE DE MOURIR DANS LA DIGNITE pour les malades incurables </a:t>
            </a:r>
            <a:r>
              <a:rPr lang="fr-FR" sz="2300" dirty="0">
                <a:solidFill>
                  <a:srgbClr val="FF0000"/>
                </a:solidFill>
                <a:latin typeface="Calibri" panose="020F0502020204030204" pitchFamily="34" charset="0"/>
                <a:cs typeface="Calibri" panose="020F0502020204030204" pitchFamily="34" charset="0"/>
              </a:rPr>
              <a:t>et ce qui manquerait c’est la liberté de choix d’anticiper la date de la mort. Cette affirmation est fausse puisque sauf cas particulier  chacun a la liberté de se suicider,  (10000 suicides sans aide par an, 200000 tentatives ) </a:t>
            </a:r>
            <a:r>
              <a:rPr lang="fr-FR" sz="2300" dirty="0">
                <a:solidFill>
                  <a:schemeClr val="tx1"/>
                </a:solidFill>
                <a:latin typeface="Calibri" panose="020F0502020204030204" pitchFamily="34" charset="0"/>
                <a:cs typeface="Calibri" panose="020F0502020204030204" pitchFamily="34" charset="0"/>
              </a:rPr>
              <a:t> </a:t>
            </a:r>
          </a:p>
          <a:p>
            <a:pPr marL="0" indent="0">
              <a:buNone/>
            </a:pPr>
            <a:r>
              <a:rPr lang="fr-FR" sz="2300" dirty="0">
                <a:solidFill>
                  <a:schemeClr val="tx1"/>
                </a:solidFill>
                <a:latin typeface="Calibri" panose="020F0502020204030204" pitchFamily="34" charset="0"/>
                <a:cs typeface="Calibri" panose="020F0502020204030204" pitchFamily="34" charset="0"/>
              </a:rPr>
              <a:t>D’ailleurs</a:t>
            </a:r>
            <a:r>
              <a:rPr lang="fr-FR" sz="2300" dirty="0">
                <a:latin typeface="Calibri" panose="020F0502020204030204" pitchFamily="34" charset="0"/>
                <a:cs typeface="Calibri" panose="020F0502020204030204" pitchFamily="34" charset="0"/>
              </a:rPr>
              <a:t>, les Français apportent trois preuves de leur désir impatient de l’introduction de ce progrès humaniste. Dans un très récent sondage, réalisé par l’IFOP pour La Croix et le Forum européen de bioéthique, 89 % considèrent important de légaliser l’euthanasie et/ou le suicide assisté. Seulement 11 % des personnes interrogées se satisfont de la législation actuelle.(</a:t>
            </a:r>
            <a:r>
              <a:rPr lang="fr-FR" sz="2300" b="1" dirty="0">
                <a:solidFill>
                  <a:srgbClr val="FF0000"/>
                </a:solidFill>
                <a:latin typeface="Calibri" panose="020F0502020204030204" pitchFamily="34" charset="0"/>
                <a:cs typeface="Calibri" panose="020F0502020204030204" pitchFamily="34" charset="0"/>
              </a:rPr>
              <a:t>qui est mal connue , pas encore en application pleinement</a:t>
            </a:r>
            <a:r>
              <a:rPr lang="fr-FR" sz="2300" dirty="0">
                <a:latin typeface="Calibri" panose="020F0502020204030204" pitchFamily="34" charset="0"/>
                <a:cs typeface="Calibri" panose="020F0502020204030204" pitchFamily="34" charset="0"/>
              </a:rPr>
              <a:t>) En ce domaine, comme généralement dans les diverses questions de bioéthique, nos concitoyens sont plus avancés et plus en phase avec le progrès que certains responsables, qui apparaissent plus conservateurs ou frileux.(</a:t>
            </a:r>
            <a:r>
              <a:rPr lang="fr-FR" sz="2300" dirty="0">
                <a:solidFill>
                  <a:srgbClr val="FF0000"/>
                </a:solidFill>
                <a:latin typeface="Calibri" panose="020F0502020204030204" pitchFamily="34" charset="0"/>
                <a:cs typeface="Calibri" panose="020F0502020204030204" pitchFamily="34" charset="0"/>
              </a:rPr>
              <a:t>la marche du « progrès  humaniste » contre les « conservateurs » l’adjectif humaniste est contestable quand le progrès  s’appuie sur une éthique minimaliste (John Stuart Mill , </a:t>
            </a:r>
            <a:r>
              <a:rPr lang="fr-FR" sz="2300" dirty="0" err="1">
                <a:solidFill>
                  <a:srgbClr val="FF0000"/>
                </a:solidFill>
                <a:latin typeface="Calibri" panose="020F0502020204030204" pitchFamily="34" charset="0"/>
                <a:cs typeface="Calibri" panose="020F0502020204030204" pitchFamily="34" charset="0"/>
              </a:rPr>
              <a:t>Ruwen</a:t>
            </a:r>
            <a:r>
              <a:rPr lang="fr-FR" sz="2300" dirty="0">
                <a:solidFill>
                  <a:srgbClr val="FF0000"/>
                </a:solidFill>
                <a:latin typeface="Calibri" panose="020F0502020204030204" pitchFamily="34" charset="0"/>
                <a:cs typeface="Calibri" panose="020F0502020204030204" pitchFamily="34" charset="0"/>
              </a:rPr>
              <a:t> Ogien), et par ailleurs l’euthanasie va bien au-delà de ce que souhaite les humanistes F. Bacon et Thomas More.</a:t>
            </a:r>
          </a:p>
          <a:p>
            <a:pPr marL="0" indent="0">
              <a:buNone/>
            </a:pPr>
            <a:r>
              <a:rPr lang="fr-FR" sz="2300" b="1" dirty="0">
                <a:latin typeface="Calibri" panose="020F0502020204030204" pitchFamily="34" charset="0"/>
                <a:cs typeface="Calibri" panose="020F0502020204030204" pitchFamily="34" charset="0"/>
              </a:rPr>
              <a:t>En toute illégalité</a:t>
            </a:r>
          </a:p>
          <a:p>
            <a:pPr marL="0" indent="0">
              <a:buNone/>
            </a:pPr>
            <a:r>
              <a:rPr lang="fr-FR" sz="2300" dirty="0">
                <a:latin typeface="Calibri" panose="020F0502020204030204" pitchFamily="34" charset="0"/>
                <a:cs typeface="Calibri" panose="020F0502020204030204" pitchFamily="34" charset="0"/>
              </a:rPr>
              <a:t>De nombreux Français au stade avancé d’une maladie incurable vont aussi chercher – et obtenir – la </a:t>
            </a:r>
            <a:r>
              <a:rPr lang="fr-FR" sz="2300" b="1" dirty="0">
                <a:solidFill>
                  <a:schemeClr val="accent3"/>
                </a:solidFill>
                <a:latin typeface="Calibri" panose="020F0502020204030204" pitchFamily="34" charset="0"/>
                <a:cs typeface="Calibri" panose="020F0502020204030204" pitchFamily="34" charset="0"/>
              </a:rPr>
              <a:t>délivrance</a:t>
            </a:r>
            <a:r>
              <a:rPr lang="fr-FR" sz="2300" dirty="0">
                <a:latin typeface="Calibri" panose="020F0502020204030204" pitchFamily="34" charset="0"/>
                <a:cs typeface="Calibri" panose="020F0502020204030204" pitchFamily="34" charset="0"/>
              </a:rPr>
              <a:t> dans l’un ou l’autre des pays ayant déjà légiféré sur cette possibilité (Belgique, Suisse, Pays-Bas, Luxembourg, Canada, plusieurs Etats américains, etc.).Un malade en fin de vie, dans une « impasse thérapeutique », peut obtenir une aide active à mourir dans les hôpitaux français. Ces euthanasies sont pratiquées en toute illégalité. Il faut pour cela connaître un médecin compatissant et courageux, ce qui crée des inégalités entre nos concitoyens. D’après l’Institut national d’études démographiques, entre 2 000 et 4 000 personnes en phase terminale reçoivent cette aide chaque année dans notre pays. (</a:t>
            </a:r>
            <a:r>
              <a:rPr lang="fr-FR" sz="2300" b="1" dirty="0">
                <a:solidFill>
                  <a:srgbClr val="FF0000"/>
                </a:solidFill>
                <a:latin typeface="Calibri" panose="020F0502020204030204" pitchFamily="34" charset="0"/>
                <a:cs typeface="Calibri" panose="020F0502020204030204" pitchFamily="34" charset="0"/>
              </a:rPr>
              <a:t>Il s’agit d’un rapport INED de 2012, donc antérieur à la Loi Leonetti qui vise à remédier à cette question et dont les directives d’application par la HAS ne sont parues que le 15/03/2018, c’est l’objet de l’évaluation nécessaire)</a:t>
            </a:r>
          </a:p>
          <a:p>
            <a:pPr marL="0" indent="0">
              <a:buNone/>
            </a:pPr>
            <a:r>
              <a:rPr lang="fr-FR" sz="2300" dirty="0">
                <a:latin typeface="Calibri" panose="020F0502020204030204" pitchFamily="34" charset="0"/>
                <a:cs typeface="Calibri" panose="020F0502020204030204" pitchFamily="34" charset="0"/>
              </a:rPr>
              <a:t>Reconnaissons que ces fins de vie organisées en catimini, du fait de l’absence d’encadrement légal, exposent à toutes les dérives, telles que des décisions par une équipe soignante sans sollicitation de l’avis du malade. </a:t>
            </a:r>
            <a:r>
              <a:rPr lang="fr-FR" sz="2300" b="1" dirty="0">
                <a:solidFill>
                  <a:srgbClr val="FF0000"/>
                </a:solidFill>
                <a:latin typeface="Calibri" panose="020F0502020204030204" pitchFamily="34" charset="0"/>
                <a:cs typeface="Calibri" panose="020F0502020204030204" pitchFamily="34" charset="0"/>
              </a:rPr>
              <a:t>.(légiférer n’est pas un obstacle aux dérives et on relève des cas d’euthanasie sans avis du patient ou de la famille en Belgique, 83 cas de malades mentaux en 2016  –Alzheimer – en Hollande,  l’INED estime en 2012 à 8 à 15 cas/an en France )  </a:t>
            </a:r>
            <a:r>
              <a:rPr lang="fr-FR" sz="2300" dirty="0">
                <a:latin typeface="Calibri" panose="020F0502020204030204" pitchFamily="34" charset="0"/>
                <a:cs typeface="Calibri" panose="020F0502020204030204" pitchFamily="34" charset="0"/>
              </a:rPr>
              <a:t>A l’opposé, des malades implorent ce soulagement, mais ne sont pas entendus. Il est des personnes qui, en raison de convictions personnelles, refusent pour elles-mêmes tout recours à l’aide à mourir. </a:t>
            </a:r>
            <a:r>
              <a:rPr lang="fr-FR" sz="2300" b="1" dirty="0">
                <a:latin typeface="Calibri" panose="020F0502020204030204" pitchFamily="34" charset="0"/>
                <a:cs typeface="Calibri" panose="020F0502020204030204" pitchFamily="34" charset="0"/>
              </a:rPr>
              <a:t>Il en va aujourd’hui de cette question comme il en allait de l’IVG au début des années 1970</a:t>
            </a:r>
          </a:p>
          <a:p>
            <a:pPr marL="0" indent="0">
              <a:buNone/>
            </a:pPr>
            <a:r>
              <a:rPr lang="fr-FR" sz="2300" dirty="0">
                <a:latin typeface="Calibri" panose="020F0502020204030204" pitchFamily="34" charset="0"/>
                <a:cs typeface="Calibri" panose="020F0502020204030204" pitchFamily="34" charset="0"/>
              </a:rPr>
              <a:t>Cela est très respectable. </a:t>
            </a:r>
            <a:r>
              <a:rPr lang="fr-FR" sz="2300" b="1" dirty="0">
                <a:latin typeface="Calibri" panose="020F0502020204030204" pitchFamily="34" charset="0"/>
                <a:cs typeface="Calibri" panose="020F0502020204030204" pitchFamily="34" charset="0"/>
              </a:rPr>
              <a:t>Comme aussi doit être respectée la « clause de conscience » de certains </a:t>
            </a:r>
            <a:r>
              <a:rPr lang="fr-FR" sz="2300" dirty="0">
                <a:solidFill>
                  <a:srgbClr val="FF0000"/>
                </a:solidFill>
                <a:latin typeface="Calibri" panose="020F0502020204030204" pitchFamily="34" charset="0"/>
                <a:cs typeface="Calibri" panose="020F0502020204030204" pitchFamily="34" charset="0"/>
              </a:rPr>
              <a:t>(fallacieux seulement 37% des médecins accepteraient d’effectuer l’injection </a:t>
            </a:r>
            <a:r>
              <a:rPr lang="fr-FR" sz="2300" dirty="0" err="1">
                <a:solidFill>
                  <a:srgbClr val="FF0000"/>
                </a:solidFill>
                <a:latin typeface="Calibri" panose="020F0502020204030204" pitchFamily="34" charset="0"/>
                <a:cs typeface="Calibri" panose="020F0502020204030204" pitchFamily="34" charset="0"/>
              </a:rPr>
              <a:t>letale</a:t>
            </a:r>
            <a:r>
              <a:rPr lang="fr-FR" sz="2300" dirty="0">
                <a:solidFill>
                  <a:srgbClr val="FF0000"/>
                </a:solidFill>
                <a:latin typeface="Calibri" panose="020F0502020204030204" pitchFamily="34" charset="0"/>
                <a:cs typeface="Calibri" panose="020F0502020204030204" pitchFamily="34" charset="0"/>
              </a:rPr>
              <a:t> donc certains c’est une majorité de 63%!) </a:t>
            </a:r>
            <a:r>
              <a:rPr lang="fr-FR" sz="2300" b="1" dirty="0">
                <a:latin typeface="Calibri" panose="020F0502020204030204" pitchFamily="34" charset="0"/>
                <a:cs typeface="Calibri" panose="020F0502020204030204" pitchFamily="34" charset="0"/>
              </a:rPr>
              <a:t>médecins désirant se soustraire à cette activité, laissant ainsi un de leurs confrères opérer à leur place</a:t>
            </a:r>
            <a:r>
              <a:rPr lang="fr-FR" sz="2300" dirty="0">
                <a:latin typeface="Calibri" panose="020F0502020204030204" pitchFamily="34" charset="0"/>
                <a:cs typeface="Calibri" panose="020F0502020204030204" pitchFamily="34" charset="0"/>
              </a:rPr>
              <a:t>.( </a:t>
            </a:r>
            <a:r>
              <a:rPr lang="fr-FR" sz="2300" dirty="0">
                <a:solidFill>
                  <a:srgbClr val="FF0000"/>
                </a:solidFill>
                <a:latin typeface="Calibri" panose="020F0502020204030204" pitchFamily="34" charset="0"/>
                <a:cs typeface="Calibri" panose="020F0502020204030204" pitchFamily="34" charset="0"/>
              </a:rPr>
              <a:t>donc pour les signataires 63% des médecins refusant de réaliser l’injection létale seraient   lâches et non compatissants ? </a:t>
            </a:r>
            <a:r>
              <a:rPr lang="fr-FR" sz="2300" dirty="0">
                <a:latin typeface="Calibri" panose="020F0502020204030204" pitchFamily="34" charset="0"/>
                <a:cs typeface="Calibri" panose="020F0502020204030204" pitchFamily="34" charset="0"/>
              </a:rPr>
              <a:t>) Pour d’autres personnes et d’autres professionnels soignants, </a:t>
            </a:r>
            <a:r>
              <a:rPr lang="fr-FR" sz="2300" b="1" dirty="0">
                <a:solidFill>
                  <a:srgbClr val="0070C0"/>
                </a:solidFill>
                <a:latin typeface="Calibri" panose="020F0502020204030204" pitchFamily="34" charset="0"/>
                <a:cs typeface="Calibri" panose="020F0502020204030204" pitchFamily="34" charset="0"/>
              </a:rPr>
              <a:t>le choix souverain du malade, son désir de maîtriser son destin s’imposent</a:t>
            </a:r>
            <a:r>
              <a:rPr lang="fr-FR" sz="2300" dirty="0">
                <a:latin typeface="Calibri" panose="020F0502020204030204" pitchFamily="34" charset="0"/>
                <a:cs typeface="Calibri" panose="020F0502020204030204" pitchFamily="34" charset="0"/>
              </a:rPr>
              <a:t>. </a:t>
            </a:r>
            <a:r>
              <a:rPr lang="fr-FR" sz="2300" b="1" dirty="0">
                <a:solidFill>
                  <a:srgbClr val="0070C0"/>
                </a:solidFill>
                <a:latin typeface="Calibri" panose="020F0502020204030204" pitchFamily="34" charset="0"/>
                <a:cs typeface="Calibri" panose="020F0502020204030204" pitchFamily="34" charset="0"/>
              </a:rPr>
              <a:t>Ce choix </a:t>
            </a:r>
            <a:r>
              <a:rPr lang="fr-FR" sz="2300" dirty="0">
                <a:latin typeface="Calibri" panose="020F0502020204030204" pitchFamily="34" charset="0"/>
                <a:cs typeface="Calibri" panose="020F0502020204030204" pitchFamily="34" charset="0"/>
              </a:rPr>
              <a:t>est tout autant respectable, et l’exercice de ce droit n’enlève rien à personne. C’est le type même de la liberté personnelle qui ne déborde pas sur la liberté d’autrui.(</a:t>
            </a:r>
            <a:r>
              <a:rPr lang="fr-FR" sz="2300" u="sng" dirty="0">
                <a:solidFill>
                  <a:srgbClr val="FF0000"/>
                </a:solidFill>
                <a:latin typeface="Calibri" panose="020F0502020204030204" pitchFamily="34" charset="0"/>
                <a:cs typeface="Calibri" panose="020F0502020204030204" pitchFamily="34" charset="0"/>
              </a:rPr>
              <a:t>faux</a:t>
            </a:r>
            <a:r>
              <a:rPr lang="fr-FR" sz="2300" dirty="0">
                <a:solidFill>
                  <a:srgbClr val="FF0000"/>
                </a:solidFill>
                <a:latin typeface="Calibri" panose="020F0502020204030204" pitchFamily="34" charset="0"/>
                <a:cs typeface="Calibri" panose="020F0502020204030204" pitchFamily="34" charset="0"/>
              </a:rPr>
              <a:t> cela fait intervenir une tierce personne et donc  a une incidence sur la liberté individuelle  et de conscience de cette personne du  médecin ). </a:t>
            </a:r>
          </a:p>
          <a:p>
            <a:pPr marL="0" indent="0">
              <a:buNone/>
            </a:pPr>
            <a:r>
              <a:rPr lang="fr-FR" sz="2300" dirty="0">
                <a:latin typeface="Calibri" panose="020F0502020204030204" pitchFamily="34" charset="0"/>
                <a:cs typeface="Calibri" panose="020F0502020204030204" pitchFamily="34" charset="0"/>
              </a:rPr>
              <a:t>Il n’est plus raisonnable d’attendre davantage, d’observer sans réagir les souffrances physiques et psychiques de nombre de ces Français, de compter les affaires judiciaires qui se multiplient mais n’aboutissent à rien, car on ne peut pas condamner la compassion et la solidarité.(la multiplication reste à prouver chiffres à l’appui, par contre une </a:t>
            </a:r>
            <a:r>
              <a:rPr lang="fr-FR" sz="2300" dirty="0" err="1">
                <a:latin typeface="Calibri" panose="020F0502020204030204" pitchFamily="34" charset="0"/>
                <a:cs typeface="Calibri" panose="020F0502020204030204" pitchFamily="34" charset="0"/>
              </a:rPr>
              <a:t>sur-médiatisation</a:t>
            </a:r>
            <a:r>
              <a:rPr lang="fr-FR" sz="2300" dirty="0">
                <a:latin typeface="Calibri" panose="020F0502020204030204" pitchFamily="34" charset="0"/>
                <a:cs typeface="Calibri" panose="020F0502020204030204" pitchFamily="34" charset="0"/>
              </a:rPr>
              <a:t>   Anne Bert [qui, en octobre 2017, a reçu, à sa demande, une injection létale dans un service de soins palliatifs en Belgique] clamait : </a:t>
            </a:r>
            <a:r>
              <a:rPr lang="fr-FR" sz="2300" b="1" dirty="0">
                <a:solidFill>
                  <a:schemeClr val="tx1"/>
                </a:solidFill>
                <a:latin typeface="Calibri" panose="020F0502020204030204" pitchFamily="34" charset="0"/>
                <a:cs typeface="Calibri" panose="020F0502020204030204" pitchFamily="34" charset="0"/>
              </a:rPr>
              <a:t>« </a:t>
            </a:r>
            <a:r>
              <a:rPr lang="fr-FR" sz="2300" b="1" dirty="0">
                <a:solidFill>
                  <a:srgbClr val="0070C0"/>
                </a:solidFill>
                <a:latin typeface="Calibri" panose="020F0502020204030204" pitchFamily="34" charset="0"/>
                <a:cs typeface="Calibri" panose="020F0502020204030204" pitchFamily="34" charset="0"/>
              </a:rPr>
              <a:t>Il me reste une ultime liberté : celle de choisir la façon dont je vais mourir</a:t>
            </a:r>
            <a:r>
              <a:rPr lang="fr-FR" sz="2300" b="1" dirty="0">
                <a:solidFill>
                  <a:schemeClr val="tx1"/>
                </a:solidFill>
                <a:latin typeface="Calibri" panose="020F0502020204030204" pitchFamily="34" charset="0"/>
                <a:cs typeface="Calibri" panose="020F0502020204030204" pitchFamily="34" charset="0"/>
              </a:rPr>
              <a:t>.</a:t>
            </a:r>
            <a:r>
              <a:rPr lang="fr-FR" sz="2300" b="1" dirty="0">
                <a:solidFill>
                  <a:srgbClr val="FF0000"/>
                </a:solidFill>
                <a:latin typeface="Calibri" panose="020F0502020204030204" pitchFamily="34" charset="0"/>
                <a:cs typeface="Calibri" panose="020F0502020204030204" pitchFamily="34" charset="0"/>
              </a:rPr>
              <a:t> </a:t>
            </a:r>
            <a:r>
              <a:rPr lang="fr-FR" sz="2300" dirty="0">
                <a:latin typeface="Calibri" panose="020F0502020204030204" pitchFamily="34" charset="0"/>
                <a:cs typeface="Calibri" panose="020F0502020204030204" pitchFamily="34" charset="0"/>
              </a:rPr>
              <a:t>» Elle avait raison ! Elle avait également raison d’affirmer que sa « liberté ne s’arrête pas à la porte de l’hôpital ». (</a:t>
            </a:r>
            <a:r>
              <a:rPr lang="fr-FR" sz="2300" u="sng" dirty="0">
                <a:solidFill>
                  <a:srgbClr val="FF0000"/>
                </a:solidFill>
                <a:latin typeface="Calibri" panose="020F0502020204030204" pitchFamily="34" charset="0"/>
                <a:cs typeface="Calibri" panose="020F0502020204030204" pitchFamily="34" charset="0"/>
              </a:rPr>
              <a:t>Amalgame abusif : </a:t>
            </a:r>
            <a:r>
              <a:rPr lang="fr-FR" sz="2300" b="1" u="sng" dirty="0">
                <a:solidFill>
                  <a:srgbClr val="FF0000"/>
                </a:solidFill>
                <a:latin typeface="Calibri" panose="020F0502020204030204" pitchFamily="34" charset="0"/>
                <a:cs typeface="Calibri" panose="020F0502020204030204" pitchFamily="34" charset="0"/>
              </a:rPr>
              <a:t>Anne Bert était incurable mais n’était pas en fin de vie </a:t>
            </a:r>
            <a:r>
              <a:rPr lang="fr-FR" sz="2300" u="sng" dirty="0">
                <a:solidFill>
                  <a:srgbClr val="FF0000"/>
                </a:solidFill>
                <a:latin typeface="Calibri" panose="020F0502020204030204" pitchFamily="34" charset="0"/>
                <a:cs typeface="Calibri" panose="020F0502020204030204" pitchFamily="34" charset="0"/>
              </a:rPr>
              <a:t>et n’a pas fait l’objet d’une affaire judiciaire </a:t>
            </a:r>
            <a:r>
              <a:rPr lang="fr-FR" sz="2300" dirty="0">
                <a:latin typeface="Calibri" panose="020F0502020204030204" pitchFamily="34" charset="0"/>
                <a:cs typeface="Calibri" panose="020F0502020204030204" pitchFamily="34" charset="0"/>
              </a:rPr>
              <a:t>)</a:t>
            </a:r>
          </a:p>
          <a:p>
            <a:pPr marL="0" indent="0">
              <a:buNone/>
            </a:pPr>
            <a:r>
              <a:rPr lang="fr-FR" sz="2300" b="1" dirty="0">
                <a:latin typeface="Calibri" panose="020F0502020204030204" pitchFamily="34" charset="0"/>
                <a:cs typeface="Calibri" panose="020F0502020204030204" pitchFamily="34" charset="0"/>
              </a:rPr>
              <a:t>Sortir de l’hypocrisie</a:t>
            </a:r>
          </a:p>
          <a:p>
            <a:pPr marL="0" indent="0">
              <a:buNone/>
            </a:pPr>
            <a:r>
              <a:rPr lang="fr-FR" sz="2300" dirty="0">
                <a:latin typeface="Calibri" panose="020F0502020204030204" pitchFamily="34" charset="0"/>
                <a:cs typeface="Calibri" panose="020F0502020204030204" pitchFamily="34" charset="0"/>
              </a:rPr>
              <a:t>Comme les autres malades qui lui ressemblent, elle réclamait la correction urgente de la loi française, perçue comme incomplète et non satisfaisante (</a:t>
            </a:r>
            <a:r>
              <a:rPr lang="fr-FR" sz="2300" b="1" dirty="0">
                <a:solidFill>
                  <a:srgbClr val="FF0000"/>
                </a:solidFill>
                <a:latin typeface="Calibri" panose="020F0502020204030204" pitchFamily="34" charset="0"/>
                <a:cs typeface="Calibri" panose="020F0502020204030204" pitchFamily="34" charset="0"/>
              </a:rPr>
              <a:t>c’est factuel </a:t>
            </a:r>
            <a:r>
              <a:rPr lang="fr-FR" sz="2300" b="1" dirty="0" err="1">
                <a:solidFill>
                  <a:srgbClr val="FF0000"/>
                </a:solidFill>
                <a:latin typeface="Calibri" panose="020F0502020204030204" pitchFamily="34" charset="0"/>
                <a:cs typeface="Calibri" panose="020F0502020204030204" pitchFamily="34" charset="0"/>
              </a:rPr>
              <a:t>cf</a:t>
            </a:r>
            <a:r>
              <a:rPr lang="fr-FR" sz="2300" b="1" dirty="0">
                <a:solidFill>
                  <a:srgbClr val="FF0000"/>
                </a:solidFill>
                <a:latin typeface="Calibri" panose="020F0502020204030204" pitchFamily="34" charset="0"/>
                <a:cs typeface="Calibri" panose="020F0502020204030204" pitchFamily="34" charset="0"/>
              </a:rPr>
              <a:t> sondage</a:t>
            </a:r>
            <a:r>
              <a:rPr lang="fr-FR" sz="2300" dirty="0">
                <a:latin typeface="Calibri" panose="020F0502020204030204" pitchFamily="34" charset="0"/>
                <a:cs typeface="Calibri" panose="020F0502020204030204" pitchFamily="34" charset="0"/>
              </a:rPr>
              <a:t>), voire </a:t>
            </a:r>
            <a:r>
              <a:rPr lang="fr-FR" sz="2300" b="1" dirty="0">
                <a:solidFill>
                  <a:srgbClr val="0070C0"/>
                </a:solidFill>
                <a:latin typeface="Calibri" panose="020F0502020204030204" pitchFamily="34" charset="0"/>
                <a:cs typeface="Calibri" panose="020F0502020204030204" pitchFamily="34" charset="0"/>
              </a:rPr>
              <a:t>liberticide</a:t>
            </a:r>
            <a:r>
              <a:rPr lang="fr-FR" sz="2300" b="1" dirty="0">
                <a:latin typeface="Calibri" panose="020F0502020204030204" pitchFamily="34" charset="0"/>
                <a:cs typeface="Calibri" panose="020F0502020204030204" pitchFamily="34" charset="0"/>
              </a:rPr>
              <a:t> et inégalitaire</a:t>
            </a:r>
            <a:r>
              <a:rPr lang="fr-FR" sz="2300" dirty="0">
                <a:latin typeface="Calibri" panose="020F0502020204030204" pitchFamily="34" charset="0"/>
                <a:cs typeface="Calibri" panose="020F0502020204030204" pitchFamily="34" charset="0"/>
              </a:rPr>
              <a:t>. </a:t>
            </a:r>
            <a:r>
              <a:rPr lang="fr-FR" sz="2300" b="1" u="sng" dirty="0">
                <a:solidFill>
                  <a:srgbClr val="0070C0"/>
                </a:solidFill>
                <a:latin typeface="Calibri" panose="020F0502020204030204" pitchFamily="34" charset="0"/>
                <a:cs typeface="Calibri" panose="020F0502020204030204" pitchFamily="34" charset="0"/>
              </a:rPr>
              <a:t>Le choix de la personne doit pouvoir être respecté, quand il est libre</a:t>
            </a:r>
            <a:r>
              <a:rPr lang="fr-FR" sz="2300" b="1" dirty="0">
                <a:solidFill>
                  <a:srgbClr val="0070C0"/>
                </a:solidFill>
                <a:latin typeface="Calibri" panose="020F0502020204030204" pitchFamily="34" charset="0"/>
                <a:cs typeface="Calibri" panose="020F0502020204030204" pitchFamily="34" charset="0"/>
              </a:rPr>
              <a:t>, éclairé, soumis à nulle contrainte ou dépression, exprimé de façon réitérée, et que des médecins ont confirmé l’impasse thérapeutique.</a:t>
            </a:r>
            <a:r>
              <a:rPr lang="fr-FR" sz="2300" b="1" dirty="0">
                <a:solidFill>
                  <a:srgbClr val="FF0000"/>
                </a:solidFill>
                <a:latin typeface="Calibri" panose="020F0502020204030204" pitchFamily="34" charset="0"/>
                <a:cs typeface="Calibri" panose="020F0502020204030204" pitchFamily="34" charset="0"/>
              </a:rPr>
              <a:t> </a:t>
            </a:r>
          </a:p>
          <a:p>
            <a:pPr marL="0" indent="0">
              <a:buNone/>
            </a:pPr>
            <a:r>
              <a:rPr lang="fr-FR" sz="2300" dirty="0">
                <a:latin typeface="Calibri" panose="020F0502020204030204" pitchFamily="34" charset="0"/>
                <a:cs typeface="Calibri" panose="020F0502020204030204" pitchFamily="34" charset="0"/>
              </a:rPr>
              <a:t>Il en va aujourd’hui de cette question comme il en allait de l’IVG au début des années 197ulement 37% 0 : des femmes y recouraient en sollicitant les services de la Suisse ou du Royaume-Uni, tandis que d’autres trouvaient des médecins complaisants en France. Malheureusement, celles qui n’avaient pas accès à ces solutions étaient contraintes de faire appel à des faiseuses d’anges et s’exposaient alors à des risques considérables. Les décès de </a:t>
            </a:r>
            <a:r>
              <a:rPr lang="fr-FR" sz="2300" dirty="0" err="1">
                <a:latin typeface="Calibri" panose="020F0502020204030204" pitchFamily="34" charset="0"/>
                <a:cs typeface="Calibri" panose="020F0502020204030204" pitchFamily="34" charset="0"/>
              </a:rPr>
              <a:t>jeetunes</a:t>
            </a:r>
            <a:r>
              <a:rPr lang="fr-FR" sz="2300" dirty="0">
                <a:latin typeface="Calibri" panose="020F0502020204030204" pitchFamily="34" charset="0"/>
                <a:cs typeface="Calibri" panose="020F0502020204030204" pitchFamily="34" charset="0"/>
              </a:rPr>
              <a:t> femmes se comptaient par centaines. Il était temps, en 1975, de sortir de l’hypocrisie des avortements clandestins et d’offrir aux femmes la possibilité de disposer librement de leur corps.(</a:t>
            </a:r>
            <a:r>
              <a:rPr lang="fr-FR" sz="2300" b="1" dirty="0">
                <a:solidFill>
                  <a:srgbClr val="FF0000"/>
                </a:solidFill>
                <a:latin typeface="Calibri" panose="020F0502020204030204" pitchFamily="34" charset="0"/>
                <a:cs typeface="Calibri" panose="020F0502020204030204" pitchFamily="34" charset="0"/>
              </a:rPr>
              <a:t>Détournement du sens de la loi Veil l’avortement  devait rester exceptionnel et soulager une détresse . C’est la contraception qui a permis la libération des mœurs )  </a:t>
            </a:r>
          </a:p>
          <a:p>
            <a:pPr marL="0" indent="0">
              <a:buNone/>
            </a:pPr>
            <a:r>
              <a:rPr lang="fr-FR" sz="2300" dirty="0">
                <a:solidFill>
                  <a:schemeClr val="tx1"/>
                </a:solidFill>
                <a:latin typeface="Calibri" panose="020F0502020204030204" pitchFamily="34" charset="0"/>
                <a:cs typeface="Calibri" panose="020F0502020204030204" pitchFamily="34" charset="0"/>
              </a:rPr>
              <a:t>De même, il est temps maintenant de sortir de l’hypocrisie qui prive certains d’une aide souhaitée et qui impose à tous une agonie pénible</a:t>
            </a:r>
            <a:r>
              <a:rPr lang="fr-FR" sz="2300" b="1" dirty="0">
                <a:solidFill>
                  <a:srgbClr val="FF0000"/>
                </a:solidFill>
                <a:latin typeface="Calibri" panose="020F0502020204030204" pitchFamily="34" charset="0"/>
                <a:cs typeface="Calibri" panose="020F0502020204030204" pitchFamily="34" charset="0"/>
              </a:rPr>
              <a:t>.(argument </a:t>
            </a:r>
            <a:r>
              <a:rPr lang="fr-FR" sz="2300" b="1" dirty="0" err="1">
                <a:solidFill>
                  <a:srgbClr val="FF0000"/>
                </a:solidFill>
                <a:latin typeface="Calibri" panose="020F0502020204030204" pitchFamily="34" charset="0"/>
                <a:cs typeface="Calibri" panose="020F0502020204030204" pitchFamily="34" charset="0"/>
              </a:rPr>
              <a:t>raccoleur</a:t>
            </a:r>
            <a:r>
              <a:rPr lang="fr-FR" sz="2300" b="1" dirty="0">
                <a:solidFill>
                  <a:srgbClr val="FF0000"/>
                </a:solidFill>
                <a:latin typeface="Calibri" panose="020F0502020204030204" pitchFamily="34" charset="0"/>
                <a:cs typeface="Calibri" panose="020F0502020204030204" pitchFamily="34" charset="0"/>
              </a:rPr>
              <a:t> toutes les agonies ne sont pas pénibles : au Pays Bas record du monde « seulement « 4,4 % des décès – ce qui correspondraient en France à 25000 personnes pour 600000 décès - relèvent de l’euthanasie  ou du suicide assisté </a:t>
            </a:r>
            <a:r>
              <a:rPr lang="fr-FR" sz="2300" b="1" dirty="0">
                <a:latin typeface="Calibri" panose="020F0502020204030204" pitchFamily="34" charset="0"/>
                <a:cs typeface="Calibri" panose="020F0502020204030204" pitchFamily="34" charset="0"/>
              </a:rPr>
              <a:t>).  Il ­convient de donner aux malades </a:t>
            </a:r>
            <a:r>
              <a:rPr lang="fr-FR" sz="2300" b="1" u="sng" dirty="0">
                <a:latin typeface="Calibri" panose="020F0502020204030204" pitchFamily="34" charset="0"/>
                <a:cs typeface="Calibri" panose="020F0502020204030204" pitchFamily="34" charset="0"/>
              </a:rPr>
              <a:t>en fin de vie </a:t>
            </a:r>
            <a:r>
              <a:rPr lang="fr-FR" sz="2300" b="1" dirty="0">
                <a:latin typeface="Calibri" panose="020F0502020204030204" pitchFamily="34" charset="0"/>
                <a:cs typeface="Calibri" panose="020F0502020204030204" pitchFamily="34" charset="0"/>
              </a:rPr>
              <a:t>la</a:t>
            </a:r>
            <a:r>
              <a:rPr lang="fr-FR" sz="2300" b="1" dirty="0">
                <a:solidFill>
                  <a:schemeClr val="accent3"/>
                </a:solidFill>
                <a:latin typeface="Calibri" panose="020F0502020204030204" pitchFamily="34" charset="0"/>
                <a:cs typeface="Calibri" panose="020F0502020204030204" pitchFamily="34" charset="0"/>
              </a:rPr>
              <a:t> libre </a:t>
            </a:r>
            <a:r>
              <a:rPr lang="fr-FR" sz="2300" b="1" dirty="0">
                <a:latin typeface="Calibri" panose="020F0502020204030204" pitchFamily="34" charset="0"/>
                <a:cs typeface="Calibri" panose="020F0502020204030204" pitchFamily="34" charset="0"/>
              </a:rPr>
              <a:t>disposition de leur corps et, c’est essentiel, de leur destin.</a:t>
            </a:r>
          </a:p>
          <a:p>
            <a:pPr marL="0" indent="0">
              <a:buNone/>
            </a:pPr>
            <a:r>
              <a:rPr lang="fr-FR" sz="2300" dirty="0">
                <a:latin typeface="Calibri" panose="020F0502020204030204" pitchFamily="34" charset="0"/>
                <a:cs typeface="Calibri" panose="020F0502020204030204" pitchFamily="34" charset="0"/>
              </a:rPr>
              <a:t>C’est pourquoi, nous, députés issus d’horizons différents, proposons de légiférer en ce sens au cours de l’année 2018.     </a:t>
            </a:r>
          </a:p>
        </p:txBody>
      </p:sp>
    </p:spTree>
    <p:extLst>
      <p:ext uri="{BB962C8B-B14F-4D97-AF65-F5344CB8AC3E}">
        <p14:creationId xmlns:p14="http://schemas.microsoft.com/office/powerpoint/2010/main" val="572674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1F268C-67F2-4CF2-8A71-86E871DF0D07}"/>
              </a:ext>
            </a:extLst>
          </p:cNvPr>
          <p:cNvSpPr>
            <a:spLocks noGrp="1"/>
          </p:cNvSpPr>
          <p:nvPr>
            <p:ph type="title"/>
          </p:nvPr>
        </p:nvSpPr>
        <p:spPr>
          <a:xfrm>
            <a:off x="1619795" y="274320"/>
            <a:ext cx="10371908" cy="483326"/>
          </a:xfrm>
        </p:spPr>
        <p:txBody>
          <a:bodyPr>
            <a:normAutofit/>
          </a:bodyPr>
          <a:lstStyle/>
          <a:p>
            <a:r>
              <a:rPr lang="fr-FR" sz="1800" b="1" dirty="0"/>
              <a:t>Tribune de 85 députés LR contre l’ouverture de l’euthanasie </a:t>
            </a:r>
          </a:p>
        </p:txBody>
      </p:sp>
      <p:sp>
        <p:nvSpPr>
          <p:cNvPr id="3" name="Espace réservé du contenu 2">
            <a:extLst>
              <a:ext uri="{FF2B5EF4-FFF2-40B4-BE49-F238E27FC236}">
                <a16:creationId xmlns:a16="http://schemas.microsoft.com/office/drawing/2014/main" id="{E6D4AEC0-F90F-4CC3-992D-D63116487A53}"/>
              </a:ext>
            </a:extLst>
          </p:cNvPr>
          <p:cNvSpPr>
            <a:spLocks noGrp="1"/>
          </p:cNvSpPr>
          <p:nvPr>
            <p:ph idx="1"/>
          </p:nvPr>
        </p:nvSpPr>
        <p:spPr>
          <a:xfrm>
            <a:off x="1045029" y="783772"/>
            <a:ext cx="11051177" cy="6217920"/>
          </a:xfrm>
        </p:spPr>
        <p:txBody>
          <a:bodyPr>
            <a:normAutofit fontScale="62500" lnSpcReduction="20000"/>
          </a:bodyPr>
          <a:lstStyle/>
          <a:p>
            <a:pPr marL="0" indent="0">
              <a:buNone/>
            </a:pPr>
            <a:r>
              <a:rPr lang="fr-FR" b="1" dirty="0"/>
              <a:t>              Dans une tribune publiée par </a:t>
            </a:r>
            <a:r>
              <a:rPr lang="fr-FR" b="1" i="1" dirty="0"/>
              <a:t>Le Monde</a:t>
            </a:r>
            <a:r>
              <a:rPr lang="fr-FR" b="1" dirty="0"/>
              <a:t> (daté 1er mars), 156 députés d’horizons différents plaidaient pour « donner aux malades en fin de vie la libre   	disposition de leur corps et de leur destin » ­et annonçaient vouloir légiférer sur ­le sujet cette année. A leurs yeux, il faut aller plus loin que la loi Claeys-	Leonetti de 2016, qui a « surtout transcrit dans la loi ce qui était déjà acquis par voie réglementaire ». Des parlementaires et des soignants leur répondent.]</a:t>
            </a:r>
          </a:p>
          <a:p>
            <a:pPr marL="0" indent="0">
              <a:buNone/>
            </a:pPr>
            <a:r>
              <a:rPr lang="fr-FR" b="1" dirty="0"/>
              <a:t>Tribune.</a:t>
            </a:r>
            <a:r>
              <a:rPr lang="fr-FR" dirty="0"/>
              <a:t> La tribune parue dans Le Monde (du 1</a:t>
            </a:r>
            <a:r>
              <a:rPr lang="fr-FR" baseline="30000" dirty="0"/>
              <a:t>er</a:t>
            </a:r>
            <a:r>
              <a:rPr lang="fr-FR" dirty="0"/>
              <a:t> mars) signée par 156 députés, appelant à une modification de la loi en faveur de la légalisation de l’euthanasie, interpelle. Si, bien sûr, tout le monde est d’accord sur le droit de mourir dans la dignité et dans le moins de souffrance possible, la ligne de démarcation sur la nécessité de légiférer sur l’euthanasie et/ou le suicide assisté pose question.</a:t>
            </a:r>
          </a:p>
          <a:p>
            <a:pPr marL="0" indent="0">
              <a:buNone/>
            </a:pPr>
            <a:r>
              <a:rPr lang="fr-FR" dirty="0"/>
              <a:t>Tout d’abord, alors que la loi Claeys-Leonetti est à peine mise en œuvre, mal connue et a fortiori non encore évaluée, cela soulève le problème de l’insuffisance des soins palliatifs, pour ne pas parle</a:t>
            </a:r>
            <a:r>
              <a:rPr lang="fr-FR" dirty="0">
                <a:hlinkClick r:id="rId3" tooltip="Conjugaison du verbe parler"/>
              </a:rPr>
              <a:t>r</a:t>
            </a:r>
            <a:r>
              <a:rPr lang="fr-FR" dirty="0"/>
              <a:t> de grande misère.</a:t>
            </a:r>
          </a:p>
          <a:p>
            <a:pPr marL="0" indent="0" fontAlgn="base">
              <a:buNone/>
            </a:pPr>
            <a:r>
              <a:rPr lang="fr-FR" dirty="0"/>
              <a:t>Lire aussi :   Débat sur l’euthanasie : « Défier la mort est plus facile de loin que de près » </a:t>
            </a:r>
          </a:p>
          <a:p>
            <a:pPr marL="0" indent="0">
              <a:buNone/>
            </a:pPr>
            <a:r>
              <a:rPr lang="fr-FR" dirty="0"/>
              <a:t>C’est pourquoi, disons-le clairement, ouvrir la porte à la légalisation de l’euthanasie, n’est-ce pas un encouragement de cette pratique, dans une société de plus en plus déshumanisée, hygiéniste, qui rejette la mort, devenue indécente, tel un dernier tabou ? Il s’agirait donc de trouver une solution expéditive à une vie qui serait tout à coup devenue inutile. Quant au fait d’affirmer que c’est une liberté à conquérir, cela nous paraît exactement le contraire. Vouloir une loi, donc un cadre normatif, pour la fin de vie, c’est alimenter un « </a:t>
            </a:r>
            <a:r>
              <a:rPr lang="fr-FR" dirty="0" err="1"/>
              <a:t>bio-pouvoir</a:t>
            </a:r>
            <a:r>
              <a:rPr lang="fr-FR" dirty="0"/>
              <a:t> », une société de contrôle, que décrivait Michel Foucault dans les années 1970 et qui s’intéresse moins à la mort de l’individu qu’à la mortalité comme valeur statistique :</a:t>
            </a:r>
            <a:r>
              <a:rPr lang="fr-FR" b="1" dirty="0"/>
              <a:t> </a:t>
            </a:r>
            <a:r>
              <a:rPr lang="fr-FR" i="1" dirty="0"/>
              <a:t>« Le pouvoir laisse tomber la mort », </a:t>
            </a:r>
            <a:r>
              <a:rPr lang="fr-FR" dirty="0"/>
              <a:t>énonçait déjà Michel Foucault en 1976.</a:t>
            </a:r>
          </a:p>
          <a:p>
            <a:pPr marL="0" indent="0">
              <a:buNone/>
            </a:pPr>
            <a:r>
              <a:rPr lang="fr-FR" b="1" dirty="0"/>
              <a:t>Une mort aseptisée et cachée, presque honteuse</a:t>
            </a:r>
          </a:p>
          <a:p>
            <a:pPr marL="0" indent="0">
              <a:buNone/>
            </a:pPr>
            <a:r>
              <a:rPr lang="fr-FR" dirty="0"/>
              <a:t>Quel sera l’accompagnement de ceux qui auront demandé et obtenu le droit à l’euthanasie ? Une chose est certaine, la rapidité de l’acte rendra les choses plus simples pour le personnel soignant qui s’efforce, malgré la fatigue, de prendre en charge tous les malades. Et une fois les malades en fin de vie disparus, que dire et que faire des malades incurables – nous pensons en particulier aux maladies neurodégénératives et aux patients lourdement handicapés ne pouvant exprimer leur volonté ?</a:t>
            </a:r>
          </a:p>
          <a:p>
            <a:pPr marL="0" indent="0">
              <a:buNone/>
            </a:pPr>
            <a:r>
              <a:rPr lang="fr-FR" dirty="0"/>
              <a:t>Attention à ne pas évoluer vers une médecine eugénique : faut-il une uniformisation de la bonne façon de mourir (euthanasie), une mort aseptisée et cachée, presque honteuse, selon le concept de « </a:t>
            </a:r>
            <a:r>
              <a:rPr lang="fr-FR" dirty="0" err="1"/>
              <a:t>pornography</a:t>
            </a:r>
            <a:r>
              <a:rPr lang="fr-FR" dirty="0"/>
              <a:t> of </a:t>
            </a:r>
            <a:r>
              <a:rPr lang="fr-FR" dirty="0" err="1"/>
              <a:t>death</a:t>
            </a:r>
            <a:r>
              <a:rPr lang="fr-FR" dirty="0"/>
              <a:t> » du sociologue anglais Geoffrey </a:t>
            </a:r>
            <a:r>
              <a:rPr lang="fr-FR" dirty="0" err="1"/>
              <a:t>Gorer</a:t>
            </a:r>
            <a:r>
              <a:rPr lang="fr-FR" dirty="0"/>
              <a:t> ?</a:t>
            </a:r>
          </a:p>
          <a:p>
            <a:pPr marL="0" indent="0">
              <a:buNone/>
            </a:pPr>
            <a:r>
              <a:rPr lang="fr-FR" dirty="0"/>
              <a:t>La prise en charge des patients en fin de vie nécessite de l’humanité, de la compassion et, surtout, beaucoup, beaucoup de temps.</a:t>
            </a:r>
          </a:p>
          <a:p>
            <a:pPr marL="0" indent="0">
              <a:buNone/>
            </a:pPr>
            <a:r>
              <a:rPr lang="fr-FR" dirty="0"/>
              <a:t>La loi Claeys-Leonetti, qui va trop loin pour certains, pas assez pour d’autres, a été votée à la quasi unanimité et a l’avantage d’ouvrir à l’apaisement de la fin de vie par la sédation, de tenir compte des volontés par les directives anticipées et de s’appuyer sur la collégialité. Ce n’est pas une loi pour ceux qui veulent mourir, mais pour ceux qui vont mourir et, comme le disait Jean Leonetti, </a:t>
            </a:r>
            <a:r>
              <a:rPr lang="fr-FR" i="1" dirty="0"/>
              <a:t>« dormir pour ne pas souffrir avant que de mourir ».</a:t>
            </a:r>
            <a:endParaRPr lang="fr-FR" dirty="0"/>
          </a:p>
          <a:p>
            <a:pPr marL="0" indent="0">
              <a:buNone/>
            </a:pPr>
            <a:r>
              <a:rPr lang="fr-FR" dirty="0"/>
              <a:t>Après l’hygiénisme d’une vie politiquement correcte, celui d’une mort propre et expéditive au prétexte de plus d’égalité devant la mort, c’est enlever de la liberté. A défaut d’avoir choisi sa vie, laissons à celui qui voudrait choisir le moment de sa mort, la liberté de le faire en dehors de tout cadre normatif.</a:t>
            </a:r>
          </a:p>
          <a:p>
            <a:pPr marL="0" indent="0">
              <a:buNone/>
            </a:pPr>
            <a:r>
              <a:rPr lang="fr-FR" dirty="0"/>
              <a:t>Au moment où il est question de bioéthique, attention de ne pas tomber sous le joug d’une « gouvernementalité algorithmique » pour reprendre l’expression de la chercheuse Antoinette Rouvroy, qui n’est rien d’autre qu’une approche modernisée du « </a:t>
            </a:r>
            <a:r>
              <a:rPr lang="fr-FR" dirty="0" err="1"/>
              <a:t>bio-pouvoir</a:t>
            </a:r>
            <a:r>
              <a:rPr lang="fr-FR" dirty="0"/>
              <a:t> » de Foucault, où ces usages algorithmiques deviendraient « le miroir des normativités les plus immanentes ».</a:t>
            </a:r>
          </a:p>
          <a:p>
            <a:pPr marL="0" indent="0">
              <a:buNone/>
            </a:pPr>
            <a:br>
              <a:rPr lang="fr-FR" dirty="0"/>
            </a:br>
            <a:r>
              <a:rPr lang="fr-FR" dirty="0"/>
              <a:t>En savoir plus sur http://www.lemonde.fr/idees/article/2018/03/12/ouvrir-la-porte-a-la-legalisation-de-l-euthanasie-n-est-ce-pas-un-encouragement-de-cette-pratique_5269402_3232.html#CqF1sxDlrqGzM0E9.99</a:t>
            </a:r>
          </a:p>
          <a:p>
            <a:endParaRPr lang="fr-FR" dirty="0"/>
          </a:p>
        </p:txBody>
      </p:sp>
    </p:spTree>
    <p:extLst>
      <p:ext uri="{BB962C8B-B14F-4D97-AF65-F5344CB8AC3E}">
        <p14:creationId xmlns:p14="http://schemas.microsoft.com/office/powerpoint/2010/main" val="1793475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AA5762-510B-48F4-9BB9-DFA1EC5DF289}"/>
              </a:ext>
            </a:extLst>
          </p:cNvPr>
          <p:cNvSpPr>
            <a:spLocks noGrp="1"/>
          </p:cNvSpPr>
          <p:nvPr>
            <p:ph type="title"/>
          </p:nvPr>
        </p:nvSpPr>
        <p:spPr>
          <a:xfrm>
            <a:off x="242241" y="81874"/>
            <a:ext cx="11811214" cy="736376"/>
          </a:xfrm>
        </p:spPr>
        <p:txBody>
          <a:bodyPr>
            <a:noAutofit/>
          </a:bodyPr>
          <a:lstStyle/>
          <a:p>
            <a:pPr algn="ctr"/>
            <a:r>
              <a:rPr lang="fr-FR" dirty="0"/>
              <a:t>Euthanasie, eu-thanatos  = « Bonne mort » 2/3</a:t>
            </a:r>
          </a:p>
        </p:txBody>
      </p:sp>
      <p:sp>
        <p:nvSpPr>
          <p:cNvPr id="3" name="Espace réservé du contenu 2">
            <a:extLst>
              <a:ext uri="{FF2B5EF4-FFF2-40B4-BE49-F238E27FC236}">
                <a16:creationId xmlns:a16="http://schemas.microsoft.com/office/drawing/2014/main" id="{C6B0B3F9-002C-4249-A671-CE66E83B3BE4}"/>
              </a:ext>
            </a:extLst>
          </p:cNvPr>
          <p:cNvSpPr>
            <a:spLocks noGrp="1"/>
          </p:cNvSpPr>
          <p:nvPr>
            <p:ph idx="1"/>
          </p:nvPr>
        </p:nvSpPr>
        <p:spPr>
          <a:xfrm>
            <a:off x="287697" y="2975890"/>
            <a:ext cx="10058164" cy="3938453"/>
          </a:xfrm>
        </p:spPr>
        <p:txBody>
          <a:bodyPr>
            <a:normAutofit/>
          </a:bodyPr>
          <a:lstStyle/>
          <a:p>
            <a:r>
              <a:rPr lang="fr-FR" sz="2400" dirty="0">
                <a:solidFill>
                  <a:srgbClr val="5C893F"/>
                </a:solidFill>
              </a:rPr>
              <a:t>XXème siècle : Euthanasier  se conjugue avec eugénisme  </a:t>
            </a:r>
          </a:p>
          <a:p>
            <a:r>
              <a:rPr lang="fr-FR" dirty="0"/>
              <a:t>Dévoiement du terme par l’état Nazi à partir de 1930 : Euthanasie = élimination « douce » de populations « indésirables », sans préoccupation d’une « bonne mort ». </a:t>
            </a:r>
          </a:p>
          <a:p>
            <a:r>
              <a:rPr lang="fr-FR" dirty="0"/>
              <a:t>A partir de 1938 « euthanasie » de 5000 à 8000 nourrissons et enfants handicapés. </a:t>
            </a:r>
          </a:p>
          <a:p>
            <a:r>
              <a:rPr lang="fr-FR" dirty="0"/>
              <a:t>Le programme Aktion T4 (1940-1941) : euthanasie de 70000 à 80000 handicapés physiques et mentaux adultes dans des chambres à gaz</a:t>
            </a:r>
          </a:p>
          <a:p>
            <a:pPr lvl="1" algn="just"/>
            <a:r>
              <a:rPr lang="fr-FR" b="1" i="1" dirty="0">
                <a:solidFill>
                  <a:schemeClr val="tx1"/>
                </a:solidFill>
              </a:rPr>
              <a:t>Extrait du sermon du Cardinal </a:t>
            </a:r>
            <a:r>
              <a:rPr lang="fr-FR" b="1" i="1" dirty="0" err="1">
                <a:solidFill>
                  <a:schemeClr val="tx1"/>
                </a:solidFill>
              </a:rPr>
              <a:t>Gelens</a:t>
            </a:r>
            <a:r>
              <a:rPr lang="fr-FR" b="1" i="1" dirty="0">
                <a:solidFill>
                  <a:schemeClr val="tx1"/>
                </a:solidFill>
              </a:rPr>
              <a:t> du 3 aout 1941 qui provoqua l’interruption du programme</a:t>
            </a:r>
            <a:r>
              <a:rPr lang="fr-FR" i="1" dirty="0">
                <a:solidFill>
                  <a:srgbClr val="0070C0"/>
                </a:solidFill>
              </a:rPr>
              <a:t>. </a:t>
            </a:r>
            <a:r>
              <a:rPr lang="fr-FR" i="1" dirty="0">
                <a:solidFill>
                  <a:srgbClr val="5C893F"/>
                </a:solidFill>
              </a:rPr>
              <a:t>«</a:t>
            </a:r>
            <a:r>
              <a:rPr lang="fr-FR" b="1" i="1" dirty="0">
                <a:solidFill>
                  <a:srgbClr val="5C893F"/>
                </a:solidFill>
              </a:rPr>
              <a:t> Si on l'admet, une fois, que les hommes ont le droit de tuer leurs prochains improductifs » [...], alors la voie est ouverte au meurtre de tous les hommes et femmes improductifs [...]. La voie est ouverte, en effet, pour le meurtre de nous tous, quand nous devenons vieux et infirmes et donc improductifs. »</a:t>
            </a:r>
          </a:p>
        </p:txBody>
      </p:sp>
      <p:pic>
        <p:nvPicPr>
          <p:cNvPr id="5" name="Image1_img" descr="L'Euthanasie est-elle rattachée au régime nazi?">
            <a:extLst>
              <a:ext uri="{FF2B5EF4-FFF2-40B4-BE49-F238E27FC236}">
                <a16:creationId xmlns:a16="http://schemas.microsoft.com/office/drawing/2014/main" id="{BC8A7720-11AC-48B9-AFC2-19E01DE0C86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345860" y="4739640"/>
            <a:ext cx="1707595" cy="1921288"/>
          </a:xfrm>
          <a:prstGeom prst="rect">
            <a:avLst/>
          </a:prstGeom>
          <a:noFill/>
          <a:ln>
            <a:noFill/>
          </a:ln>
        </p:spPr>
      </p:pic>
      <p:pic>
        <p:nvPicPr>
          <p:cNvPr id="7" name="Image 6">
            <a:extLst>
              <a:ext uri="{FF2B5EF4-FFF2-40B4-BE49-F238E27FC236}">
                <a16:creationId xmlns:a16="http://schemas.microsoft.com/office/drawing/2014/main" id="{38920FCF-02FF-44EC-A87E-9AAC52E55694}"/>
              </a:ext>
            </a:extLst>
          </p:cNvPr>
          <p:cNvPicPr>
            <a:picLocks noChangeAspect="1"/>
          </p:cNvPicPr>
          <p:nvPr/>
        </p:nvPicPr>
        <p:blipFill>
          <a:blip r:embed="rId4"/>
          <a:stretch>
            <a:fillRect/>
          </a:stretch>
        </p:blipFill>
        <p:spPr>
          <a:xfrm>
            <a:off x="10724027" y="722396"/>
            <a:ext cx="1225732" cy="1690665"/>
          </a:xfrm>
          <a:prstGeom prst="rect">
            <a:avLst/>
          </a:prstGeom>
        </p:spPr>
      </p:pic>
      <p:pic>
        <p:nvPicPr>
          <p:cNvPr id="8" name="Image 7">
            <a:extLst>
              <a:ext uri="{FF2B5EF4-FFF2-40B4-BE49-F238E27FC236}">
                <a16:creationId xmlns:a16="http://schemas.microsoft.com/office/drawing/2014/main" id="{318708D5-7CEF-4BC7-B7FF-A44C07AD07C8}"/>
              </a:ext>
            </a:extLst>
          </p:cNvPr>
          <p:cNvPicPr>
            <a:picLocks noChangeAspect="1"/>
          </p:cNvPicPr>
          <p:nvPr/>
        </p:nvPicPr>
        <p:blipFill>
          <a:blip r:embed="rId5"/>
          <a:stretch>
            <a:fillRect/>
          </a:stretch>
        </p:blipFill>
        <p:spPr>
          <a:xfrm>
            <a:off x="10724027" y="2518835"/>
            <a:ext cx="1180276" cy="1690665"/>
          </a:xfrm>
          <a:prstGeom prst="rect">
            <a:avLst/>
          </a:prstGeom>
        </p:spPr>
      </p:pic>
      <p:sp>
        <p:nvSpPr>
          <p:cNvPr id="9" name="Rectangle 8">
            <a:extLst>
              <a:ext uri="{FF2B5EF4-FFF2-40B4-BE49-F238E27FC236}">
                <a16:creationId xmlns:a16="http://schemas.microsoft.com/office/drawing/2014/main" id="{F1CAEAD5-89A7-42B7-9263-015A40AD8F50}"/>
              </a:ext>
            </a:extLst>
          </p:cNvPr>
          <p:cNvSpPr/>
          <p:nvPr/>
        </p:nvSpPr>
        <p:spPr>
          <a:xfrm>
            <a:off x="387927" y="759899"/>
            <a:ext cx="10227798" cy="2031325"/>
          </a:xfrm>
          <a:prstGeom prst="rect">
            <a:avLst/>
          </a:prstGeom>
        </p:spPr>
        <p:txBody>
          <a:bodyPr wrap="square">
            <a:spAutoFit/>
          </a:bodyPr>
          <a:lstStyle/>
          <a:p>
            <a:r>
              <a:rPr lang="fr-BE" altLang="fr-FR" sz="2400" dirty="0"/>
              <a:t>             </a:t>
            </a:r>
            <a:r>
              <a:rPr lang="fr-BE" altLang="fr-FR" sz="2400" dirty="0">
                <a:solidFill>
                  <a:srgbClr val="5C893F"/>
                </a:solidFill>
              </a:rPr>
              <a:t>Renaissance à fin du XIXème siècle : mort douce et paisible</a:t>
            </a:r>
          </a:p>
          <a:p>
            <a:endParaRPr lang="fr-BE" altLang="fr-FR" sz="1200" dirty="0">
              <a:solidFill>
                <a:srgbClr val="00B050"/>
              </a:solidFill>
            </a:endParaRPr>
          </a:p>
          <a:p>
            <a:r>
              <a:rPr lang="fr-BE" altLang="fr-FR" dirty="0"/>
              <a:t>- Humanistes : une vie digne et vertueuse et une mort sans souffrance (Thomas More 1516)</a:t>
            </a:r>
          </a:p>
          <a:p>
            <a:endParaRPr lang="fr-BE" altLang="fr-FR" dirty="0"/>
          </a:p>
          <a:p>
            <a:r>
              <a:rPr lang="fr-BE" altLang="fr-FR" dirty="0"/>
              <a:t>- Francis Bacon (1605) : « </a:t>
            </a:r>
            <a:r>
              <a:rPr lang="fr-BE" altLang="fr-FR" i="1" dirty="0"/>
              <a:t>L’office du médecin n’est pas seulement de rétablir la santé, mais aussi …. de procurer au malade, lorsqu’il n’y a plus d’espérance, </a:t>
            </a:r>
            <a:r>
              <a:rPr lang="fr-BE" altLang="fr-FR" b="1" i="1" dirty="0"/>
              <a:t>une mort douce et paisible </a:t>
            </a:r>
            <a:r>
              <a:rPr lang="fr-BE" altLang="fr-FR" i="1" dirty="0"/>
              <a:t>: car ce n’est pas la moindre partie du bonheur que cette </a:t>
            </a:r>
            <a:r>
              <a:rPr lang="fr-BE" altLang="fr-FR" b="1" i="1" u="sng" dirty="0"/>
              <a:t>euthanasie</a:t>
            </a:r>
            <a:r>
              <a:rPr lang="fr-BE" altLang="fr-FR" i="1" dirty="0"/>
              <a:t>. »</a:t>
            </a:r>
          </a:p>
        </p:txBody>
      </p:sp>
    </p:spTree>
    <p:extLst>
      <p:ext uri="{BB962C8B-B14F-4D97-AF65-F5344CB8AC3E}">
        <p14:creationId xmlns:p14="http://schemas.microsoft.com/office/powerpoint/2010/main" val="1978528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a:extLst>
              <a:ext uri="{FF2B5EF4-FFF2-40B4-BE49-F238E27FC236}">
                <a16:creationId xmlns:a16="http://schemas.microsoft.com/office/drawing/2014/main" id="{924771BD-8365-4311-B1BF-4694A600FF44}"/>
              </a:ext>
            </a:extLst>
          </p:cNvPr>
          <p:cNvSpPr>
            <a:spLocks noGrp="1" noChangeArrowheads="1"/>
          </p:cNvSpPr>
          <p:nvPr>
            <p:ph type="title"/>
          </p:nvPr>
        </p:nvSpPr>
        <p:spPr>
          <a:xfrm>
            <a:off x="206062" y="107541"/>
            <a:ext cx="11985938" cy="769793"/>
          </a:xfrm>
        </p:spPr>
        <p:txBody>
          <a:bodyPr/>
          <a:lstStyle/>
          <a:p>
            <a:pPr algn="ctr" eaLnBrk="1" hangingPunct="1">
              <a:defRPr/>
            </a:pPr>
            <a:r>
              <a:rPr lang="fr-BE" dirty="0">
                <a:ea typeface="+mj-ea"/>
                <a:cs typeface="+mj-cs"/>
              </a:rPr>
              <a:t>Euthanasie, eu-thanatos = « bonne mort » 3/3</a:t>
            </a:r>
            <a:endParaRPr lang="fr-FR" dirty="0">
              <a:ea typeface="+mj-ea"/>
              <a:cs typeface="+mj-cs"/>
            </a:endParaRPr>
          </a:p>
        </p:txBody>
      </p:sp>
      <p:sp>
        <p:nvSpPr>
          <p:cNvPr id="8195" name="Rectangle 3">
            <a:extLst>
              <a:ext uri="{FF2B5EF4-FFF2-40B4-BE49-F238E27FC236}">
                <a16:creationId xmlns:a16="http://schemas.microsoft.com/office/drawing/2014/main" id="{1CB7AB5C-C7E1-459E-937B-771AC36ECEC6}"/>
              </a:ext>
            </a:extLst>
          </p:cNvPr>
          <p:cNvSpPr>
            <a:spLocks noGrp="1" noChangeArrowheads="1"/>
          </p:cNvSpPr>
          <p:nvPr>
            <p:ph type="body" idx="1"/>
          </p:nvPr>
        </p:nvSpPr>
        <p:spPr>
          <a:xfrm>
            <a:off x="343231" y="981309"/>
            <a:ext cx="11848769" cy="5876691"/>
          </a:xfrm>
        </p:spPr>
        <p:txBody>
          <a:bodyPr>
            <a:normAutofit/>
          </a:bodyPr>
          <a:lstStyle/>
          <a:p>
            <a:pPr>
              <a:lnSpc>
                <a:spcPct val="80000"/>
              </a:lnSpc>
            </a:pPr>
            <a:r>
              <a:rPr lang="fr-BE" altLang="fr-FR" dirty="0"/>
              <a:t>                      A partir 1970 </a:t>
            </a:r>
            <a:r>
              <a:rPr lang="fr-BE" altLang="fr-FR" sz="1900" dirty="0"/>
              <a:t>: retour progressif au sens initial de « bonne mort » (mort acceptable)</a:t>
            </a:r>
          </a:p>
          <a:p>
            <a:pPr defTabSz="914400">
              <a:spcBef>
                <a:spcPts val="0"/>
              </a:spcBef>
              <a:buClrTx/>
            </a:pPr>
            <a:r>
              <a:rPr lang="fr-FR" sz="2600" dirty="0">
                <a:solidFill>
                  <a:srgbClr val="5C893F"/>
                </a:solidFill>
                <a:latin typeface="Calibri" panose="020F0502020204030204"/>
              </a:rPr>
              <a:t>XXIème siècle: Définitions </a:t>
            </a:r>
          </a:p>
          <a:p>
            <a:pPr marL="0" indent="0" defTabSz="914400">
              <a:spcBef>
                <a:spcPts val="0"/>
              </a:spcBef>
              <a:buClrTx/>
              <a:buNone/>
            </a:pPr>
            <a:endParaRPr lang="fr-FR" sz="1900" dirty="0">
              <a:solidFill>
                <a:schemeClr val="accent1"/>
              </a:solidFill>
              <a:latin typeface="Calibri" panose="020F0502020204030204"/>
            </a:endParaRPr>
          </a:p>
          <a:p>
            <a:pPr defTabSz="914400">
              <a:spcBef>
                <a:spcPts val="0"/>
              </a:spcBef>
              <a:buClrTx/>
            </a:pPr>
            <a:r>
              <a:rPr lang="fr-FR" b="1" dirty="0">
                <a:solidFill>
                  <a:schemeClr val="tx1"/>
                </a:solidFill>
              </a:rPr>
              <a:t>L'euthanasie</a:t>
            </a:r>
            <a:r>
              <a:rPr lang="fr-FR" dirty="0">
                <a:solidFill>
                  <a:schemeClr val="tx1"/>
                </a:solidFill>
              </a:rPr>
              <a:t> recouvre les situations où une tierce personne (en principe un médecin) utilise des procédés qui permettent </a:t>
            </a:r>
            <a:r>
              <a:rPr lang="fr-FR" b="1" dirty="0">
                <a:solidFill>
                  <a:schemeClr val="tx1"/>
                </a:solidFill>
              </a:rPr>
              <a:t>soit d'anticiper, soit de provoquer la mort d'un malade incurable, qui en a fait la demande explicite</a:t>
            </a:r>
            <a:r>
              <a:rPr lang="fr-FR" dirty="0">
                <a:solidFill>
                  <a:schemeClr val="tx1"/>
                </a:solidFill>
              </a:rPr>
              <a:t>, et ce pour abréger des souffrances insupportables ou lui épargner une situation de déchéance et d'indignité extrêmes.</a:t>
            </a:r>
          </a:p>
          <a:p>
            <a:pPr lvl="1" defTabSz="914400">
              <a:spcBef>
                <a:spcPts val="0"/>
              </a:spcBef>
              <a:buClrTx/>
            </a:pPr>
            <a:r>
              <a:rPr lang="fr-FR" sz="1800" i="1" dirty="0">
                <a:solidFill>
                  <a:schemeClr val="tx1"/>
                </a:solidFill>
              </a:rPr>
              <a:t>La mort résulte d’une action (administration d’un produit létal) =&gt; </a:t>
            </a:r>
            <a:r>
              <a:rPr lang="fr-FR" sz="1800" b="1" i="1" dirty="0">
                <a:solidFill>
                  <a:schemeClr val="tx1"/>
                </a:solidFill>
              </a:rPr>
              <a:t>Euthanasie active / faire mourir </a:t>
            </a:r>
          </a:p>
          <a:p>
            <a:pPr defTabSz="914400">
              <a:spcBef>
                <a:spcPts val="0"/>
              </a:spcBef>
              <a:buClrTx/>
            </a:pPr>
            <a:endParaRPr lang="fr-FR" i="1" dirty="0">
              <a:solidFill>
                <a:schemeClr val="tx1"/>
              </a:solidFill>
            </a:endParaRPr>
          </a:p>
          <a:p>
            <a:pPr defTabSz="914400">
              <a:spcBef>
                <a:spcPts val="0"/>
              </a:spcBef>
              <a:buClrTx/>
            </a:pPr>
            <a:r>
              <a:rPr lang="fr-FR" dirty="0">
                <a:solidFill>
                  <a:schemeClr val="tx1"/>
                </a:solidFill>
              </a:rPr>
              <a:t>La demande des malades incurables au médecin  de renoncer à l’acharnement thérapeutique conduit celui-ci en accord avec le patient, à interrompre les traitements hors ceux relatifs au soulagement de la souffrance </a:t>
            </a:r>
            <a:endParaRPr lang="fr-FR" u="sng" dirty="0">
              <a:solidFill>
                <a:schemeClr val="tx1"/>
              </a:solidFill>
            </a:endParaRPr>
          </a:p>
          <a:p>
            <a:pPr lvl="1" defTabSz="914400">
              <a:spcBef>
                <a:spcPts val="0"/>
              </a:spcBef>
              <a:buClrTx/>
            </a:pPr>
            <a:r>
              <a:rPr lang="fr-FR" sz="1800" i="1" dirty="0">
                <a:solidFill>
                  <a:schemeClr val="tx1"/>
                </a:solidFill>
              </a:rPr>
              <a:t>La mort résulte d’une omission d’agir (arrêts des traitements) =&gt; </a:t>
            </a:r>
            <a:r>
              <a:rPr lang="fr-FR" sz="1800" b="1" i="1" dirty="0">
                <a:solidFill>
                  <a:schemeClr val="tx1"/>
                </a:solidFill>
              </a:rPr>
              <a:t>Euthanasie passive /laisser mourir</a:t>
            </a:r>
          </a:p>
          <a:p>
            <a:pPr lvl="1" defTabSz="914400">
              <a:spcBef>
                <a:spcPts val="0"/>
              </a:spcBef>
              <a:buClrTx/>
            </a:pPr>
            <a:r>
              <a:rPr lang="fr-FR" sz="1800" dirty="0">
                <a:solidFill>
                  <a:schemeClr val="tx1"/>
                </a:solidFill>
              </a:rPr>
              <a:t>L’utilisation d’opioïdes, à doses élevées peuvent accélérer le décès.   </a:t>
            </a:r>
          </a:p>
          <a:p>
            <a:pPr marL="0" indent="0" defTabSz="914400">
              <a:spcBef>
                <a:spcPts val="0"/>
              </a:spcBef>
              <a:buClrTx/>
              <a:buNone/>
            </a:pPr>
            <a:endParaRPr lang="fr-BE" altLang="fr-FR" b="1" dirty="0">
              <a:solidFill>
                <a:schemeClr val="tx1"/>
              </a:solidFill>
            </a:endParaRPr>
          </a:p>
          <a:p>
            <a:pPr defTabSz="914400">
              <a:spcBef>
                <a:spcPts val="0"/>
              </a:spcBef>
              <a:buClrTx/>
            </a:pPr>
            <a:r>
              <a:rPr lang="fr-BE" altLang="fr-FR" b="1" dirty="0">
                <a:solidFill>
                  <a:schemeClr val="tx1"/>
                </a:solidFill>
              </a:rPr>
              <a:t>Suicide assisté </a:t>
            </a:r>
            <a:r>
              <a:rPr lang="fr-BE" altLang="fr-FR" dirty="0">
                <a:solidFill>
                  <a:schemeClr val="tx1"/>
                </a:solidFill>
              </a:rPr>
              <a:t>: mise à disposition par le médecin de drogues létales, avec l’intention explicite de donner au patient la possibilité de mettre fin à ses jours.</a:t>
            </a:r>
          </a:p>
          <a:p>
            <a:pPr lvl="1" defTabSz="914400">
              <a:spcBef>
                <a:spcPts val="0"/>
              </a:spcBef>
              <a:buClrTx/>
            </a:pPr>
            <a:r>
              <a:rPr lang="fr-BE" altLang="fr-FR" sz="1800" dirty="0">
                <a:solidFill>
                  <a:schemeClr val="tx1"/>
                </a:solidFill>
              </a:rPr>
              <a:t>Le malade décide dans le cadre de son autonomie in fine d’utiliser ou non ces drogues  </a:t>
            </a:r>
          </a:p>
          <a:p>
            <a:pPr lvl="1" defTabSz="914400">
              <a:spcBef>
                <a:spcPts val="0"/>
              </a:spcBef>
              <a:buClrTx/>
            </a:pPr>
            <a:r>
              <a:rPr lang="fr-BE" altLang="fr-FR" sz="1800" dirty="0">
                <a:solidFill>
                  <a:schemeClr val="tx1"/>
                </a:solidFill>
              </a:rPr>
              <a:t>Le suicide assisté pose des questions  identiques à l’Euthanasie Active  (Ethique médicale, importance de l’anticipation par rapport à la phase terminale …) </a:t>
            </a:r>
            <a:endParaRPr lang="fr-BE" altLang="fr-FR" sz="1800" i="1" dirty="0">
              <a:solidFill>
                <a:schemeClr val="tx1"/>
              </a:solidFill>
            </a:endParaRPr>
          </a:p>
          <a:p>
            <a:pPr eaLnBrk="1" hangingPunct="1">
              <a:lnSpc>
                <a:spcPct val="80000"/>
              </a:lnSpc>
            </a:pPr>
            <a:endParaRPr lang="fr-FR" altLang="fr-FR" sz="1600" i="1" dirty="0"/>
          </a:p>
        </p:txBody>
      </p:sp>
    </p:spTree>
    <p:extLst>
      <p:ext uri="{BB962C8B-B14F-4D97-AF65-F5344CB8AC3E}">
        <p14:creationId xmlns:p14="http://schemas.microsoft.com/office/powerpoint/2010/main" val="2528442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7654062342_la-legislation-de-l-euthanasie-en-europe">
            <a:extLst>
              <a:ext uri="{FF2B5EF4-FFF2-40B4-BE49-F238E27FC236}">
                <a16:creationId xmlns:a16="http://schemas.microsoft.com/office/drawing/2014/main" id="{7DFF4C6C-7527-4423-8331-8A0C2CF684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542" y="172515"/>
            <a:ext cx="5382246" cy="651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660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5399EF4-46AB-4BE2-8ECA-C0AB44C0A04D}"/>
              </a:ext>
            </a:extLst>
          </p:cNvPr>
          <p:cNvPicPr>
            <a:picLocks noChangeAspect="1"/>
          </p:cNvPicPr>
          <p:nvPr/>
        </p:nvPicPr>
        <p:blipFill>
          <a:blip r:embed="rId3"/>
          <a:stretch>
            <a:fillRect/>
          </a:stretch>
        </p:blipFill>
        <p:spPr>
          <a:xfrm>
            <a:off x="1689145" y="1025235"/>
            <a:ext cx="6630607" cy="4058969"/>
          </a:xfrm>
          <a:prstGeom prst="rect">
            <a:avLst/>
          </a:prstGeom>
        </p:spPr>
      </p:pic>
      <p:sp>
        <p:nvSpPr>
          <p:cNvPr id="5" name="ZoneTexte 4">
            <a:extLst>
              <a:ext uri="{FF2B5EF4-FFF2-40B4-BE49-F238E27FC236}">
                <a16:creationId xmlns:a16="http://schemas.microsoft.com/office/drawing/2014/main" id="{EBAB1538-7EE5-4DE5-B95A-AEE79E7551A0}"/>
              </a:ext>
            </a:extLst>
          </p:cNvPr>
          <p:cNvSpPr txBox="1"/>
          <p:nvPr/>
        </p:nvSpPr>
        <p:spPr>
          <a:xfrm>
            <a:off x="1316181" y="55739"/>
            <a:ext cx="10250675" cy="646331"/>
          </a:xfrm>
          <a:prstGeom prst="rect">
            <a:avLst/>
          </a:prstGeom>
          <a:noFill/>
        </p:spPr>
        <p:txBody>
          <a:bodyPr wrap="square" rtlCol="0">
            <a:spAutoFit/>
          </a:bodyPr>
          <a:lstStyle/>
          <a:p>
            <a:pPr algn="ctr"/>
            <a:r>
              <a:rPr lang="fr-BE" altLang="fr-FR" sz="3600" dirty="0">
                <a:solidFill>
                  <a:srgbClr val="5C893F"/>
                </a:solidFill>
                <a:ea typeface="+mj-ea"/>
                <a:cs typeface="+mj-cs"/>
              </a:rPr>
              <a:t>Les Français et la fin de vie</a:t>
            </a:r>
            <a:endParaRPr lang="fr-FR" sz="2400" dirty="0">
              <a:solidFill>
                <a:srgbClr val="5C893F"/>
              </a:solidFill>
            </a:endParaRPr>
          </a:p>
        </p:txBody>
      </p:sp>
      <p:sp>
        <p:nvSpPr>
          <p:cNvPr id="6" name="ZoneTexte 5">
            <a:extLst>
              <a:ext uri="{FF2B5EF4-FFF2-40B4-BE49-F238E27FC236}">
                <a16:creationId xmlns:a16="http://schemas.microsoft.com/office/drawing/2014/main" id="{678BF184-F9E1-47D0-A74F-814D756299DD}"/>
              </a:ext>
            </a:extLst>
          </p:cNvPr>
          <p:cNvSpPr txBox="1"/>
          <p:nvPr/>
        </p:nvSpPr>
        <p:spPr>
          <a:xfrm>
            <a:off x="1442434" y="5407370"/>
            <a:ext cx="10409338" cy="923330"/>
          </a:xfrm>
          <a:prstGeom prst="rect">
            <a:avLst/>
          </a:prstGeom>
          <a:noFill/>
        </p:spPr>
        <p:txBody>
          <a:bodyPr wrap="square" rtlCol="0">
            <a:spAutoFit/>
          </a:bodyPr>
          <a:lstStyle/>
          <a:p>
            <a:r>
              <a:rPr lang="fr-FR" b="1" i="1" dirty="0"/>
              <a:t>En janvier 2018 seulement 11% des Français affirment être  satisfaits des lois actuelles sur la fin de vie et/ou  de leur application. </a:t>
            </a:r>
          </a:p>
          <a:p>
            <a:endParaRPr lang="fr-FR" b="1" i="1" dirty="0"/>
          </a:p>
        </p:txBody>
      </p:sp>
      <p:sp>
        <p:nvSpPr>
          <p:cNvPr id="8" name="ZoneTexte 7">
            <a:extLst>
              <a:ext uri="{FF2B5EF4-FFF2-40B4-BE49-F238E27FC236}">
                <a16:creationId xmlns:a16="http://schemas.microsoft.com/office/drawing/2014/main" id="{47BFC0AC-746E-4705-8998-E13D8DCF846E}"/>
              </a:ext>
            </a:extLst>
          </p:cNvPr>
          <p:cNvSpPr txBox="1"/>
          <p:nvPr/>
        </p:nvSpPr>
        <p:spPr>
          <a:xfrm>
            <a:off x="7252010" y="826554"/>
            <a:ext cx="4502728" cy="3810000"/>
          </a:xfrm>
          <a:prstGeom prst="rect">
            <a:avLst/>
          </a:prstGeom>
          <a:noFill/>
        </p:spPr>
        <p:txBody>
          <a:bodyPr wrap="square" rtlCol="0">
            <a:spAutoFit/>
          </a:bodyPr>
          <a:lstStyle/>
          <a:p>
            <a:endParaRPr lang="fr-FR" dirty="0"/>
          </a:p>
        </p:txBody>
      </p:sp>
      <p:sp>
        <p:nvSpPr>
          <p:cNvPr id="9" name="ZoneTexte 8">
            <a:extLst>
              <a:ext uri="{FF2B5EF4-FFF2-40B4-BE49-F238E27FC236}">
                <a16:creationId xmlns:a16="http://schemas.microsoft.com/office/drawing/2014/main" id="{17CF363D-A4C3-42C5-BF66-08B92D923E5F}"/>
              </a:ext>
            </a:extLst>
          </p:cNvPr>
          <p:cNvSpPr txBox="1"/>
          <p:nvPr/>
        </p:nvSpPr>
        <p:spPr>
          <a:xfrm>
            <a:off x="8319752" y="1510145"/>
            <a:ext cx="3622866" cy="2123658"/>
          </a:xfrm>
          <a:prstGeom prst="rect">
            <a:avLst/>
          </a:prstGeom>
          <a:noFill/>
        </p:spPr>
        <p:txBody>
          <a:bodyPr wrap="square" rtlCol="0">
            <a:spAutoFit/>
          </a:bodyPr>
          <a:lstStyle/>
          <a:p>
            <a:pPr algn="ctr"/>
            <a:r>
              <a:rPr lang="fr-FR" sz="2400" b="1" dirty="0"/>
              <a:t>~580 000 décès par an</a:t>
            </a:r>
          </a:p>
          <a:p>
            <a:endParaRPr lang="fr-FR" dirty="0"/>
          </a:p>
          <a:p>
            <a:pPr algn="ctr"/>
            <a:r>
              <a:rPr lang="fr-FR" dirty="0"/>
              <a:t>60% à l’hôpital  </a:t>
            </a:r>
          </a:p>
          <a:p>
            <a:pPr algn="ctr"/>
            <a:r>
              <a:rPr lang="fr-FR" dirty="0"/>
              <a:t>23% à leur domicile</a:t>
            </a:r>
          </a:p>
          <a:p>
            <a:pPr algn="ctr"/>
            <a:r>
              <a:rPr lang="fr-FR" dirty="0"/>
              <a:t>16% en EPAHD (en croissance) </a:t>
            </a:r>
          </a:p>
          <a:p>
            <a:pPr algn="ctr"/>
            <a:r>
              <a:rPr lang="fr-FR" dirty="0"/>
              <a:t>1% dans l’espace public</a:t>
            </a:r>
          </a:p>
          <a:p>
            <a:endParaRPr lang="fr-FR" dirty="0"/>
          </a:p>
        </p:txBody>
      </p:sp>
    </p:spTree>
    <p:extLst>
      <p:ext uri="{BB962C8B-B14F-4D97-AF65-F5344CB8AC3E}">
        <p14:creationId xmlns:p14="http://schemas.microsoft.com/office/powerpoint/2010/main" val="3023551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a:extLst>
              <a:ext uri="{FF2B5EF4-FFF2-40B4-BE49-F238E27FC236}">
                <a16:creationId xmlns:a16="http://schemas.microsoft.com/office/drawing/2014/main" id="{A069654E-DF40-4B69-86E8-0B005A8F4E3E}"/>
              </a:ext>
            </a:extLst>
          </p:cNvPr>
          <p:cNvSpPr>
            <a:spLocks noGrp="1" noChangeArrowheads="1"/>
          </p:cNvSpPr>
          <p:nvPr>
            <p:ph type="title"/>
          </p:nvPr>
        </p:nvSpPr>
        <p:spPr>
          <a:xfrm>
            <a:off x="164333" y="0"/>
            <a:ext cx="12027667" cy="671675"/>
          </a:xfrm>
        </p:spPr>
        <p:txBody>
          <a:bodyPr>
            <a:normAutofit/>
          </a:bodyPr>
          <a:lstStyle/>
          <a:p>
            <a:pPr algn="ctr" eaLnBrk="1" hangingPunct="1"/>
            <a:r>
              <a:rPr lang="fr-BE" altLang="fr-FR" dirty="0"/>
              <a:t>Législation Française et fin de vie de 1999 à 2016 -1/4 </a:t>
            </a:r>
            <a:endParaRPr lang="fr-FR" altLang="fr-FR" dirty="0"/>
          </a:p>
        </p:txBody>
      </p:sp>
      <p:sp>
        <p:nvSpPr>
          <p:cNvPr id="10243" name="Rectangle 3">
            <a:extLst>
              <a:ext uri="{FF2B5EF4-FFF2-40B4-BE49-F238E27FC236}">
                <a16:creationId xmlns:a16="http://schemas.microsoft.com/office/drawing/2014/main" id="{0D12B5B4-C44A-4FF5-A7C6-BF567FE88032}"/>
              </a:ext>
            </a:extLst>
          </p:cNvPr>
          <p:cNvSpPr>
            <a:spLocks noGrp="1" noChangeArrowheads="1"/>
          </p:cNvSpPr>
          <p:nvPr>
            <p:ph type="body" idx="1"/>
          </p:nvPr>
        </p:nvSpPr>
        <p:spPr>
          <a:xfrm>
            <a:off x="1516283" y="891251"/>
            <a:ext cx="9838481" cy="4909827"/>
          </a:xfrm>
        </p:spPr>
        <p:txBody>
          <a:bodyPr>
            <a:normAutofit/>
          </a:bodyPr>
          <a:lstStyle/>
          <a:p>
            <a:r>
              <a:rPr lang="fr-FR" b="1" dirty="0"/>
              <a:t>Loi</a:t>
            </a:r>
            <a:r>
              <a:rPr lang="en-GB" b="1" dirty="0"/>
              <a:t> du 9 </a:t>
            </a:r>
            <a:r>
              <a:rPr lang="fr-FR" b="1" dirty="0"/>
              <a:t>juin</a:t>
            </a:r>
            <a:r>
              <a:rPr lang="en-GB" b="1" dirty="0"/>
              <a:t> 1999  (</a:t>
            </a:r>
            <a:r>
              <a:rPr lang="en-GB" dirty="0" err="1"/>
              <a:t>certains</a:t>
            </a:r>
            <a:r>
              <a:rPr lang="en-GB" dirty="0"/>
              <a:t> articles </a:t>
            </a:r>
            <a:r>
              <a:rPr lang="en-GB" dirty="0" err="1"/>
              <a:t>abrogés</a:t>
            </a:r>
            <a:r>
              <a:rPr lang="en-GB" dirty="0"/>
              <a:t> le 22 </a:t>
            </a:r>
            <a:r>
              <a:rPr lang="en-GB" dirty="0" err="1"/>
              <a:t>juin</a:t>
            </a:r>
            <a:r>
              <a:rPr lang="en-GB" dirty="0"/>
              <a:t> 2000)</a:t>
            </a:r>
            <a:endParaRPr lang="fr-FR" dirty="0"/>
          </a:p>
          <a:p>
            <a:r>
              <a:rPr lang="en-GB" dirty="0" err="1"/>
              <a:t>Contenu</a:t>
            </a:r>
            <a:r>
              <a:rPr lang="en-GB" dirty="0"/>
              <a:t> : </a:t>
            </a:r>
            <a:r>
              <a:rPr lang="en-GB" b="1" dirty="0" err="1"/>
              <a:t>toute</a:t>
            </a:r>
            <a:r>
              <a:rPr lang="en-GB" b="1" dirty="0"/>
              <a:t> </a:t>
            </a:r>
            <a:r>
              <a:rPr lang="en-GB" b="1" dirty="0" err="1"/>
              <a:t>personne</a:t>
            </a:r>
            <a:r>
              <a:rPr lang="en-GB" b="1" dirty="0"/>
              <a:t> </a:t>
            </a:r>
            <a:r>
              <a:rPr lang="en-GB" b="1" dirty="0" err="1"/>
              <a:t>malade</a:t>
            </a:r>
            <a:r>
              <a:rPr lang="en-GB" b="1" dirty="0"/>
              <a:t> </a:t>
            </a:r>
            <a:r>
              <a:rPr lang="en-GB" b="1" dirty="0" err="1"/>
              <a:t>dont</a:t>
            </a:r>
            <a:r>
              <a:rPr lang="en-GB" b="1" dirty="0"/>
              <a:t> </a:t>
            </a:r>
            <a:r>
              <a:rPr lang="en-GB" b="1" dirty="0" err="1"/>
              <a:t>l’état</a:t>
            </a:r>
            <a:r>
              <a:rPr lang="en-GB" b="1" dirty="0"/>
              <a:t> le </a:t>
            </a:r>
            <a:r>
              <a:rPr lang="en-GB" b="1" dirty="0" err="1"/>
              <a:t>requiert</a:t>
            </a:r>
            <a:r>
              <a:rPr lang="en-GB" b="1" dirty="0"/>
              <a:t> a le droit </a:t>
            </a:r>
            <a:r>
              <a:rPr lang="en-GB" b="1" dirty="0" err="1"/>
              <a:t>d’accéder</a:t>
            </a:r>
            <a:r>
              <a:rPr lang="en-GB" b="1" dirty="0"/>
              <a:t> a des </a:t>
            </a:r>
            <a:r>
              <a:rPr lang="en-GB" b="1" dirty="0" err="1"/>
              <a:t>soins</a:t>
            </a:r>
            <a:r>
              <a:rPr lang="en-GB" b="1" dirty="0"/>
              <a:t> </a:t>
            </a:r>
            <a:r>
              <a:rPr lang="en-GB" b="1" dirty="0" err="1"/>
              <a:t>palliatifs</a:t>
            </a:r>
            <a:r>
              <a:rPr lang="en-GB" b="1" dirty="0"/>
              <a:t> et à un </a:t>
            </a:r>
            <a:r>
              <a:rPr lang="fr-FR" b="1" dirty="0"/>
              <a:t>accompagnement</a:t>
            </a:r>
            <a:r>
              <a:rPr lang="en-GB" b="1" dirty="0"/>
              <a:t>. </a:t>
            </a:r>
            <a:endParaRPr lang="fr-FR" b="1" dirty="0"/>
          </a:p>
          <a:p>
            <a:r>
              <a:rPr lang="en-GB" b="1" dirty="0">
                <a:solidFill>
                  <a:srgbClr val="5C893F"/>
                </a:solidFill>
              </a:rPr>
              <a:t>Les </a:t>
            </a:r>
            <a:r>
              <a:rPr lang="en-GB" b="1" dirty="0" err="1">
                <a:solidFill>
                  <a:srgbClr val="5C893F"/>
                </a:solidFill>
              </a:rPr>
              <a:t>soins</a:t>
            </a:r>
            <a:r>
              <a:rPr lang="en-GB" b="1" dirty="0">
                <a:solidFill>
                  <a:srgbClr val="5C893F"/>
                </a:solidFill>
              </a:rPr>
              <a:t> </a:t>
            </a:r>
            <a:r>
              <a:rPr lang="en-GB" b="1" dirty="0" err="1">
                <a:solidFill>
                  <a:srgbClr val="5C893F"/>
                </a:solidFill>
              </a:rPr>
              <a:t>palliatifs</a:t>
            </a:r>
            <a:r>
              <a:rPr lang="en-GB" b="1" dirty="0">
                <a:solidFill>
                  <a:srgbClr val="5C893F"/>
                </a:solidFill>
              </a:rPr>
              <a:t> </a:t>
            </a:r>
            <a:r>
              <a:rPr lang="en-GB" b="1" dirty="0" err="1">
                <a:solidFill>
                  <a:srgbClr val="5C893F"/>
                </a:solidFill>
              </a:rPr>
              <a:t>sont</a:t>
            </a:r>
            <a:r>
              <a:rPr lang="en-GB" b="1" dirty="0">
                <a:solidFill>
                  <a:srgbClr val="5C893F"/>
                </a:solidFill>
              </a:rPr>
              <a:t> des </a:t>
            </a:r>
            <a:r>
              <a:rPr lang="en-GB" b="1" dirty="0" err="1">
                <a:solidFill>
                  <a:srgbClr val="5C893F"/>
                </a:solidFill>
              </a:rPr>
              <a:t>soins</a:t>
            </a:r>
            <a:r>
              <a:rPr lang="en-GB" b="1" dirty="0">
                <a:solidFill>
                  <a:srgbClr val="5C893F"/>
                </a:solidFill>
              </a:rPr>
              <a:t> </a:t>
            </a:r>
            <a:r>
              <a:rPr lang="en-GB" b="1" dirty="0" err="1">
                <a:solidFill>
                  <a:srgbClr val="5C893F"/>
                </a:solidFill>
              </a:rPr>
              <a:t>actifs</a:t>
            </a:r>
            <a:r>
              <a:rPr lang="en-GB" b="1" dirty="0">
                <a:solidFill>
                  <a:srgbClr val="5C893F"/>
                </a:solidFill>
              </a:rPr>
              <a:t> et  </a:t>
            </a:r>
            <a:r>
              <a:rPr lang="en-GB" b="1" dirty="0" err="1">
                <a:solidFill>
                  <a:srgbClr val="5C893F"/>
                </a:solidFill>
              </a:rPr>
              <a:t>continus</a:t>
            </a:r>
            <a:r>
              <a:rPr lang="en-GB" b="1" dirty="0">
                <a:solidFill>
                  <a:srgbClr val="5C893F"/>
                </a:solidFill>
              </a:rPr>
              <a:t> </a:t>
            </a:r>
            <a:r>
              <a:rPr lang="en-GB" b="1" dirty="0" err="1">
                <a:solidFill>
                  <a:srgbClr val="5C893F"/>
                </a:solidFill>
              </a:rPr>
              <a:t>pratiqués</a:t>
            </a:r>
            <a:r>
              <a:rPr lang="en-GB" b="1" dirty="0">
                <a:solidFill>
                  <a:srgbClr val="5C893F"/>
                </a:solidFill>
              </a:rPr>
              <a:t> par </a:t>
            </a:r>
            <a:r>
              <a:rPr lang="en-GB" b="1" dirty="0" err="1">
                <a:solidFill>
                  <a:srgbClr val="5C893F"/>
                </a:solidFill>
              </a:rPr>
              <a:t>une</a:t>
            </a:r>
            <a:r>
              <a:rPr lang="en-GB" b="1" dirty="0">
                <a:solidFill>
                  <a:srgbClr val="5C893F"/>
                </a:solidFill>
              </a:rPr>
              <a:t> </a:t>
            </a:r>
            <a:r>
              <a:rPr lang="en-GB" b="1" dirty="0" err="1">
                <a:solidFill>
                  <a:srgbClr val="5C893F"/>
                </a:solidFill>
              </a:rPr>
              <a:t>équipe</a:t>
            </a:r>
            <a:r>
              <a:rPr lang="en-GB" b="1" dirty="0">
                <a:solidFill>
                  <a:srgbClr val="5C893F"/>
                </a:solidFill>
              </a:rPr>
              <a:t> </a:t>
            </a:r>
            <a:r>
              <a:rPr lang="en-GB" b="1" dirty="0" err="1">
                <a:solidFill>
                  <a:srgbClr val="5C893F"/>
                </a:solidFill>
              </a:rPr>
              <a:t>interdisciplinaire</a:t>
            </a:r>
            <a:r>
              <a:rPr lang="en-GB" b="1" dirty="0">
                <a:solidFill>
                  <a:srgbClr val="5C893F"/>
                </a:solidFill>
              </a:rPr>
              <a:t> </a:t>
            </a:r>
            <a:r>
              <a:rPr lang="en-GB" b="1" dirty="0" err="1">
                <a:solidFill>
                  <a:srgbClr val="5C893F"/>
                </a:solidFill>
              </a:rPr>
              <a:t>en</a:t>
            </a:r>
            <a:r>
              <a:rPr lang="en-GB" b="1" dirty="0">
                <a:solidFill>
                  <a:srgbClr val="5C893F"/>
                </a:solidFill>
              </a:rPr>
              <a:t> institution </a:t>
            </a:r>
            <a:r>
              <a:rPr lang="en-GB" b="1" dirty="0" err="1">
                <a:solidFill>
                  <a:srgbClr val="5C893F"/>
                </a:solidFill>
              </a:rPr>
              <a:t>ou</a:t>
            </a:r>
            <a:r>
              <a:rPr lang="en-GB" b="1" dirty="0">
                <a:solidFill>
                  <a:srgbClr val="5C893F"/>
                </a:solidFill>
              </a:rPr>
              <a:t> à domicile ; </a:t>
            </a:r>
            <a:r>
              <a:rPr lang="en-GB" b="1" dirty="0" err="1">
                <a:solidFill>
                  <a:srgbClr val="5C893F"/>
                </a:solidFill>
              </a:rPr>
              <a:t>ils</a:t>
            </a:r>
            <a:r>
              <a:rPr lang="en-GB" b="1" dirty="0">
                <a:solidFill>
                  <a:srgbClr val="5C893F"/>
                </a:solidFill>
              </a:rPr>
              <a:t> </a:t>
            </a:r>
            <a:r>
              <a:rPr lang="en-GB" b="1" dirty="0" err="1">
                <a:solidFill>
                  <a:srgbClr val="5C893F"/>
                </a:solidFill>
              </a:rPr>
              <a:t>visent</a:t>
            </a:r>
            <a:r>
              <a:rPr lang="en-GB" b="1" dirty="0">
                <a:solidFill>
                  <a:srgbClr val="5C893F"/>
                </a:solidFill>
              </a:rPr>
              <a:t> à </a:t>
            </a:r>
            <a:r>
              <a:rPr lang="en-GB" b="1" dirty="0" err="1">
                <a:solidFill>
                  <a:srgbClr val="5C893F"/>
                </a:solidFill>
              </a:rPr>
              <a:t>soulager</a:t>
            </a:r>
            <a:r>
              <a:rPr lang="en-GB" b="1" dirty="0">
                <a:solidFill>
                  <a:srgbClr val="5C893F"/>
                </a:solidFill>
              </a:rPr>
              <a:t> la </a:t>
            </a:r>
            <a:r>
              <a:rPr lang="en-GB" b="1" dirty="0" err="1">
                <a:solidFill>
                  <a:srgbClr val="5C893F"/>
                </a:solidFill>
              </a:rPr>
              <a:t>douleur,à</a:t>
            </a:r>
            <a:r>
              <a:rPr lang="en-GB" b="1" dirty="0">
                <a:solidFill>
                  <a:srgbClr val="5C893F"/>
                </a:solidFill>
              </a:rPr>
              <a:t> </a:t>
            </a:r>
            <a:r>
              <a:rPr lang="en-GB" b="1" dirty="0" err="1">
                <a:solidFill>
                  <a:srgbClr val="5C893F"/>
                </a:solidFill>
              </a:rPr>
              <a:t>apaiser</a:t>
            </a:r>
            <a:r>
              <a:rPr lang="en-GB" b="1" dirty="0">
                <a:solidFill>
                  <a:srgbClr val="5C893F"/>
                </a:solidFill>
              </a:rPr>
              <a:t> la </a:t>
            </a:r>
            <a:r>
              <a:rPr lang="en-GB" b="1" dirty="0" err="1">
                <a:solidFill>
                  <a:srgbClr val="5C893F"/>
                </a:solidFill>
              </a:rPr>
              <a:t>souffrance</a:t>
            </a:r>
            <a:r>
              <a:rPr lang="en-GB" b="1" dirty="0">
                <a:solidFill>
                  <a:srgbClr val="5C893F"/>
                </a:solidFill>
              </a:rPr>
              <a:t> </a:t>
            </a:r>
            <a:r>
              <a:rPr lang="en-GB" b="1" dirty="0" err="1">
                <a:solidFill>
                  <a:srgbClr val="5C893F"/>
                </a:solidFill>
              </a:rPr>
              <a:t>psychique</a:t>
            </a:r>
            <a:r>
              <a:rPr lang="en-GB" b="1" dirty="0">
                <a:solidFill>
                  <a:srgbClr val="5C893F"/>
                </a:solidFill>
              </a:rPr>
              <a:t>, à </a:t>
            </a:r>
            <a:r>
              <a:rPr lang="en-GB" b="1" dirty="0" err="1">
                <a:solidFill>
                  <a:srgbClr val="5C893F"/>
                </a:solidFill>
              </a:rPr>
              <a:t>sauvegarder</a:t>
            </a:r>
            <a:r>
              <a:rPr lang="en-GB" b="1" dirty="0">
                <a:solidFill>
                  <a:srgbClr val="5C893F"/>
                </a:solidFill>
              </a:rPr>
              <a:t> la </a:t>
            </a:r>
            <a:r>
              <a:rPr lang="en-GB" b="1" dirty="0" err="1">
                <a:solidFill>
                  <a:srgbClr val="5C893F"/>
                </a:solidFill>
              </a:rPr>
              <a:t>dignité</a:t>
            </a:r>
            <a:r>
              <a:rPr lang="en-GB" b="1" dirty="0">
                <a:solidFill>
                  <a:srgbClr val="5C893F"/>
                </a:solidFill>
              </a:rPr>
              <a:t> de la </a:t>
            </a:r>
            <a:r>
              <a:rPr lang="en-GB" b="1" dirty="0" err="1">
                <a:solidFill>
                  <a:srgbClr val="5C893F"/>
                </a:solidFill>
              </a:rPr>
              <a:t>personne</a:t>
            </a:r>
            <a:r>
              <a:rPr lang="en-GB" b="1" dirty="0">
                <a:solidFill>
                  <a:srgbClr val="5C893F"/>
                </a:solidFill>
              </a:rPr>
              <a:t> </a:t>
            </a:r>
            <a:r>
              <a:rPr lang="en-GB" b="1" dirty="0" err="1">
                <a:solidFill>
                  <a:srgbClr val="5C893F"/>
                </a:solidFill>
              </a:rPr>
              <a:t>malade</a:t>
            </a:r>
            <a:r>
              <a:rPr lang="en-GB" b="1" dirty="0">
                <a:solidFill>
                  <a:srgbClr val="5C893F"/>
                </a:solidFill>
              </a:rPr>
              <a:t> et à </a:t>
            </a:r>
            <a:r>
              <a:rPr lang="en-GB" b="1" dirty="0" err="1">
                <a:solidFill>
                  <a:srgbClr val="5C893F"/>
                </a:solidFill>
              </a:rPr>
              <a:t>soutenir</a:t>
            </a:r>
            <a:r>
              <a:rPr lang="en-GB" b="1" dirty="0">
                <a:solidFill>
                  <a:srgbClr val="5C893F"/>
                </a:solidFill>
              </a:rPr>
              <a:t> son entourage. </a:t>
            </a:r>
            <a:endParaRPr lang="fr-FR" b="1" dirty="0">
              <a:solidFill>
                <a:srgbClr val="5C893F"/>
              </a:solidFill>
            </a:endParaRPr>
          </a:p>
          <a:p>
            <a:pPr marL="0" indent="0">
              <a:buNone/>
            </a:pPr>
            <a:r>
              <a:rPr lang="en-GB" dirty="0"/>
              <a:t> </a:t>
            </a:r>
            <a:endParaRPr lang="fr-FR" dirty="0"/>
          </a:p>
          <a:p>
            <a:r>
              <a:rPr lang="en-GB" dirty="0" err="1"/>
              <a:t>Depuis</a:t>
            </a:r>
            <a:r>
              <a:rPr lang="en-GB" dirty="0"/>
              <a:t> 1999, le </a:t>
            </a:r>
            <a:r>
              <a:rPr lang="fr-FR" dirty="0"/>
              <a:t>législateur développe </a:t>
            </a:r>
            <a:r>
              <a:rPr lang="en-GB" dirty="0"/>
              <a:t>3 axes:</a:t>
            </a:r>
            <a:endParaRPr lang="fr-FR" dirty="0"/>
          </a:p>
          <a:p>
            <a:pPr lvl="1"/>
            <a:r>
              <a:rPr lang="en-GB" dirty="0" err="1"/>
              <a:t>Accès</a:t>
            </a:r>
            <a:r>
              <a:rPr lang="en-GB" dirty="0"/>
              <a:t> aux </a:t>
            </a:r>
            <a:r>
              <a:rPr lang="en-GB" dirty="0" err="1"/>
              <a:t>soins</a:t>
            </a:r>
            <a:r>
              <a:rPr lang="en-GB" dirty="0"/>
              <a:t> </a:t>
            </a:r>
            <a:r>
              <a:rPr lang="en-GB" dirty="0" err="1"/>
              <a:t>palliatifs</a:t>
            </a:r>
            <a:r>
              <a:rPr lang="en-GB" dirty="0"/>
              <a:t>,</a:t>
            </a:r>
          </a:p>
          <a:p>
            <a:pPr lvl="1"/>
            <a:r>
              <a:rPr lang="en-GB" dirty="0"/>
              <a:t>la </a:t>
            </a:r>
            <a:r>
              <a:rPr lang="en-GB" dirty="0" err="1"/>
              <a:t>corresponsabilité</a:t>
            </a:r>
            <a:r>
              <a:rPr lang="en-GB" dirty="0"/>
              <a:t> </a:t>
            </a:r>
            <a:r>
              <a:rPr lang="en-GB" dirty="0" err="1"/>
              <a:t>médecin</a:t>
            </a:r>
            <a:r>
              <a:rPr lang="en-GB" dirty="0"/>
              <a:t>-patient, </a:t>
            </a:r>
          </a:p>
          <a:p>
            <a:pPr lvl="1"/>
            <a:r>
              <a:rPr lang="en-GB" dirty="0"/>
              <a:t>la </a:t>
            </a:r>
            <a:r>
              <a:rPr lang="en-GB" dirty="0" err="1"/>
              <a:t>prévention</a:t>
            </a:r>
            <a:r>
              <a:rPr lang="en-GB" dirty="0"/>
              <a:t> de </a:t>
            </a:r>
            <a:r>
              <a:rPr lang="en-GB" dirty="0" err="1"/>
              <a:t>l’acharnement</a:t>
            </a:r>
            <a:r>
              <a:rPr lang="en-GB" dirty="0"/>
              <a:t> </a:t>
            </a:r>
            <a:r>
              <a:rPr lang="en-GB" dirty="0" err="1"/>
              <a:t>thérapeutique</a:t>
            </a:r>
            <a:endParaRPr lang="fr-FR" dirty="0"/>
          </a:p>
        </p:txBody>
      </p:sp>
      <p:pic>
        <p:nvPicPr>
          <p:cNvPr id="2" name="Image 1">
            <a:extLst>
              <a:ext uri="{FF2B5EF4-FFF2-40B4-BE49-F238E27FC236}">
                <a16:creationId xmlns:a16="http://schemas.microsoft.com/office/drawing/2014/main" id="{6CC93F0B-BF87-4918-9DD2-F046E3F45B4E}"/>
              </a:ext>
            </a:extLst>
          </p:cNvPr>
          <p:cNvPicPr>
            <a:picLocks noChangeAspect="1"/>
          </p:cNvPicPr>
          <p:nvPr/>
        </p:nvPicPr>
        <p:blipFill>
          <a:blip r:embed="rId3"/>
          <a:stretch>
            <a:fillRect/>
          </a:stretch>
        </p:blipFill>
        <p:spPr>
          <a:xfrm>
            <a:off x="7194130" y="3204187"/>
            <a:ext cx="4279697" cy="2855739"/>
          </a:xfrm>
          <a:prstGeom prst="rect">
            <a:avLst/>
          </a:prstGeom>
        </p:spPr>
      </p:pic>
    </p:spTree>
    <p:extLst>
      <p:ext uri="{BB962C8B-B14F-4D97-AF65-F5344CB8AC3E}">
        <p14:creationId xmlns:p14="http://schemas.microsoft.com/office/powerpoint/2010/main" val="1091028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687D605-1179-4B3F-8F5F-E72DFA294295}"/>
              </a:ext>
            </a:extLst>
          </p:cNvPr>
          <p:cNvSpPr>
            <a:spLocks noGrp="1"/>
          </p:cNvSpPr>
          <p:nvPr>
            <p:ph idx="1"/>
          </p:nvPr>
        </p:nvSpPr>
        <p:spPr>
          <a:xfrm>
            <a:off x="675190" y="880105"/>
            <a:ext cx="10817224" cy="5904120"/>
          </a:xfrm>
        </p:spPr>
        <p:txBody>
          <a:bodyPr>
            <a:normAutofit fontScale="92500" lnSpcReduction="10000"/>
          </a:bodyPr>
          <a:lstStyle/>
          <a:p>
            <a:r>
              <a:rPr lang="en-GB" b="1" dirty="0"/>
              <a:t>         </a:t>
            </a:r>
            <a:r>
              <a:rPr lang="en-GB" b="1" dirty="0" err="1"/>
              <a:t>Loi</a:t>
            </a:r>
            <a:r>
              <a:rPr lang="en-GB" b="1" dirty="0"/>
              <a:t> du 4 Mars 2002 </a:t>
            </a:r>
            <a:endParaRPr lang="fr-FR" dirty="0"/>
          </a:p>
          <a:p>
            <a:r>
              <a:rPr lang="en-GB" b="1" dirty="0" err="1"/>
              <a:t>Instaure</a:t>
            </a:r>
            <a:r>
              <a:rPr lang="en-GB" b="1" dirty="0"/>
              <a:t> </a:t>
            </a:r>
            <a:r>
              <a:rPr lang="en-GB" b="1" dirty="0" err="1"/>
              <a:t>une</a:t>
            </a:r>
            <a:r>
              <a:rPr lang="en-GB" b="1" dirty="0"/>
              <a:t> co-</a:t>
            </a:r>
            <a:r>
              <a:rPr lang="en-GB" b="1" dirty="0" err="1"/>
              <a:t>responsabilité</a:t>
            </a:r>
            <a:r>
              <a:rPr lang="en-GB" b="1" dirty="0"/>
              <a:t> </a:t>
            </a:r>
            <a:r>
              <a:rPr lang="en-GB" b="1" dirty="0" err="1"/>
              <a:t>médecin</a:t>
            </a:r>
            <a:r>
              <a:rPr lang="en-GB" b="1" dirty="0"/>
              <a:t>-patient</a:t>
            </a:r>
            <a:endParaRPr lang="fr-FR" b="1" dirty="0"/>
          </a:p>
          <a:p>
            <a:r>
              <a:rPr lang="en-GB" dirty="0"/>
              <a:t>Au </a:t>
            </a:r>
            <a:r>
              <a:rPr lang="fr-FR" dirty="0"/>
              <a:t>cas</a:t>
            </a:r>
            <a:r>
              <a:rPr lang="en-GB" dirty="0"/>
              <a:t> </a:t>
            </a:r>
            <a:r>
              <a:rPr lang="en-GB" dirty="0" err="1"/>
              <a:t>où</a:t>
            </a:r>
            <a:r>
              <a:rPr lang="en-GB" dirty="0"/>
              <a:t> le patient </a:t>
            </a:r>
            <a:r>
              <a:rPr lang="en-GB" dirty="0" err="1"/>
              <a:t>est</a:t>
            </a:r>
            <a:r>
              <a:rPr lang="en-GB" dirty="0"/>
              <a:t> hors d’état </a:t>
            </a:r>
            <a:r>
              <a:rPr lang="en-GB" dirty="0" err="1"/>
              <a:t>d‘exprimer</a:t>
            </a:r>
            <a:r>
              <a:rPr lang="en-GB" dirty="0"/>
              <a:t> </a:t>
            </a:r>
            <a:r>
              <a:rPr lang="en-GB" dirty="0" err="1"/>
              <a:t>sa</a:t>
            </a:r>
            <a:r>
              <a:rPr lang="en-GB" dirty="0"/>
              <a:t> </a:t>
            </a:r>
            <a:r>
              <a:rPr lang="en-GB" dirty="0" err="1"/>
              <a:t>volonté</a:t>
            </a:r>
            <a:r>
              <a:rPr lang="en-GB" dirty="0"/>
              <a:t>, </a:t>
            </a:r>
          </a:p>
          <a:p>
            <a:pPr marL="0" indent="0">
              <a:buNone/>
            </a:pPr>
            <a:r>
              <a:rPr lang="en-GB" dirty="0"/>
              <a:t>le </a:t>
            </a:r>
            <a:r>
              <a:rPr lang="en-GB" dirty="0" err="1"/>
              <a:t>médecin</a:t>
            </a:r>
            <a:r>
              <a:rPr lang="en-GB" dirty="0"/>
              <a:t> </a:t>
            </a:r>
            <a:r>
              <a:rPr lang="en-GB" dirty="0" err="1"/>
              <a:t>avant</a:t>
            </a:r>
            <a:r>
              <a:rPr lang="en-GB" dirty="0"/>
              <a:t> </a:t>
            </a:r>
            <a:r>
              <a:rPr lang="en-GB" dirty="0" err="1"/>
              <a:t>toute</a:t>
            </a:r>
            <a:r>
              <a:rPr lang="en-GB" dirty="0"/>
              <a:t> investigation </a:t>
            </a:r>
            <a:r>
              <a:rPr lang="en-GB" dirty="0" err="1"/>
              <a:t>doit</a:t>
            </a:r>
            <a:r>
              <a:rPr lang="en-GB" dirty="0"/>
              <a:t> consulter la </a:t>
            </a:r>
            <a:r>
              <a:rPr lang="en-GB" dirty="0" err="1"/>
              <a:t>personne</a:t>
            </a:r>
            <a:r>
              <a:rPr lang="en-GB" dirty="0"/>
              <a:t> </a:t>
            </a:r>
          </a:p>
          <a:p>
            <a:pPr marL="0" indent="0">
              <a:buNone/>
            </a:pPr>
            <a:r>
              <a:rPr lang="en-GB" dirty="0"/>
              <a:t>de </a:t>
            </a:r>
            <a:r>
              <a:rPr lang="en-GB" dirty="0" err="1"/>
              <a:t>confiance</a:t>
            </a:r>
            <a:r>
              <a:rPr lang="en-GB" dirty="0"/>
              <a:t> </a:t>
            </a:r>
            <a:r>
              <a:rPr lang="en-GB" dirty="0" err="1"/>
              <a:t>désignée</a:t>
            </a:r>
            <a:r>
              <a:rPr lang="en-GB" dirty="0"/>
              <a:t> à </a:t>
            </a:r>
            <a:r>
              <a:rPr lang="en-GB" dirty="0" err="1"/>
              <a:t>l’avance</a:t>
            </a:r>
            <a:r>
              <a:rPr lang="en-GB" dirty="0"/>
              <a:t> par la </a:t>
            </a:r>
            <a:r>
              <a:rPr lang="en-GB" dirty="0" err="1"/>
              <a:t>personne</a:t>
            </a:r>
            <a:r>
              <a:rPr lang="en-GB" dirty="0"/>
              <a:t>, la </a:t>
            </a:r>
            <a:r>
              <a:rPr lang="en-GB" dirty="0" err="1"/>
              <a:t>famille</a:t>
            </a:r>
            <a:r>
              <a:rPr lang="en-GB" dirty="0"/>
              <a:t> </a:t>
            </a:r>
            <a:r>
              <a:rPr lang="en-GB" dirty="0" err="1"/>
              <a:t>ou</a:t>
            </a:r>
            <a:r>
              <a:rPr lang="en-GB" dirty="0"/>
              <a:t> </a:t>
            </a:r>
          </a:p>
          <a:p>
            <a:pPr marL="0" indent="0">
              <a:buNone/>
            </a:pPr>
            <a:r>
              <a:rPr lang="en-GB" dirty="0"/>
              <a:t>à </a:t>
            </a:r>
            <a:r>
              <a:rPr lang="en-GB" dirty="0" err="1"/>
              <a:t>défaut</a:t>
            </a:r>
            <a:r>
              <a:rPr lang="en-GB" dirty="0"/>
              <a:t> </a:t>
            </a:r>
            <a:r>
              <a:rPr lang="en-GB" dirty="0" err="1"/>
              <a:t>l’un</a:t>
            </a:r>
            <a:r>
              <a:rPr lang="en-GB" dirty="0"/>
              <a:t> des </a:t>
            </a:r>
            <a:r>
              <a:rPr lang="en-GB" dirty="0" err="1"/>
              <a:t>proches</a:t>
            </a:r>
            <a:r>
              <a:rPr lang="en-GB" dirty="0"/>
              <a:t>.</a:t>
            </a:r>
            <a:endParaRPr lang="fr-FR" dirty="0"/>
          </a:p>
          <a:p>
            <a:pPr marL="0" indent="0">
              <a:buNone/>
            </a:pPr>
            <a:r>
              <a:rPr lang="en-GB" dirty="0"/>
              <a:t> </a:t>
            </a:r>
            <a:endParaRPr lang="fr-FR" sz="1900" dirty="0"/>
          </a:p>
          <a:p>
            <a:pPr lvl="1"/>
            <a:r>
              <a:rPr lang="en-GB" sz="1900" b="1" dirty="0" err="1"/>
              <a:t>Loi</a:t>
            </a:r>
            <a:r>
              <a:rPr lang="en-GB" sz="1900" b="1" dirty="0"/>
              <a:t> du 22 </a:t>
            </a:r>
            <a:r>
              <a:rPr lang="en-GB" sz="1900" b="1" dirty="0" err="1"/>
              <a:t>avril</a:t>
            </a:r>
            <a:r>
              <a:rPr lang="en-GB" sz="1900" b="1" dirty="0"/>
              <a:t> 2005 (</a:t>
            </a:r>
            <a:r>
              <a:rPr lang="en-GB" sz="1900" b="1" dirty="0" err="1"/>
              <a:t>dite</a:t>
            </a:r>
            <a:r>
              <a:rPr lang="en-GB" sz="1900" b="1" dirty="0"/>
              <a:t> </a:t>
            </a:r>
            <a:r>
              <a:rPr lang="en-GB" sz="1900" b="1" dirty="0" err="1"/>
              <a:t>Loi</a:t>
            </a:r>
            <a:r>
              <a:rPr lang="en-GB" sz="1900" b="1" dirty="0"/>
              <a:t> LEONETTI)</a:t>
            </a:r>
            <a:endParaRPr lang="fr-FR" sz="1900" dirty="0"/>
          </a:p>
          <a:p>
            <a:r>
              <a:rPr lang="en-GB" b="1" dirty="0" err="1"/>
              <a:t>Possibilité</a:t>
            </a:r>
            <a:r>
              <a:rPr lang="en-GB" b="1" dirty="0"/>
              <a:t> pour </a:t>
            </a:r>
            <a:r>
              <a:rPr lang="en-GB" b="1" dirty="0" err="1"/>
              <a:t>toute</a:t>
            </a:r>
            <a:r>
              <a:rPr lang="en-GB" b="1" dirty="0"/>
              <a:t> </a:t>
            </a:r>
            <a:r>
              <a:rPr lang="en-GB" b="1" dirty="0" err="1"/>
              <a:t>personne</a:t>
            </a:r>
            <a:r>
              <a:rPr lang="en-GB" b="1" dirty="0"/>
              <a:t> majeure de “</a:t>
            </a:r>
            <a:r>
              <a:rPr lang="en-GB" b="1" dirty="0" err="1"/>
              <a:t>rédiger</a:t>
            </a:r>
            <a:r>
              <a:rPr lang="en-GB" b="1" dirty="0"/>
              <a:t> des directives </a:t>
            </a:r>
            <a:r>
              <a:rPr lang="en-GB" b="1" dirty="0" err="1"/>
              <a:t>anticipées</a:t>
            </a:r>
            <a:r>
              <a:rPr lang="en-GB" b="1" dirty="0"/>
              <a:t> pour le </a:t>
            </a:r>
            <a:r>
              <a:rPr lang="en-GB" b="1" dirty="0" err="1"/>
              <a:t>cas</a:t>
            </a:r>
            <a:r>
              <a:rPr lang="en-GB" b="1" dirty="0"/>
              <a:t> </a:t>
            </a:r>
            <a:r>
              <a:rPr lang="en-GB" b="1" dirty="0" err="1"/>
              <a:t>où</a:t>
            </a:r>
            <a:r>
              <a:rPr lang="en-GB" b="1" dirty="0"/>
              <a:t> </a:t>
            </a:r>
            <a:r>
              <a:rPr lang="en-GB" b="1" dirty="0" err="1"/>
              <a:t>elle</a:t>
            </a:r>
            <a:r>
              <a:rPr lang="en-GB" b="1" dirty="0"/>
              <a:t> </a:t>
            </a:r>
            <a:r>
              <a:rPr lang="en-GB" b="1" dirty="0" err="1"/>
              <a:t>serait</a:t>
            </a:r>
            <a:r>
              <a:rPr lang="en-GB" b="1" dirty="0"/>
              <a:t> hors d’état </a:t>
            </a:r>
            <a:r>
              <a:rPr lang="en-GB" b="1" dirty="0" err="1"/>
              <a:t>d’exprimer</a:t>
            </a:r>
            <a:r>
              <a:rPr lang="en-GB" b="1" dirty="0"/>
              <a:t> </a:t>
            </a:r>
            <a:r>
              <a:rPr lang="en-GB" b="1" dirty="0" err="1"/>
              <a:t>sa</a:t>
            </a:r>
            <a:r>
              <a:rPr lang="en-GB" b="1" dirty="0"/>
              <a:t> </a:t>
            </a:r>
            <a:r>
              <a:rPr lang="en-GB" b="1" dirty="0" err="1"/>
              <a:t>volonté</a:t>
            </a:r>
            <a:r>
              <a:rPr lang="en-GB" b="1" dirty="0"/>
              <a:t>” (“DA”)</a:t>
            </a:r>
            <a:endParaRPr lang="fr-FR" b="1" dirty="0"/>
          </a:p>
          <a:p>
            <a:r>
              <a:rPr lang="en-GB" dirty="0"/>
              <a:t>Elle </a:t>
            </a:r>
            <a:r>
              <a:rPr lang="en-GB" dirty="0" err="1"/>
              <a:t>renforce</a:t>
            </a:r>
            <a:r>
              <a:rPr lang="en-GB" dirty="0"/>
              <a:t> le </a:t>
            </a:r>
            <a:r>
              <a:rPr lang="en-GB" dirty="0" err="1"/>
              <a:t>rôle</a:t>
            </a:r>
            <a:r>
              <a:rPr lang="en-GB" dirty="0"/>
              <a:t> de la </a:t>
            </a:r>
            <a:r>
              <a:rPr lang="en-GB" dirty="0" err="1"/>
              <a:t>personne</a:t>
            </a:r>
            <a:r>
              <a:rPr lang="en-GB" dirty="0"/>
              <a:t> de </a:t>
            </a:r>
            <a:r>
              <a:rPr lang="en-GB" dirty="0" err="1"/>
              <a:t>confiance</a:t>
            </a:r>
            <a:r>
              <a:rPr lang="en-GB" dirty="0"/>
              <a:t> </a:t>
            </a:r>
            <a:endParaRPr lang="fr-FR" dirty="0"/>
          </a:p>
          <a:p>
            <a:r>
              <a:rPr lang="en-GB" dirty="0"/>
              <a:t>Elle rend </a:t>
            </a:r>
            <a:r>
              <a:rPr lang="en-GB" dirty="0" err="1"/>
              <a:t>obligatoire</a:t>
            </a:r>
            <a:r>
              <a:rPr lang="en-GB" dirty="0"/>
              <a:t> </a:t>
            </a:r>
            <a:r>
              <a:rPr lang="en-GB" dirty="0" err="1"/>
              <a:t>une”procédure</a:t>
            </a:r>
            <a:r>
              <a:rPr lang="en-GB" dirty="0"/>
              <a:t> “</a:t>
            </a:r>
            <a:r>
              <a:rPr lang="en-GB" dirty="0" err="1"/>
              <a:t>collégiale</a:t>
            </a:r>
            <a:r>
              <a:rPr lang="en-GB" dirty="0"/>
              <a:t>” </a:t>
            </a:r>
            <a:r>
              <a:rPr lang="en-GB" dirty="0" err="1"/>
              <a:t>avant</a:t>
            </a:r>
            <a:r>
              <a:rPr lang="en-GB" dirty="0"/>
              <a:t> que le </a:t>
            </a:r>
            <a:r>
              <a:rPr lang="en-GB" dirty="0" err="1"/>
              <a:t>médecin</a:t>
            </a:r>
            <a:r>
              <a:rPr lang="en-GB" dirty="0"/>
              <a:t> ne </a:t>
            </a:r>
            <a:r>
              <a:rPr lang="en-GB" dirty="0" err="1"/>
              <a:t>décide</a:t>
            </a:r>
            <a:r>
              <a:rPr lang="en-GB" dirty="0"/>
              <a:t> la limitation </a:t>
            </a:r>
            <a:r>
              <a:rPr lang="en-GB" dirty="0" err="1"/>
              <a:t>ou</a:t>
            </a:r>
            <a:r>
              <a:rPr lang="en-GB" dirty="0"/>
              <a:t> </a:t>
            </a:r>
            <a:r>
              <a:rPr lang="en-GB" dirty="0" err="1"/>
              <a:t>l’arrêt</a:t>
            </a:r>
            <a:r>
              <a:rPr lang="en-GB" dirty="0"/>
              <a:t> d’un </a:t>
            </a:r>
            <a:r>
              <a:rPr lang="en-GB" dirty="0" err="1"/>
              <a:t>traitement</a:t>
            </a:r>
            <a:r>
              <a:rPr lang="en-GB" dirty="0"/>
              <a:t> de susceptible de </a:t>
            </a:r>
            <a:r>
              <a:rPr lang="en-GB" dirty="0" err="1"/>
              <a:t>mettre</a:t>
            </a:r>
            <a:r>
              <a:rPr lang="en-GB" dirty="0"/>
              <a:t> </a:t>
            </a:r>
            <a:r>
              <a:rPr lang="en-GB" dirty="0" err="1"/>
              <a:t>en</a:t>
            </a:r>
            <a:r>
              <a:rPr lang="en-GB" dirty="0"/>
              <a:t> danger la vie d’un </a:t>
            </a:r>
            <a:r>
              <a:rPr lang="en-GB" dirty="0" err="1"/>
              <a:t>malade</a:t>
            </a:r>
            <a:r>
              <a:rPr lang="en-GB" dirty="0"/>
              <a:t> hors d’état </a:t>
            </a:r>
            <a:r>
              <a:rPr lang="en-GB" dirty="0" err="1"/>
              <a:t>d’exprimer</a:t>
            </a:r>
            <a:r>
              <a:rPr lang="en-GB" dirty="0"/>
              <a:t> </a:t>
            </a:r>
            <a:r>
              <a:rPr lang="en-GB" dirty="0" err="1"/>
              <a:t>sa</a:t>
            </a:r>
            <a:r>
              <a:rPr lang="en-GB" dirty="0"/>
              <a:t> </a:t>
            </a:r>
            <a:r>
              <a:rPr lang="en-GB" dirty="0" err="1"/>
              <a:t>volonté</a:t>
            </a:r>
            <a:r>
              <a:rPr lang="en-GB" dirty="0"/>
              <a:t>. </a:t>
            </a:r>
            <a:endParaRPr lang="fr-FR" dirty="0"/>
          </a:p>
          <a:p>
            <a:r>
              <a:rPr lang="en-GB" b="1" dirty="0">
                <a:solidFill>
                  <a:srgbClr val="404040"/>
                </a:solidFill>
              </a:rPr>
              <a:t>ARTICLE L111O_5 du code de la santé </a:t>
            </a:r>
            <a:r>
              <a:rPr lang="en-GB" b="1" dirty="0" err="1">
                <a:solidFill>
                  <a:srgbClr val="404040"/>
                </a:solidFill>
              </a:rPr>
              <a:t>Publique</a:t>
            </a:r>
            <a:r>
              <a:rPr lang="en-GB" b="1" dirty="0">
                <a:solidFill>
                  <a:srgbClr val="404040"/>
                </a:solidFill>
              </a:rPr>
              <a:t> </a:t>
            </a:r>
            <a:r>
              <a:rPr lang="en-GB" dirty="0">
                <a:solidFill>
                  <a:srgbClr val="404040"/>
                </a:solidFill>
              </a:rPr>
              <a:t>: </a:t>
            </a:r>
            <a:endParaRPr lang="fr-FR" dirty="0">
              <a:solidFill>
                <a:srgbClr val="404040"/>
              </a:solidFill>
            </a:endParaRPr>
          </a:p>
          <a:p>
            <a:pPr lvl="1"/>
            <a:r>
              <a:rPr lang="en-GB" sz="1900" b="1" dirty="0">
                <a:solidFill>
                  <a:srgbClr val="5C893F"/>
                </a:solidFill>
              </a:rPr>
              <a:t>Les </a:t>
            </a:r>
            <a:r>
              <a:rPr lang="en-GB" sz="1900" b="1" dirty="0" err="1">
                <a:solidFill>
                  <a:srgbClr val="5C893F"/>
                </a:solidFill>
              </a:rPr>
              <a:t>professionnels</a:t>
            </a:r>
            <a:r>
              <a:rPr lang="en-GB" sz="1900" b="1" dirty="0">
                <a:solidFill>
                  <a:srgbClr val="5C893F"/>
                </a:solidFill>
              </a:rPr>
              <a:t> </a:t>
            </a:r>
            <a:r>
              <a:rPr lang="en-GB" sz="1900" b="1" dirty="0" err="1">
                <a:solidFill>
                  <a:srgbClr val="5C893F"/>
                </a:solidFill>
              </a:rPr>
              <a:t>mettent</a:t>
            </a:r>
            <a:r>
              <a:rPr lang="en-GB" sz="1900" b="1" dirty="0">
                <a:solidFill>
                  <a:srgbClr val="5C893F"/>
                </a:solidFill>
              </a:rPr>
              <a:t> </a:t>
            </a:r>
            <a:r>
              <a:rPr lang="en-GB" sz="1900" b="1" dirty="0" err="1">
                <a:solidFill>
                  <a:srgbClr val="5C893F"/>
                </a:solidFill>
              </a:rPr>
              <a:t>en</a:t>
            </a:r>
            <a:r>
              <a:rPr lang="en-GB" sz="1900" b="1" dirty="0">
                <a:solidFill>
                  <a:srgbClr val="5C893F"/>
                </a:solidFill>
              </a:rPr>
              <a:t> oeuvre </a:t>
            </a:r>
            <a:r>
              <a:rPr lang="en-GB" sz="1900" b="1" dirty="0" err="1">
                <a:solidFill>
                  <a:srgbClr val="5C893F"/>
                </a:solidFill>
              </a:rPr>
              <a:t>tous</a:t>
            </a:r>
            <a:r>
              <a:rPr lang="en-GB" sz="1900" b="1" dirty="0">
                <a:solidFill>
                  <a:srgbClr val="5C893F"/>
                </a:solidFill>
              </a:rPr>
              <a:t> les </a:t>
            </a:r>
            <a:r>
              <a:rPr lang="en-GB" sz="1900" b="1" dirty="0" err="1">
                <a:solidFill>
                  <a:srgbClr val="5C893F"/>
                </a:solidFill>
              </a:rPr>
              <a:t>moyens</a:t>
            </a:r>
            <a:r>
              <a:rPr lang="en-GB" sz="1900" b="1" dirty="0">
                <a:solidFill>
                  <a:srgbClr val="5C893F"/>
                </a:solidFill>
              </a:rPr>
              <a:t> à </a:t>
            </a:r>
            <a:r>
              <a:rPr lang="en-GB" sz="1900" b="1" dirty="0" err="1">
                <a:solidFill>
                  <a:srgbClr val="5C893F"/>
                </a:solidFill>
              </a:rPr>
              <a:t>leur</a:t>
            </a:r>
            <a:r>
              <a:rPr lang="en-GB" sz="1900" b="1" dirty="0">
                <a:solidFill>
                  <a:srgbClr val="5C893F"/>
                </a:solidFill>
              </a:rPr>
              <a:t> disposition, </a:t>
            </a:r>
            <a:r>
              <a:rPr lang="en-GB" sz="1900" b="1">
                <a:solidFill>
                  <a:srgbClr val="5C893F"/>
                </a:solidFill>
              </a:rPr>
              <a:t>pour assurer </a:t>
            </a:r>
            <a:r>
              <a:rPr lang="en-GB" sz="1900" b="1" dirty="0" err="1">
                <a:solidFill>
                  <a:srgbClr val="5C893F"/>
                </a:solidFill>
              </a:rPr>
              <a:t>une</a:t>
            </a:r>
            <a:r>
              <a:rPr lang="en-GB" sz="1900" b="1" dirty="0">
                <a:solidFill>
                  <a:srgbClr val="5C893F"/>
                </a:solidFill>
              </a:rPr>
              <a:t> vie </a:t>
            </a:r>
            <a:r>
              <a:rPr lang="en-GB" sz="1900" b="1" dirty="0" err="1">
                <a:solidFill>
                  <a:srgbClr val="5C893F"/>
                </a:solidFill>
              </a:rPr>
              <a:t>digne</a:t>
            </a:r>
            <a:r>
              <a:rPr lang="en-GB" sz="1900" b="1" dirty="0">
                <a:solidFill>
                  <a:srgbClr val="5C893F"/>
                </a:solidFill>
              </a:rPr>
              <a:t> </a:t>
            </a:r>
            <a:r>
              <a:rPr lang="en-GB" sz="1900" b="1" dirty="0" err="1">
                <a:solidFill>
                  <a:srgbClr val="5C893F"/>
                </a:solidFill>
              </a:rPr>
              <a:t>jusqu’à</a:t>
            </a:r>
            <a:r>
              <a:rPr lang="en-GB" sz="1900" b="1" dirty="0">
                <a:solidFill>
                  <a:srgbClr val="5C893F"/>
                </a:solidFill>
              </a:rPr>
              <a:t> la mort</a:t>
            </a:r>
            <a:endParaRPr lang="fr-FR" sz="1900" dirty="0">
              <a:solidFill>
                <a:srgbClr val="5C893F"/>
              </a:solidFill>
            </a:endParaRPr>
          </a:p>
        </p:txBody>
      </p:sp>
      <p:pic>
        <p:nvPicPr>
          <p:cNvPr id="4" name="Image 3">
            <a:extLst>
              <a:ext uri="{FF2B5EF4-FFF2-40B4-BE49-F238E27FC236}">
                <a16:creationId xmlns:a16="http://schemas.microsoft.com/office/drawing/2014/main" id="{29A865C7-4C60-4414-BBE3-35D018A98A63}"/>
              </a:ext>
            </a:extLst>
          </p:cNvPr>
          <p:cNvPicPr>
            <a:picLocks noChangeAspect="1"/>
          </p:cNvPicPr>
          <p:nvPr/>
        </p:nvPicPr>
        <p:blipFill>
          <a:blip r:embed="rId3"/>
          <a:stretch>
            <a:fillRect/>
          </a:stretch>
        </p:blipFill>
        <p:spPr>
          <a:xfrm>
            <a:off x="7670818" y="880104"/>
            <a:ext cx="3821596" cy="2548896"/>
          </a:xfrm>
          <a:prstGeom prst="rect">
            <a:avLst/>
          </a:prstGeom>
        </p:spPr>
      </p:pic>
      <p:sp>
        <p:nvSpPr>
          <p:cNvPr id="5" name="AutoShape 2">
            <a:extLst>
              <a:ext uri="{FF2B5EF4-FFF2-40B4-BE49-F238E27FC236}">
                <a16:creationId xmlns:a16="http://schemas.microsoft.com/office/drawing/2014/main" id="{4CD8F75D-779F-4256-A8C9-7DC9F9F8F4E1}"/>
              </a:ext>
            </a:extLst>
          </p:cNvPr>
          <p:cNvSpPr txBox="1">
            <a:spLocks noChangeArrowheads="1"/>
          </p:cNvSpPr>
          <p:nvPr/>
        </p:nvSpPr>
        <p:spPr>
          <a:xfrm>
            <a:off x="146168" y="21141"/>
            <a:ext cx="12027667" cy="67167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BE" altLang="fr-FR" dirty="0"/>
              <a:t>Législation Française et fin de vie de 1999 à 2016 -1/4 </a:t>
            </a:r>
            <a:endParaRPr lang="fr-FR" altLang="fr-FR" dirty="0"/>
          </a:p>
        </p:txBody>
      </p:sp>
    </p:spTree>
    <p:extLst>
      <p:ext uri="{BB962C8B-B14F-4D97-AF65-F5344CB8AC3E}">
        <p14:creationId xmlns:p14="http://schemas.microsoft.com/office/powerpoint/2010/main" val="3732570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a:extLst>
              <a:ext uri="{FF2B5EF4-FFF2-40B4-BE49-F238E27FC236}">
                <a16:creationId xmlns:a16="http://schemas.microsoft.com/office/drawing/2014/main" id="{A069654E-DF40-4B69-86E8-0B005A8F4E3E}"/>
              </a:ext>
            </a:extLst>
          </p:cNvPr>
          <p:cNvSpPr>
            <a:spLocks noGrp="1" noChangeArrowheads="1"/>
          </p:cNvSpPr>
          <p:nvPr>
            <p:ph type="title"/>
          </p:nvPr>
        </p:nvSpPr>
        <p:spPr>
          <a:xfrm>
            <a:off x="214489" y="0"/>
            <a:ext cx="11977511" cy="633699"/>
          </a:xfrm>
        </p:spPr>
        <p:txBody>
          <a:bodyPr>
            <a:noAutofit/>
          </a:bodyPr>
          <a:lstStyle/>
          <a:p>
            <a:pPr algn="ctr" eaLnBrk="1" hangingPunct="1"/>
            <a:r>
              <a:rPr lang="fr-BE" altLang="fr-FR" dirty="0"/>
              <a:t>Législation Française la fin de vie de 1999 à 2016 -3/4</a:t>
            </a:r>
            <a:endParaRPr lang="fr-FR" altLang="fr-FR" dirty="0"/>
          </a:p>
        </p:txBody>
      </p:sp>
      <p:sp>
        <p:nvSpPr>
          <p:cNvPr id="4" name="Espace réservé du contenu 3">
            <a:extLst>
              <a:ext uri="{FF2B5EF4-FFF2-40B4-BE49-F238E27FC236}">
                <a16:creationId xmlns:a16="http://schemas.microsoft.com/office/drawing/2014/main" id="{D1456520-185E-4902-8870-7400638A5933}"/>
              </a:ext>
            </a:extLst>
          </p:cNvPr>
          <p:cNvSpPr>
            <a:spLocks noGrp="1"/>
          </p:cNvSpPr>
          <p:nvPr>
            <p:ph idx="1"/>
          </p:nvPr>
        </p:nvSpPr>
        <p:spPr>
          <a:xfrm>
            <a:off x="214489" y="1250067"/>
            <a:ext cx="11684000" cy="5353934"/>
          </a:xfrm>
        </p:spPr>
        <p:txBody>
          <a:bodyPr>
            <a:normAutofit fontScale="92500" lnSpcReduction="10000"/>
          </a:bodyPr>
          <a:lstStyle/>
          <a:p>
            <a:r>
              <a:rPr lang="en-GB" dirty="0"/>
              <a:t>Suite à </a:t>
            </a:r>
            <a:r>
              <a:rPr lang="en-GB" dirty="0" err="1"/>
              <a:t>l’affaire</a:t>
            </a:r>
            <a:r>
              <a:rPr lang="en-GB" dirty="0"/>
              <a:t> “Vincent Lambert” et la </a:t>
            </a:r>
            <a:r>
              <a:rPr lang="en-GB" dirty="0" err="1"/>
              <a:t>décision</a:t>
            </a:r>
            <a:r>
              <a:rPr lang="en-GB" dirty="0"/>
              <a:t> du </a:t>
            </a:r>
            <a:r>
              <a:rPr lang="en-GB" dirty="0" err="1"/>
              <a:t>conseil</a:t>
            </a:r>
            <a:r>
              <a:rPr lang="en-GB" dirty="0"/>
              <a:t> </a:t>
            </a:r>
            <a:r>
              <a:rPr lang="en-GB" dirty="0" err="1"/>
              <a:t>d’Etat</a:t>
            </a:r>
            <a:r>
              <a:rPr lang="en-GB" dirty="0"/>
              <a:t> du 24 </a:t>
            </a:r>
            <a:r>
              <a:rPr lang="en-GB" dirty="0" err="1"/>
              <a:t>juin</a:t>
            </a:r>
            <a:r>
              <a:rPr lang="en-GB" dirty="0"/>
              <a:t> 2014 ,le </a:t>
            </a:r>
            <a:r>
              <a:rPr lang="en-GB" dirty="0" err="1"/>
              <a:t>législateur</a:t>
            </a:r>
            <a:r>
              <a:rPr lang="en-GB" dirty="0"/>
              <a:t> a </a:t>
            </a:r>
            <a:r>
              <a:rPr lang="en-GB" dirty="0" err="1"/>
              <a:t>affirmé</a:t>
            </a:r>
            <a:r>
              <a:rPr lang="en-GB" dirty="0"/>
              <a:t> que la nutrition et </a:t>
            </a:r>
            <a:r>
              <a:rPr lang="en-GB" dirty="0" err="1"/>
              <a:t>l’hydratation</a:t>
            </a:r>
            <a:r>
              <a:rPr lang="en-GB" dirty="0"/>
              <a:t> </a:t>
            </a:r>
            <a:r>
              <a:rPr lang="en-GB" dirty="0" err="1"/>
              <a:t>artificielles</a:t>
            </a:r>
            <a:r>
              <a:rPr lang="en-GB" dirty="0"/>
              <a:t> </a:t>
            </a:r>
            <a:r>
              <a:rPr lang="en-GB" dirty="0" err="1"/>
              <a:t>sont</a:t>
            </a:r>
            <a:r>
              <a:rPr lang="en-GB" dirty="0"/>
              <a:t> des </a:t>
            </a:r>
            <a:r>
              <a:rPr lang="en-GB" dirty="0" err="1"/>
              <a:t>traitements</a:t>
            </a:r>
            <a:r>
              <a:rPr lang="en-GB" dirty="0"/>
              <a:t> </a:t>
            </a:r>
            <a:r>
              <a:rPr lang="en-GB" dirty="0" err="1"/>
              <a:t>susceptibles</a:t>
            </a:r>
            <a:r>
              <a:rPr lang="en-GB" dirty="0"/>
              <a:t> d’être </a:t>
            </a:r>
            <a:r>
              <a:rPr lang="en-GB" dirty="0" err="1"/>
              <a:t>arrêtés</a:t>
            </a:r>
            <a:r>
              <a:rPr lang="en-GB" dirty="0"/>
              <a:t> au titre du </a:t>
            </a:r>
            <a:r>
              <a:rPr lang="en-GB" dirty="0" err="1"/>
              <a:t>refus</a:t>
            </a:r>
            <a:r>
              <a:rPr lang="en-GB" dirty="0"/>
              <a:t> de </a:t>
            </a:r>
            <a:r>
              <a:rPr lang="en-GB" b="1" dirty="0" err="1"/>
              <a:t>l’obstination</a:t>
            </a:r>
            <a:r>
              <a:rPr lang="en-GB" b="1" dirty="0"/>
              <a:t> </a:t>
            </a:r>
            <a:r>
              <a:rPr lang="en-GB" b="1" dirty="0" err="1"/>
              <a:t>déraisonnable</a:t>
            </a:r>
            <a:r>
              <a:rPr lang="en-GB" b="1" dirty="0"/>
              <a:t> (</a:t>
            </a:r>
            <a:r>
              <a:rPr lang="en-GB" dirty="0" err="1"/>
              <a:t>acharnement</a:t>
            </a:r>
            <a:r>
              <a:rPr lang="en-GB" dirty="0"/>
              <a:t> </a:t>
            </a:r>
            <a:r>
              <a:rPr lang="en-GB" dirty="0" err="1"/>
              <a:t>thérapeutique</a:t>
            </a:r>
            <a:r>
              <a:rPr lang="en-GB" dirty="0"/>
              <a:t> </a:t>
            </a:r>
            <a:r>
              <a:rPr lang="en-GB" b="1" dirty="0"/>
              <a:t>)</a:t>
            </a:r>
          </a:p>
          <a:p>
            <a:endParaRPr lang="fr-FR" b="1" dirty="0"/>
          </a:p>
          <a:p>
            <a:r>
              <a:rPr lang="en-GB" b="1" dirty="0" err="1"/>
              <a:t>Loi</a:t>
            </a:r>
            <a:r>
              <a:rPr lang="en-GB" b="1" dirty="0"/>
              <a:t> du 2 </a:t>
            </a:r>
            <a:r>
              <a:rPr lang="en-GB" b="1" dirty="0" err="1"/>
              <a:t>février</a:t>
            </a:r>
            <a:r>
              <a:rPr lang="en-GB" b="1" dirty="0"/>
              <a:t> 2016 </a:t>
            </a:r>
            <a:r>
              <a:rPr lang="en-GB" b="1" dirty="0" err="1"/>
              <a:t>dite</a:t>
            </a:r>
            <a:r>
              <a:rPr lang="en-GB" b="1" dirty="0"/>
              <a:t> Leonetti </a:t>
            </a:r>
            <a:r>
              <a:rPr lang="en-GB" b="1" dirty="0" err="1"/>
              <a:t>Claeys</a:t>
            </a:r>
            <a:r>
              <a:rPr lang="en-GB" b="1" dirty="0"/>
              <a:t> </a:t>
            </a:r>
            <a:endParaRPr lang="fr-FR" dirty="0"/>
          </a:p>
          <a:p>
            <a:r>
              <a:rPr lang="en-GB" dirty="0"/>
              <a:t>Elle </a:t>
            </a:r>
            <a:r>
              <a:rPr lang="en-GB" dirty="0" err="1"/>
              <a:t>crée</a:t>
            </a:r>
            <a:r>
              <a:rPr lang="en-GB" dirty="0"/>
              <a:t> de nouveaux droits </a:t>
            </a:r>
            <a:r>
              <a:rPr lang="en-GB" dirty="0" err="1"/>
              <a:t>en</a:t>
            </a:r>
            <a:r>
              <a:rPr lang="en-GB" dirty="0"/>
              <a:t> </a:t>
            </a:r>
            <a:r>
              <a:rPr lang="en-GB" dirty="0" err="1"/>
              <a:t>faveur</a:t>
            </a:r>
            <a:r>
              <a:rPr lang="en-GB" dirty="0"/>
              <a:t> des </a:t>
            </a:r>
            <a:r>
              <a:rPr lang="en-GB" dirty="0" err="1"/>
              <a:t>malades</a:t>
            </a:r>
            <a:r>
              <a:rPr lang="en-GB" dirty="0"/>
              <a:t> et des </a:t>
            </a:r>
            <a:r>
              <a:rPr lang="en-GB" dirty="0" err="1"/>
              <a:t>personnes</a:t>
            </a:r>
            <a:r>
              <a:rPr lang="en-GB" dirty="0"/>
              <a:t> </a:t>
            </a:r>
            <a:r>
              <a:rPr lang="en-GB" dirty="0" err="1"/>
              <a:t>en</a:t>
            </a:r>
            <a:r>
              <a:rPr lang="en-GB" dirty="0"/>
              <a:t> fin  de vie </a:t>
            </a:r>
            <a:endParaRPr lang="fr-FR" dirty="0"/>
          </a:p>
          <a:p>
            <a:r>
              <a:rPr lang="en-GB" dirty="0"/>
              <a:t>Elle </a:t>
            </a:r>
            <a:r>
              <a:rPr lang="en-GB" dirty="0" err="1"/>
              <a:t>précise</a:t>
            </a:r>
            <a:r>
              <a:rPr lang="en-GB" dirty="0"/>
              <a:t> et </a:t>
            </a:r>
            <a:r>
              <a:rPr lang="en-GB" dirty="0" err="1"/>
              <a:t>renforce</a:t>
            </a:r>
            <a:r>
              <a:rPr lang="en-GB" dirty="0"/>
              <a:t> les dispositions qui </a:t>
            </a:r>
            <a:r>
              <a:rPr lang="en-GB" dirty="0" err="1"/>
              <a:t>existaient</a:t>
            </a:r>
            <a:r>
              <a:rPr lang="en-GB" dirty="0"/>
              <a:t> </a:t>
            </a:r>
            <a:r>
              <a:rPr lang="en-GB" dirty="0" err="1"/>
              <a:t>avant</a:t>
            </a:r>
            <a:endParaRPr lang="fr-FR" dirty="0"/>
          </a:p>
          <a:p>
            <a:r>
              <a:rPr lang="en-GB" dirty="0"/>
              <a:t>Elle </a:t>
            </a:r>
            <a:r>
              <a:rPr lang="en-GB" dirty="0" err="1"/>
              <a:t>consacre</a:t>
            </a:r>
            <a:r>
              <a:rPr lang="en-GB" dirty="0"/>
              <a:t> le droit au </a:t>
            </a:r>
            <a:r>
              <a:rPr lang="en-GB" dirty="0" err="1"/>
              <a:t>refus</a:t>
            </a:r>
            <a:r>
              <a:rPr lang="en-GB" dirty="0"/>
              <a:t> de </a:t>
            </a:r>
            <a:r>
              <a:rPr lang="en-GB" dirty="0" err="1"/>
              <a:t>soins</a:t>
            </a:r>
            <a:r>
              <a:rPr lang="en-GB" dirty="0"/>
              <a:t> du </a:t>
            </a:r>
            <a:r>
              <a:rPr lang="en-GB" dirty="0" err="1"/>
              <a:t>malade</a:t>
            </a:r>
            <a:r>
              <a:rPr lang="en-GB" dirty="0"/>
              <a:t> </a:t>
            </a:r>
            <a:endParaRPr lang="fr-FR" dirty="0"/>
          </a:p>
          <a:p>
            <a:r>
              <a:rPr lang="en-GB" dirty="0"/>
              <a:t>Il </a:t>
            </a:r>
            <a:r>
              <a:rPr lang="en-GB" dirty="0" err="1"/>
              <a:t>est</a:t>
            </a:r>
            <a:r>
              <a:rPr lang="en-GB" dirty="0"/>
              <a:t> du devoir des </a:t>
            </a:r>
            <a:r>
              <a:rPr lang="en-GB" dirty="0" err="1"/>
              <a:t>soignants</a:t>
            </a:r>
            <a:r>
              <a:rPr lang="en-GB" dirty="0"/>
              <a:t> </a:t>
            </a:r>
            <a:r>
              <a:rPr lang="en-GB" dirty="0" err="1"/>
              <a:t>d’arrêter</a:t>
            </a:r>
            <a:r>
              <a:rPr lang="en-GB" dirty="0"/>
              <a:t> des </a:t>
            </a:r>
            <a:r>
              <a:rPr lang="en-GB" dirty="0" err="1"/>
              <a:t>traitements</a:t>
            </a:r>
            <a:r>
              <a:rPr lang="en-GB" dirty="0"/>
              <a:t> </a:t>
            </a:r>
            <a:r>
              <a:rPr lang="en-GB" dirty="0" err="1"/>
              <a:t>actifs</a:t>
            </a:r>
            <a:r>
              <a:rPr lang="en-GB" dirty="0"/>
              <a:t> </a:t>
            </a:r>
            <a:r>
              <a:rPr lang="en-GB" dirty="0" err="1"/>
              <a:t>parce</a:t>
            </a:r>
            <a:r>
              <a:rPr lang="en-GB" dirty="0"/>
              <a:t> </a:t>
            </a:r>
            <a:r>
              <a:rPr lang="en-GB" dirty="0" err="1"/>
              <a:t>qu’ils</a:t>
            </a:r>
            <a:r>
              <a:rPr lang="en-GB" dirty="0"/>
              <a:t> </a:t>
            </a:r>
          </a:p>
          <a:p>
            <a:pPr marL="0" indent="0">
              <a:buNone/>
            </a:pPr>
            <a:r>
              <a:rPr lang="en-GB" dirty="0"/>
              <a:t> </a:t>
            </a:r>
            <a:r>
              <a:rPr lang="en-GB" dirty="0" err="1"/>
              <a:t>deviennent</a:t>
            </a:r>
            <a:r>
              <a:rPr lang="en-GB" dirty="0"/>
              <a:t> </a:t>
            </a:r>
            <a:r>
              <a:rPr lang="en-GB" dirty="0" err="1"/>
              <a:t>déraisonnables</a:t>
            </a:r>
            <a:r>
              <a:rPr lang="en-GB" dirty="0"/>
              <a:t> : </a:t>
            </a:r>
            <a:r>
              <a:rPr lang="en-GB" dirty="0" err="1"/>
              <a:t>il</a:t>
            </a:r>
            <a:r>
              <a:rPr lang="en-GB" dirty="0"/>
              <a:t> </a:t>
            </a:r>
            <a:r>
              <a:rPr lang="en-GB" dirty="0" err="1"/>
              <a:t>faut</a:t>
            </a:r>
            <a:r>
              <a:rPr lang="en-GB" dirty="0"/>
              <a:t> </a:t>
            </a:r>
            <a:r>
              <a:rPr lang="en-GB" dirty="0" err="1"/>
              <a:t>alors</a:t>
            </a:r>
            <a:r>
              <a:rPr lang="en-GB" dirty="0"/>
              <a:t> engager </a:t>
            </a:r>
            <a:r>
              <a:rPr lang="en-GB" dirty="0" err="1"/>
              <a:t>l’accompagnement</a:t>
            </a:r>
            <a:r>
              <a:rPr lang="en-GB" dirty="0"/>
              <a:t> par</a:t>
            </a:r>
          </a:p>
          <a:p>
            <a:pPr marL="0" indent="0">
              <a:buNone/>
            </a:pPr>
            <a:r>
              <a:rPr lang="en-GB" dirty="0"/>
              <a:t> les </a:t>
            </a:r>
            <a:r>
              <a:rPr lang="en-GB" dirty="0" err="1"/>
              <a:t>soins</a:t>
            </a:r>
            <a:r>
              <a:rPr lang="en-GB" dirty="0"/>
              <a:t> </a:t>
            </a:r>
            <a:r>
              <a:rPr lang="en-GB" dirty="0" err="1"/>
              <a:t>palliatifs</a:t>
            </a:r>
            <a:r>
              <a:rPr lang="en-GB" dirty="0"/>
              <a:t> </a:t>
            </a:r>
            <a:endParaRPr lang="fr-FR" dirty="0"/>
          </a:p>
          <a:p>
            <a:pPr marL="0" indent="0">
              <a:buNone/>
            </a:pPr>
            <a:endParaRPr lang="fr-FR" dirty="0"/>
          </a:p>
          <a:p>
            <a:r>
              <a:rPr lang="en-GB" b="1" dirty="0">
                <a:solidFill>
                  <a:srgbClr val="5C893F"/>
                </a:solidFill>
              </a:rPr>
              <a:t>Le </a:t>
            </a:r>
            <a:r>
              <a:rPr lang="en-GB" b="1" dirty="0" err="1">
                <a:solidFill>
                  <a:srgbClr val="5C893F"/>
                </a:solidFill>
              </a:rPr>
              <a:t>nouvel</a:t>
            </a:r>
            <a:r>
              <a:rPr lang="en-GB" b="1" dirty="0">
                <a:solidFill>
                  <a:srgbClr val="5C893F"/>
                </a:solidFill>
              </a:rPr>
              <a:t> article L.1110-5-3 </a:t>
            </a:r>
            <a:r>
              <a:rPr lang="en-GB" b="1" dirty="0" err="1">
                <a:solidFill>
                  <a:srgbClr val="5C893F"/>
                </a:solidFill>
              </a:rPr>
              <a:t>consacre</a:t>
            </a:r>
            <a:r>
              <a:rPr lang="en-GB" b="1" dirty="0">
                <a:solidFill>
                  <a:srgbClr val="5C893F"/>
                </a:solidFill>
              </a:rPr>
              <a:t> </a:t>
            </a:r>
            <a:r>
              <a:rPr lang="en-GB" b="1" dirty="0" err="1">
                <a:solidFill>
                  <a:srgbClr val="5C893F"/>
                </a:solidFill>
              </a:rPr>
              <a:t>solennellement</a:t>
            </a:r>
            <a:r>
              <a:rPr lang="en-GB" b="1" dirty="0">
                <a:solidFill>
                  <a:srgbClr val="5C893F"/>
                </a:solidFill>
              </a:rPr>
              <a:t> le droit à </a:t>
            </a:r>
            <a:r>
              <a:rPr lang="en-GB" b="1" dirty="0" err="1">
                <a:solidFill>
                  <a:srgbClr val="5C893F"/>
                </a:solidFill>
              </a:rPr>
              <a:t>l’apaisement</a:t>
            </a:r>
            <a:r>
              <a:rPr lang="en-GB" b="1" dirty="0">
                <a:solidFill>
                  <a:srgbClr val="5C893F"/>
                </a:solidFill>
              </a:rPr>
              <a:t> de la </a:t>
            </a:r>
            <a:r>
              <a:rPr lang="en-GB" b="1" dirty="0" err="1">
                <a:solidFill>
                  <a:srgbClr val="5C893F"/>
                </a:solidFill>
              </a:rPr>
              <a:t>souffrance</a:t>
            </a:r>
            <a:r>
              <a:rPr lang="en-GB" b="1" dirty="0">
                <a:solidFill>
                  <a:srgbClr val="5C893F"/>
                </a:solidFill>
              </a:rPr>
              <a:t> </a:t>
            </a:r>
            <a:r>
              <a:rPr lang="en-GB" b="1" dirty="0" err="1">
                <a:solidFill>
                  <a:srgbClr val="5C893F"/>
                </a:solidFill>
              </a:rPr>
              <a:t>même</a:t>
            </a:r>
            <a:r>
              <a:rPr lang="en-GB" b="1" dirty="0">
                <a:solidFill>
                  <a:srgbClr val="5C893F"/>
                </a:solidFill>
              </a:rPr>
              <a:t> </a:t>
            </a:r>
            <a:r>
              <a:rPr lang="en-GB" b="1" dirty="0" err="1">
                <a:solidFill>
                  <a:srgbClr val="5C893F"/>
                </a:solidFill>
              </a:rPr>
              <a:t>si</a:t>
            </a:r>
            <a:r>
              <a:rPr lang="en-GB" b="1" dirty="0">
                <a:solidFill>
                  <a:srgbClr val="5C893F"/>
                </a:solidFill>
              </a:rPr>
              <a:t> les </a:t>
            </a:r>
            <a:r>
              <a:rPr lang="en-GB" b="1" dirty="0" err="1">
                <a:solidFill>
                  <a:srgbClr val="5C893F"/>
                </a:solidFill>
              </a:rPr>
              <a:t>traitements</a:t>
            </a:r>
            <a:r>
              <a:rPr lang="en-GB" b="1" dirty="0">
                <a:solidFill>
                  <a:srgbClr val="5C893F"/>
                </a:solidFill>
              </a:rPr>
              <a:t> et les </a:t>
            </a:r>
            <a:r>
              <a:rPr lang="en-GB" b="1" dirty="0" err="1">
                <a:solidFill>
                  <a:srgbClr val="5C893F"/>
                </a:solidFill>
              </a:rPr>
              <a:t>soins</a:t>
            </a:r>
            <a:r>
              <a:rPr lang="en-GB" b="1" dirty="0">
                <a:solidFill>
                  <a:srgbClr val="5C893F"/>
                </a:solidFill>
              </a:rPr>
              <a:t> </a:t>
            </a:r>
            <a:r>
              <a:rPr lang="en-GB" b="1" dirty="0" err="1">
                <a:solidFill>
                  <a:srgbClr val="5C893F"/>
                </a:solidFill>
              </a:rPr>
              <a:t>peuvent</a:t>
            </a:r>
            <a:r>
              <a:rPr lang="en-GB" b="1" dirty="0">
                <a:solidFill>
                  <a:srgbClr val="5C893F"/>
                </a:solidFill>
              </a:rPr>
              <a:t> </a:t>
            </a:r>
            <a:r>
              <a:rPr lang="en-GB" b="1" dirty="0" err="1">
                <a:solidFill>
                  <a:srgbClr val="5C893F"/>
                </a:solidFill>
              </a:rPr>
              <a:t>avoir</a:t>
            </a:r>
            <a:r>
              <a:rPr lang="en-GB" b="1" dirty="0">
                <a:solidFill>
                  <a:srgbClr val="5C893F"/>
                </a:solidFill>
              </a:rPr>
              <a:t> </a:t>
            </a:r>
            <a:r>
              <a:rPr lang="en-GB" b="1" dirty="0" err="1">
                <a:solidFill>
                  <a:srgbClr val="5C893F"/>
                </a:solidFill>
              </a:rPr>
              <a:t>comme</a:t>
            </a:r>
            <a:r>
              <a:rPr lang="en-GB" b="1" dirty="0">
                <a:solidFill>
                  <a:srgbClr val="5C893F"/>
                </a:solidFill>
              </a:rPr>
              <a:t> </a:t>
            </a:r>
            <a:r>
              <a:rPr lang="en-GB" b="1" dirty="0" err="1">
                <a:solidFill>
                  <a:srgbClr val="5C893F"/>
                </a:solidFill>
              </a:rPr>
              <a:t>effet</a:t>
            </a:r>
            <a:r>
              <a:rPr lang="en-GB" b="1" dirty="0">
                <a:solidFill>
                  <a:srgbClr val="5C893F"/>
                </a:solidFill>
              </a:rPr>
              <a:t> </a:t>
            </a:r>
            <a:r>
              <a:rPr lang="en-GB" b="1" dirty="0" err="1">
                <a:solidFill>
                  <a:srgbClr val="5C893F"/>
                </a:solidFill>
              </a:rPr>
              <a:t>d’abréger</a:t>
            </a:r>
            <a:r>
              <a:rPr lang="en-GB" b="1" dirty="0">
                <a:solidFill>
                  <a:srgbClr val="5C893F"/>
                </a:solidFill>
              </a:rPr>
              <a:t> la vie </a:t>
            </a:r>
            <a:endParaRPr lang="fr-FR" b="1" dirty="0">
              <a:solidFill>
                <a:srgbClr val="5C893F"/>
              </a:solidFill>
            </a:endParaRPr>
          </a:p>
          <a:p>
            <a:r>
              <a:rPr lang="en-GB" dirty="0">
                <a:solidFill>
                  <a:schemeClr val="tx1"/>
                </a:solidFill>
              </a:rPr>
              <a:t>La </a:t>
            </a:r>
            <a:r>
              <a:rPr lang="en-GB" dirty="0" err="1">
                <a:solidFill>
                  <a:schemeClr val="tx1"/>
                </a:solidFill>
              </a:rPr>
              <a:t>loi</a:t>
            </a:r>
            <a:r>
              <a:rPr lang="en-GB" dirty="0">
                <a:solidFill>
                  <a:schemeClr val="tx1"/>
                </a:solidFill>
              </a:rPr>
              <a:t>  </a:t>
            </a:r>
            <a:r>
              <a:rPr lang="en-GB" dirty="0" err="1">
                <a:solidFill>
                  <a:schemeClr val="tx1"/>
                </a:solidFill>
              </a:rPr>
              <a:t>prévoit</a:t>
            </a:r>
            <a:r>
              <a:rPr lang="en-GB" dirty="0">
                <a:solidFill>
                  <a:schemeClr val="tx1"/>
                </a:solidFill>
              </a:rPr>
              <a:t> </a:t>
            </a:r>
            <a:r>
              <a:rPr lang="en-GB" dirty="0" err="1">
                <a:solidFill>
                  <a:schemeClr val="tx1"/>
                </a:solidFill>
              </a:rPr>
              <a:t>aussi</a:t>
            </a:r>
            <a:r>
              <a:rPr lang="en-GB" dirty="0">
                <a:solidFill>
                  <a:schemeClr val="tx1"/>
                </a:solidFill>
              </a:rPr>
              <a:t> le </a:t>
            </a:r>
            <a:r>
              <a:rPr lang="en-GB" dirty="0" err="1">
                <a:solidFill>
                  <a:schemeClr val="tx1"/>
                </a:solidFill>
              </a:rPr>
              <a:t>développement</a:t>
            </a:r>
            <a:r>
              <a:rPr lang="en-GB" dirty="0">
                <a:solidFill>
                  <a:schemeClr val="tx1"/>
                </a:solidFill>
              </a:rPr>
              <a:t> des </a:t>
            </a:r>
            <a:r>
              <a:rPr lang="en-GB" dirty="0" err="1">
                <a:solidFill>
                  <a:schemeClr val="tx1"/>
                </a:solidFill>
              </a:rPr>
              <a:t>soins</a:t>
            </a:r>
            <a:r>
              <a:rPr lang="en-GB" dirty="0">
                <a:solidFill>
                  <a:schemeClr val="tx1"/>
                </a:solidFill>
              </a:rPr>
              <a:t> </a:t>
            </a:r>
            <a:r>
              <a:rPr lang="en-GB" dirty="0" err="1">
                <a:solidFill>
                  <a:schemeClr val="tx1"/>
                </a:solidFill>
              </a:rPr>
              <a:t>palliatifs</a:t>
            </a:r>
            <a:r>
              <a:rPr lang="en-GB" dirty="0">
                <a:solidFill>
                  <a:schemeClr val="tx1"/>
                </a:solidFill>
              </a:rPr>
              <a:t> </a:t>
            </a:r>
            <a:r>
              <a:rPr lang="en-GB" dirty="0" err="1">
                <a:solidFill>
                  <a:schemeClr val="tx1"/>
                </a:solidFill>
              </a:rPr>
              <a:t>destinés</a:t>
            </a:r>
            <a:r>
              <a:rPr lang="en-GB" dirty="0">
                <a:solidFill>
                  <a:schemeClr val="tx1"/>
                </a:solidFill>
              </a:rPr>
              <a:t> à </a:t>
            </a:r>
            <a:r>
              <a:rPr lang="en-GB" dirty="0" err="1">
                <a:solidFill>
                  <a:schemeClr val="tx1"/>
                </a:solidFill>
              </a:rPr>
              <a:t>soulager</a:t>
            </a:r>
            <a:r>
              <a:rPr lang="en-GB" dirty="0">
                <a:solidFill>
                  <a:schemeClr val="tx1"/>
                </a:solidFill>
              </a:rPr>
              <a:t> la </a:t>
            </a:r>
            <a:r>
              <a:rPr lang="en-GB" dirty="0" err="1">
                <a:solidFill>
                  <a:schemeClr val="tx1"/>
                </a:solidFill>
              </a:rPr>
              <a:t>douleur</a:t>
            </a:r>
            <a:r>
              <a:rPr lang="en-GB" dirty="0">
                <a:solidFill>
                  <a:schemeClr val="tx1"/>
                </a:solidFill>
              </a:rPr>
              <a:t> </a:t>
            </a:r>
            <a:r>
              <a:rPr lang="en-GB" dirty="0" err="1">
                <a:solidFill>
                  <a:schemeClr val="tx1"/>
                </a:solidFill>
              </a:rPr>
              <a:t>en</a:t>
            </a:r>
            <a:r>
              <a:rPr lang="en-GB" dirty="0">
                <a:solidFill>
                  <a:schemeClr val="tx1"/>
                </a:solidFill>
              </a:rPr>
              <a:t> </a:t>
            </a:r>
            <a:r>
              <a:rPr lang="en-GB" dirty="0" err="1">
                <a:solidFill>
                  <a:schemeClr val="tx1"/>
                </a:solidFill>
              </a:rPr>
              <a:t>préconisant</a:t>
            </a:r>
            <a:r>
              <a:rPr lang="en-GB" dirty="0">
                <a:solidFill>
                  <a:schemeClr val="tx1"/>
                </a:solidFill>
              </a:rPr>
              <a:t> de les utiliser </a:t>
            </a:r>
            <a:r>
              <a:rPr lang="en-GB" dirty="0" err="1">
                <a:solidFill>
                  <a:schemeClr val="tx1"/>
                </a:solidFill>
              </a:rPr>
              <a:t>dès</a:t>
            </a:r>
            <a:r>
              <a:rPr lang="en-GB" dirty="0">
                <a:solidFill>
                  <a:schemeClr val="tx1"/>
                </a:solidFill>
              </a:rPr>
              <a:t> le début du </a:t>
            </a:r>
            <a:r>
              <a:rPr lang="en-GB" dirty="0" err="1">
                <a:solidFill>
                  <a:schemeClr val="tx1"/>
                </a:solidFill>
              </a:rPr>
              <a:t>traitement</a:t>
            </a:r>
            <a:endParaRPr lang="fr-FR" dirty="0">
              <a:solidFill>
                <a:schemeClr val="tx1"/>
              </a:solidFill>
            </a:endParaRPr>
          </a:p>
          <a:p>
            <a:endParaRPr lang="fr-FR" dirty="0"/>
          </a:p>
        </p:txBody>
      </p:sp>
      <p:pic>
        <p:nvPicPr>
          <p:cNvPr id="5" name="Image 4">
            <a:extLst>
              <a:ext uri="{FF2B5EF4-FFF2-40B4-BE49-F238E27FC236}">
                <a16:creationId xmlns:a16="http://schemas.microsoft.com/office/drawing/2014/main" id="{18D1AACB-9AD7-495E-A2E1-894886C3B896}"/>
              </a:ext>
            </a:extLst>
          </p:cNvPr>
          <p:cNvPicPr>
            <a:picLocks noChangeAspect="1"/>
          </p:cNvPicPr>
          <p:nvPr/>
        </p:nvPicPr>
        <p:blipFill>
          <a:blip r:embed="rId3"/>
          <a:stretch>
            <a:fillRect/>
          </a:stretch>
        </p:blipFill>
        <p:spPr>
          <a:xfrm>
            <a:off x="9414124" y="2253877"/>
            <a:ext cx="2477117" cy="2699123"/>
          </a:xfrm>
          <a:prstGeom prst="rect">
            <a:avLst/>
          </a:prstGeom>
        </p:spPr>
      </p:pic>
    </p:spTree>
    <p:extLst>
      <p:ext uri="{BB962C8B-B14F-4D97-AF65-F5344CB8AC3E}">
        <p14:creationId xmlns:p14="http://schemas.microsoft.com/office/powerpoint/2010/main" val="131609706"/>
      </p:ext>
    </p:extLst>
  </p:cSld>
  <p:clrMapOvr>
    <a:masterClrMapping/>
  </p:clrMapOvr>
</p:sld>
</file>

<file path=ppt/theme/theme1.xml><?xml version="1.0" encoding="utf-8"?>
<a:theme xmlns:a="http://schemas.openxmlformats.org/drawingml/2006/main" name="Brin">
  <a:themeElements>
    <a:clrScheme name="Vert jaune">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3584</Words>
  <Application>Microsoft Office PowerPoint</Application>
  <PresentationFormat>Grand écran</PresentationFormat>
  <Paragraphs>557</Paragraphs>
  <Slides>21</Slides>
  <Notes>21</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21</vt:i4>
      </vt:variant>
    </vt:vector>
  </HeadingPairs>
  <TitlesOfParts>
    <vt:vector size="34" baseType="lpstr">
      <vt:lpstr>メイリオ</vt:lpstr>
      <vt:lpstr>MS PGothic</vt:lpstr>
      <vt:lpstr>&amp;quot</vt:lpstr>
      <vt:lpstr>Arial</vt:lpstr>
      <vt:lpstr>Arial Unicode MS</vt:lpstr>
      <vt:lpstr>Calibri</vt:lpstr>
      <vt:lpstr>Century Gothic</vt:lpstr>
      <vt:lpstr>Symbol</vt:lpstr>
      <vt:lpstr>TiemposTextRegular</vt:lpstr>
      <vt:lpstr>Times New Roman</vt:lpstr>
      <vt:lpstr>Wingdings</vt:lpstr>
      <vt:lpstr>Wingdings 3</vt:lpstr>
      <vt:lpstr>Brin</vt:lpstr>
      <vt:lpstr>Fin de vie  Soins Palliatifs Euthanasie</vt:lpstr>
      <vt:lpstr>Euthanasie, eu-thanatos : « bonne mort » 1/3</vt:lpstr>
      <vt:lpstr>Euthanasie, eu-thanatos  = « Bonne mort » 2/3</vt:lpstr>
      <vt:lpstr>Euthanasie, eu-thanatos = « bonne mort » 3/3</vt:lpstr>
      <vt:lpstr>Présentation PowerPoint</vt:lpstr>
      <vt:lpstr>Présentation PowerPoint</vt:lpstr>
      <vt:lpstr>Législation Française et fin de vie de 1999 à 2016 -1/4 </vt:lpstr>
      <vt:lpstr>Présentation PowerPoint</vt:lpstr>
      <vt:lpstr>Législation Française la fin de vie de 1999 à 2016 -3/4</vt:lpstr>
      <vt:lpstr>Législation Française la fin de vie de 1999 à 2016 -4/4</vt:lpstr>
      <vt:lpstr>Euthanasie active : un dilemme </vt:lpstr>
      <vt:lpstr>Présentation PowerPoint</vt:lpstr>
      <vt:lpstr>Lois Bénélux 2/2</vt:lpstr>
      <vt:lpstr>Lois Bénélux : Risques et dérives  (1/2)  </vt:lpstr>
      <vt:lpstr>Lois Bénélux : Risques et dérives (2/2) </vt:lpstr>
      <vt:lpstr>Législation et « Fin de vie » </vt:lpstr>
      <vt:lpstr>Bonne réflexion</vt:lpstr>
      <vt:lpstr>Présentation PowerPoint</vt:lpstr>
      <vt:lpstr>Présentation PowerPoint</vt:lpstr>
      <vt:lpstr>Tribune des156 députés (le monde 28/02/2018) (Annexe 3)</vt:lpstr>
      <vt:lpstr>Tribune de 85 députés LR contre l’ouverture de l’euthanasie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PMA en France</dc:title>
  <dc:creator>Laurent guillaumin</dc:creator>
  <cp:lastModifiedBy>C D</cp:lastModifiedBy>
  <cp:revision>699</cp:revision>
  <cp:lastPrinted>2018-04-17T10:48:59Z</cp:lastPrinted>
  <dcterms:created xsi:type="dcterms:W3CDTF">2018-01-20T12:40:04Z</dcterms:created>
  <dcterms:modified xsi:type="dcterms:W3CDTF">2018-05-09T07:48:19Z</dcterms:modified>
</cp:coreProperties>
</file>