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1" r:id="rId4"/>
    <p:sldId id="268" r:id="rId5"/>
    <p:sldId id="270" r:id="rId6"/>
    <p:sldId id="272" r:id="rId7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ésentation" id="{1AF0DAAD-309D-48ED-B880-D37671FC75BC}">
          <p14:sldIdLst>
            <p14:sldId id="262"/>
            <p14:sldId id="264"/>
            <p14:sldId id="261"/>
            <p14:sldId id="268"/>
            <p14:sldId id="270"/>
            <p14:sldId id="272"/>
          </p14:sldIdLst>
        </p14:section>
        <p14:section name="Modèles" id="{F10B5BCF-7EEF-40C2-A329-50D6E062267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4224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A7E"/>
    <a:srgbClr val="33CC33"/>
    <a:srgbClr val="FFC000"/>
    <a:srgbClr val="A5A5A5"/>
    <a:srgbClr val="ED7D31"/>
    <a:srgbClr val="96C675"/>
    <a:srgbClr val="4F7B31"/>
    <a:srgbClr val="5F953B"/>
    <a:srgbClr val="76B54B"/>
    <a:srgbClr val="95C6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540" y="84"/>
      </p:cViewPr>
      <p:guideLst>
        <p:guide orient="horz" pos="4224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27FFC7-DAF8-48A7-8730-6CB68496AEB0}" type="doc">
      <dgm:prSet loTypeId="urn:microsoft.com/office/officeart/2005/8/layout/hList6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A548416B-8B3D-42FD-8E7C-0A7CE9BECC1C}" type="pres">
      <dgm:prSet presAssocID="{2427FFC7-DAF8-48A7-8730-6CB68496AEB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</dgm:ptLst>
  <dgm:cxnLst>
    <dgm:cxn modelId="{DD480249-BF42-41EA-B736-7E457ED0C950}" type="presOf" srcId="{2427FFC7-DAF8-48A7-8730-6CB68496AEB0}" destId="{A548416B-8B3D-42FD-8E7C-0A7CE9BECC1C}" srcOrd="0" destOrd="0" presId="urn:microsoft.com/office/officeart/2005/8/layout/hList6"/>
  </dgm:cxnLst>
  <dgm:bg>
    <a:gradFill flip="none" rotWithShape="1">
      <a:gsLst>
        <a:gs pos="0">
          <a:schemeClr val="accent6">
            <a:lumMod val="67000"/>
          </a:schemeClr>
        </a:gs>
        <a:gs pos="48000">
          <a:schemeClr val="accent6">
            <a:lumMod val="97000"/>
            <a:lumOff val="3000"/>
          </a:schemeClr>
        </a:gs>
        <a:gs pos="100000">
          <a:schemeClr val="accent6">
            <a:lumMod val="60000"/>
            <a:lumOff val="40000"/>
          </a:schemeClr>
        </a:gs>
      </a:gsLst>
      <a:lin ang="16200000" scaled="1"/>
      <a:tileRect/>
    </a:gradFill>
    <a:effectLst/>
  </dgm:bg>
  <dgm:whole>
    <a:ln w="254000">
      <a:solidFill>
        <a:srgbClr val="FFC00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27FFC7-DAF8-48A7-8730-6CB68496AEB0}" type="doc">
      <dgm:prSet loTypeId="urn:microsoft.com/office/officeart/2005/8/layout/hList6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A548416B-8B3D-42FD-8E7C-0A7CE9BECC1C}" type="pres">
      <dgm:prSet presAssocID="{2427FFC7-DAF8-48A7-8730-6CB68496AEB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</dgm:ptLst>
  <dgm:cxnLst>
    <dgm:cxn modelId="{9223C99D-9F20-4709-AD4B-A491076341EE}" type="presOf" srcId="{2427FFC7-DAF8-48A7-8730-6CB68496AEB0}" destId="{A548416B-8B3D-42FD-8E7C-0A7CE9BECC1C}" srcOrd="0" destOrd="0" presId="urn:microsoft.com/office/officeart/2005/8/layout/hList6"/>
  </dgm:cxnLst>
  <dgm:bg>
    <a:gradFill flip="none" rotWithShape="1">
      <a:gsLst>
        <a:gs pos="0">
          <a:schemeClr val="accent6">
            <a:lumMod val="67000"/>
          </a:schemeClr>
        </a:gs>
        <a:gs pos="48000">
          <a:schemeClr val="accent6">
            <a:lumMod val="97000"/>
            <a:lumOff val="3000"/>
          </a:schemeClr>
        </a:gs>
        <a:gs pos="100000">
          <a:schemeClr val="accent6">
            <a:lumMod val="60000"/>
            <a:lumOff val="40000"/>
          </a:schemeClr>
        </a:gs>
      </a:gsLst>
      <a:lin ang="16200000" scaled="1"/>
      <a:tileRect/>
    </a:gradFill>
    <a:effectLst>
      <a:outerShdw blurRad="50800" dist="50800" dir="5400000" algn="ctr" rotWithShape="0">
        <a:schemeClr val="bg1"/>
      </a:outerShdw>
    </a:effectLst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27FFC7-DAF8-48A7-8730-6CB68496AEB0}" type="doc">
      <dgm:prSet loTypeId="urn:microsoft.com/office/officeart/2005/8/layout/hList6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A548416B-8B3D-42FD-8E7C-0A7CE9BECC1C}" type="pres">
      <dgm:prSet presAssocID="{2427FFC7-DAF8-48A7-8730-6CB68496AEB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</dgm:ptLst>
  <dgm:cxnLst>
    <dgm:cxn modelId="{7E7C3046-53F7-4675-B8A3-8A9945BCDE48}" type="presOf" srcId="{2427FFC7-DAF8-48A7-8730-6CB68496AEB0}" destId="{A548416B-8B3D-42FD-8E7C-0A7CE9BECC1C}" srcOrd="0" destOrd="0" presId="urn:microsoft.com/office/officeart/2005/8/layout/hList6"/>
  </dgm:cxnLst>
  <dgm:bg>
    <a:gradFill flip="none" rotWithShape="1">
      <a:gsLst>
        <a:gs pos="0">
          <a:schemeClr val="accent6">
            <a:lumMod val="67000"/>
          </a:schemeClr>
        </a:gs>
        <a:gs pos="48000">
          <a:schemeClr val="accent6">
            <a:lumMod val="97000"/>
            <a:lumOff val="3000"/>
          </a:schemeClr>
        </a:gs>
        <a:gs pos="100000">
          <a:schemeClr val="accent6">
            <a:lumMod val="60000"/>
            <a:lumOff val="40000"/>
          </a:schemeClr>
        </a:gs>
      </a:gsLst>
      <a:lin ang="16200000" scaled="1"/>
      <a:tileRect/>
    </a:gradFill>
    <a:effectLst>
      <a:outerShdw blurRad="50800" dist="50800" dir="5400000" algn="ctr" rotWithShape="0">
        <a:schemeClr val="bg1"/>
      </a:outerShdw>
    </a:effectLst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27FFC7-DAF8-48A7-8730-6CB68496AEB0}" type="doc">
      <dgm:prSet loTypeId="urn:microsoft.com/office/officeart/2005/8/layout/hList6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A548416B-8B3D-42FD-8E7C-0A7CE9BECC1C}" type="pres">
      <dgm:prSet presAssocID="{2427FFC7-DAF8-48A7-8730-6CB68496AEB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</dgm:ptLst>
  <dgm:cxnLst>
    <dgm:cxn modelId="{471C7A0C-8E72-4A64-9645-8A2CBBB62D71}" type="presOf" srcId="{2427FFC7-DAF8-48A7-8730-6CB68496AEB0}" destId="{A548416B-8B3D-42FD-8E7C-0A7CE9BECC1C}" srcOrd="0" destOrd="0" presId="urn:microsoft.com/office/officeart/2005/8/layout/hList6"/>
  </dgm:cxnLst>
  <dgm:bg>
    <a:gradFill flip="none" rotWithShape="1">
      <a:gsLst>
        <a:gs pos="0">
          <a:schemeClr val="accent6">
            <a:lumMod val="67000"/>
          </a:schemeClr>
        </a:gs>
        <a:gs pos="48000">
          <a:schemeClr val="accent6">
            <a:lumMod val="97000"/>
            <a:lumOff val="3000"/>
          </a:schemeClr>
        </a:gs>
        <a:gs pos="100000">
          <a:schemeClr val="accent6">
            <a:lumMod val="60000"/>
            <a:lumOff val="40000"/>
          </a:schemeClr>
        </a:gs>
      </a:gsLst>
      <a:lin ang="16200000" scaled="1"/>
      <a:tileRect/>
    </a:gradFill>
    <a:effectLst>
      <a:outerShdw blurRad="50800" dist="50800" dir="5400000" algn="ctr" rotWithShape="0">
        <a:schemeClr val="bg1"/>
      </a:outerShdw>
    </a:effectLst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27FFC7-DAF8-48A7-8730-6CB68496AEB0}" type="doc">
      <dgm:prSet loTypeId="urn:microsoft.com/office/officeart/2005/8/layout/hList6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A548416B-8B3D-42FD-8E7C-0A7CE9BECC1C}" type="pres">
      <dgm:prSet presAssocID="{2427FFC7-DAF8-48A7-8730-6CB68496AEB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</dgm:ptLst>
  <dgm:cxnLst>
    <dgm:cxn modelId="{42BF0635-A43B-48FA-88B3-BD772F7E273A}" type="presOf" srcId="{2427FFC7-DAF8-48A7-8730-6CB68496AEB0}" destId="{A548416B-8B3D-42FD-8E7C-0A7CE9BECC1C}" srcOrd="0" destOrd="0" presId="urn:microsoft.com/office/officeart/2005/8/layout/hList6"/>
  </dgm:cxnLst>
  <dgm:bg>
    <a:gradFill flip="none" rotWithShape="1">
      <a:gsLst>
        <a:gs pos="0">
          <a:schemeClr val="accent6">
            <a:lumMod val="67000"/>
          </a:schemeClr>
        </a:gs>
        <a:gs pos="48000">
          <a:schemeClr val="accent6">
            <a:lumMod val="97000"/>
            <a:lumOff val="3000"/>
          </a:schemeClr>
        </a:gs>
        <a:gs pos="100000">
          <a:schemeClr val="accent6">
            <a:lumMod val="60000"/>
            <a:lumOff val="40000"/>
          </a:schemeClr>
        </a:gs>
      </a:gsLst>
      <a:lin ang="16200000" scaled="1"/>
      <a:tileRect/>
    </a:gradFill>
    <a:effectLst>
      <a:outerShdw blurRad="50800" dist="50800" dir="5400000" algn="ctr" rotWithShape="0">
        <a:schemeClr val="bg1"/>
      </a:outerShdw>
    </a:effectLst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427FFC7-DAF8-48A7-8730-6CB68496AEB0}" type="doc">
      <dgm:prSet loTypeId="urn:microsoft.com/office/officeart/2005/8/layout/hList6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A548416B-8B3D-42FD-8E7C-0A7CE9BECC1C}" type="pres">
      <dgm:prSet presAssocID="{2427FFC7-DAF8-48A7-8730-6CB68496AEB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</dgm:ptLst>
  <dgm:cxnLst>
    <dgm:cxn modelId="{BA626917-08E5-420A-9A28-CCC3CA10473F}" type="presOf" srcId="{2427FFC7-DAF8-48A7-8730-6CB68496AEB0}" destId="{A548416B-8B3D-42FD-8E7C-0A7CE9BECC1C}" srcOrd="0" destOrd="0" presId="urn:microsoft.com/office/officeart/2005/8/layout/hList6"/>
  </dgm:cxnLst>
  <dgm:bg>
    <a:gradFill flip="none" rotWithShape="1">
      <a:gsLst>
        <a:gs pos="0">
          <a:schemeClr val="accent6">
            <a:lumMod val="67000"/>
          </a:schemeClr>
        </a:gs>
        <a:gs pos="48000">
          <a:schemeClr val="accent6">
            <a:lumMod val="97000"/>
            <a:lumOff val="3000"/>
          </a:schemeClr>
        </a:gs>
        <a:gs pos="100000">
          <a:schemeClr val="accent6">
            <a:lumMod val="60000"/>
            <a:lumOff val="40000"/>
          </a:schemeClr>
        </a:gs>
      </a:gsLst>
      <a:lin ang="16200000" scaled="1"/>
      <a:tileRect/>
    </a:gradFill>
    <a:effectLst>
      <a:outerShdw blurRad="50800" dist="50800" dir="5400000" algn="ctr" rotWithShape="0">
        <a:schemeClr val="bg1"/>
      </a:outerShdw>
    </a:effectLst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E818-01A3-4968-8282-D170B4C45FFE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762A-4BBB-42D1-AF48-309E703551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31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E818-01A3-4968-8282-D170B4C45FFE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762A-4BBB-42D1-AF48-309E703551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05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E818-01A3-4968-8282-D170B4C45FFE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762A-4BBB-42D1-AF48-309E703551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13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E818-01A3-4968-8282-D170B4C45FFE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762A-4BBB-42D1-AF48-309E703551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527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E818-01A3-4968-8282-D170B4C45FFE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762A-4BBB-42D1-AF48-309E703551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014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E818-01A3-4968-8282-D170B4C45FFE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762A-4BBB-42D1-AF48-309E703551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61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E818-01A3-4968-8282-D170B4C45FFE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762A-4BBB-42D1-AF48-309E703551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65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E818-01A3-4968-8282-D170B4C45FFE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762A-4BBB-42D1-AF48-309E703551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13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E818-01A3-4968-8282-D170B4C45FFE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762A-4BBB-42D1-AF48-309E703551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033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E818-01A3-4968-8282-D170B4C45FFE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762A-4BBB-42D1-AF48-309E703551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3623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E818-01A3-4968-8282-D170B4C45FFE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762A-4BBB-42D1-AF48-309E703551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59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0E818-01A3-4968-8282-D170B4C45FFE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A762A-4BBB-42D1-AF48-309E703551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27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100375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67099" y="2503488"/>
            <a:ext cx="5257800" cy="1325563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fr-FR" sz="6600" dirty="0" smtClean="0">
                <a:solidFill>
                  <a:srgbClr val="33CC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LE TEMPS</a:t>
            </a:r>
            <a:endParaRPr lang="fr-FR" sz="6600" dirty="0">
              <a:solidFill>
                <a:srgbClr val="33CC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848703" y="1210826"/>
            <a:ext cx="24945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/>
              <a:t>2018 – 2019</a:t>
            </a:r>
            <a:endParaRPr lang="fr-FR" sz="3600" dirty="0"/>
          </a:p>
        </p:txBody>
      </p:sp>
      <p:sp>
        <p:nvSpPr>
          <p:cNvPr id="5" name="ZoneTexte 4"/>
          <p:cNvSpPr txBox="1"/>
          <p:nvPr/>
        </p:nvSpPr>
        <p:spPr>
          <a:xfrm>
            <a:off x="3092133" y="527050"/>
            <a:ext cx="6007731" cy="769441"/>
          </a:xfrm>
          <a:prstGeom prst="rect">
            <a:avLst/>
          </a:prstGeom>
          <a:gradFill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/>
              <a:t>THEME D’ENQUÊTE</a:t>
            </a:r>
            <a:endParaRPr lang="fr-FR" sz="4400" b="1" dirty="0"/>
          </a:p>
        </p:txBody>
      </p:sp>
      <p:grpSp>
        <p:nvGrpSpPr>
          <p:cNvPr id="12" name="Groupe 11"/>
          <p:cNvGrpSpPr/>
          <p:nvPr/>
        </p:nvGrpSpPr>
        <p:grpSpPr>
          <a:xfrm>
            <a:off x="7733552" y="3166269"/>
            <a:ext cx="3708994" cy="3111690"/>
            <a:chOff x="7733552" y="3166269"/>
            <a:chExt cx="3708994" cy="3111690"/>
          </a:xfrm>
        </p:grpSpPr>
        <p:sp>
          <p:nvSpPr>
            <p:cNvPr id="8" name="Ellipse 7"/>
            <p:cNvSpPr/>
            <p:nvPr/>
          </p:nvSpPr>
          <p:spPr>
            <a:xfrm>
              <a:off x="7733552" y="3166269"/>
              <a:ext cx="3708994" cy="3111690"/>
            </a:xfrm>
            <a:prstGeom prst="ellipse">
              <a:avLst/>
            </a:prstGeom>
            <a:solidFill>
              <a:srgbClr val="9DCA7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800" b="1" dirty="0" smtClean="0">
                <a:solidFill>
                  <a:srgbClr val="FF0000"/>
                </a:solidFill>
              </a:endParaRPr>
            </a:p>
            <a:p>
              <a:pPr algn="ctr"/>
              <a:endParaRPr lang="fr-FR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8145944" y="3563710"/>
              <a:ext cx="2826855" cy="2123658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400" b="1" dirty="0" smtClean="0">
                  <a:solidFill>
                    <a:srgbClr val="FF0000"/>
                  </a:solidFill>
                </a:rPr>
                <a:t>Liberté</a:t>
              </a:r>
            </a:p>
            <a:p>
              <a:pPr algn="ctr"/>
              <a:r>
                <a:rPr lang="fr-FR" sz="4400" b="1" dirty="0">
                  <a:solidFill>
                    <a:srgbClr val="FF0000"/>
                  </a:solidFill>
                </a:rPr>
                <a:t>o</a:t>
              </a:r>
              <a:r>
                <a:rPr lang="fr-FR" sz="4400" b="1" dirty="0" smtClean="0">
                  <a:solidFill>
                    <a:srgbClr val="FF0000"/>
                  </a:solidFill>
                </a:rPr>
                <a:t>u</a:t>
              </a:r>
            </a:p>
            <a:p>
              <a:pPr algn="ctr"/>
              <a:r>
                <a:rPr lang="fr-FR" sz="4400" b="1" dirty="0" smtClean="0">
                  <a:solidFill>
                    <a:srgbClr val="FF0000"/>
                  </a:solidFill>
                </a:rPr>
                <a:t>Esclavage ?</a:t>
              </a:r>
              <a:endParaRPr lang="fr-FR" sz="4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992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1264024"/>
          </a:xfrm>
          <a:prstGeom prst="rect">
            <a:avLst/>
          </a:prstGeom>
          <a:solidFill>
            <a:schemeClr val="accent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6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8927336"/>
              </p:ext>
            </p:extLst>
          </p:nvPr>
        </p:nvGraphicFramePr>
        <p:xfrm>
          <a:off x="0" y="1264024"/>
          <a:ext cx="12192000" cy="5593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511971" cy="70167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LE TEMPS : liberté ou esclavage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1793796"/>
            <a:ext cx="1196268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	</a:t>
            </a:r>
            <a:r>
              <a:rPr lang="fr-FR" sz="2800" i="1" dirty="0" smtClean="0"/>
              <a:t>«</a:t>
            </a:r>
            <a:r>
              <a:rPr lang="fr-FR" sz="2800" i="1" dirty="0"/>
              <a:t> Mon passé ne me préoccupe pas ; </a:t>
            </a:r>
            <a:r>
              <a:rPr lang="fr-FR" sz="2800" i="1" dirty="0" smtClean="0"/>
              <a:t>il </a:t>
            </a:r>
            <a:r>
              <a:rPr lang="fr-FR" sz="2800" i="1" dirty="0"/>
              <a:t>est dans la miséricorde divine</a:t>
            </a:r>
            <a:r>
              <a:rPr lang="fr-FR" sz="2800" i="1" dirty="0" smtClean="0"/>
              <a:t>.</a:t>
            </a:r>
          </a:p>
          <a:p>
            <a:pPr algn="ctr"/>
            <a:endParaRPr lang="fr-FR" sz="2800" i="1" dirty="0" smtClean="0"/>
          </a:p>
          <a:p>
            <a:pPr algn="ctr"/>
            <a:r>
              <a:rPr lang="fr-FR" sz="2800" i="1" dirty="0" smtClean="0"/>
              <a:t>	Mon </a:t>
            </a:r>
            <a:r>
              <a:rPr lang="fr-FR" sz="2800" i="1" dirty="0"/>
              <a:t>avenir ne me préoccupe pas non plus ; il est dans la </a:t>
            </a:r>
            <a:r>
              <a:rPr lang="fr-FR" sz="2800" i="1" dirty="0" smtClean="0"/>
              <a:t>providence divine</a:t>
            </a:r>
            <a:r>
              <a:rPr lang="fr-FR" sz="2800" i="1" dirty="0"/>
              <a:t>. </a:t>
            </a:r>
            <a:endParaRPr lang="fr-FR" sz="2800" i="1" dirty="0" smtClean="0"/>
          </a:p>
          <a:p>
            <a:pPr algn="ctr"/>
            <a:endParaRPr lang="fr-FR" sz="2800" i="1" dirty="0" smtClean="0"/>
          </a:p>
          <a:p>
            <a:pPr algn="ctr"/>
            <a:r>
              <a:rPr lang="fr-FR" sz="2800" i="1" dirty="0" smtClean="0"/>
              <a:t>	Ce </a:t>
            </a:r>
            <a:r>
              <a:rPr lang="fr-FR" sz="2800" i="1" dirty="0"/>
              <a:t>qui me préoccupe et m’anime, c’est l’aujourd’hui, qui est </a:t>
            </a:r>
            <a:r>
              <a:rPr lang="fr-FR" sz="2800" i="1" dirty="0" smtClean="0"/>
              <a:t>dans </a:t>
            </a:r>
            <a:r>
              <a:rPr lang="fr-FR" sz="2800" i="1" dirty="0"/>
              <a:t>la grâce </a:t>
            </a:r>
            <a:r>
              <a:rPr lang="fr-FR" sz="2800" i="1" dirty="0" smtClean="0"/>
              <a:t>de </a:t>
            </a:r>
            <a:r>
              <a:rPr lang="fr-FR" sz="2800" i="1" dirty="0"/>
              <a:t>Dieu et dans le don </a:t>
            </a:r>
            <a:r>
              <a:rPr lang="fr-FR" sz="2800" i="1" dirty="0" smtClean="0"/>
              <a:t>de </a:t>
            </a:r>
            <a:r>
              <a:rPr lang="fr-FR" sz="2800" i="1" dirty="0"/>
              <a:t>mon cœur et de ma </a:t>
            </a:r>
            <a:r>
              <a:rPr lang="fr-FR" sz="2800" i="1" dirty="0" smtClean="0"/>
              <a:t>volonté</a:t>
            </a:r>
            <a:r>
              <a:rPr lang="fr-FR" sz="2800" i="1" dirty="0"/>
              <a:t>. </a:t>
            </a:r>
            <a:r>
              <a:rPr lang="fr-FR" sz="2800" i="1" dirty="0" smtClean="0"/>
              <a:t>»</a:t>
            </a:r>
          </a:p>
          <a:p>
            <a:endParaRPr lang="fr-FR" sz="2800" i="1" dirty="0"/>
          </a:p>
          <a:p>
            <a:r>
              <a:rPr lang="fr-FR" sz="2800" b="1" dirty="0" smtClean="0"/>
              <a:t>									Saint </a:t>
            </a:r>
            <a:r>
              <a:rPr lang="fr-FR" sz="2800" b="1" dirty="0"/>
              <a:t>François de Sales</a:t>
            </a:r>
            <a:endParaRPr lang="fr-FR" sz="2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463213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126402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6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221473"/>
              </p:ext>
            </p:extLst>
          </p:nvPr>
        </p:nvGraphicFramePr>
        <p:xfrm>
          <a:off x="0" y="1253330"/>
          <a:ext cx="12192000" cy="5604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rganigramme : Opération manuelle 4"/>
          <p:cNvSpPr/>
          <p:nvPr/>
        </p:nvSpPr>
        <p:spPr>
          <a:xfrm>
            <a:off x="838200" y="2341880"/>
            <a:ext cx="2487699" cy="3186269"/>
          </a:xfrm>
          <a:prstGeom prst="rect">
            <a:avLst/>
          </a:prstGeom>
          <a:ln>
            <a:solidFill>
              <a:schemeClr val="bg1"/>
            </a:solidFill>
          </a:ln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79400" tIns="0" rIns="281781" bIns="0" numCol="1" spcCol="1270" anchor="t" anchorCtr="0">
            <a:noAutofit/>
          </a:bodyPr>
          <a:lstStyle/>
          <a:p>
            <a:pPr lvl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4400" kern="1200" dirty="0" smtClean="0"/>
              <a:t>Courrier 1</a:t>
            </a:r>
            <a:endParaRPr lang="fr-FR" sz="4400" kern="1200" dirty="0"/>
          </a:p>
          <a:p>
            <a:pPr marL="285750" lvl="1" indent="-285750" algn="l" defTabSz="1511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fr-FR" sz="3400" kern="1200" dirty="0"/>
          </a:p>
          <a:p>
            <a:pPr marL="285750" lvl="1" indent="-285750" algn="l" defTabSz="1511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fr-FR" sz="3400" kern="1200" dirty="0"/>
          </a:p>
        </p:txBody>
      </p:sp>
      <p:grpSp>
        <p:nvGrpSpPr>
          <p:cNvPr id="17" name="Groupe 16"/>
          <p:cNvGrpSpPr/>
          <p:nvPr/>
        </p:nvGrpSpPr>
        <p:grpSpPr>
          <a:xfrm>
            <a:off x="831012" y="1242312"/>
            <a:ext cx="2487699" cy="5363369"/>
            <a:chOff x="1" y="-1"/>
            <a:chExt cx="2487699" cy="5363369"/>
          </a:xfrm>
        </p:grpSpPr>
        <p:sp>
          <p:nvSpPr>
            <p:cNvPr id="18" name="Organigramme : Opération manuelle 17"/>
            <p:cNvSpPr/>
            <p:nvPr/>
          </p:nvSpPr>
          <p:spPr>
            <a:xfrm rot="16200000">
              <a:off x="-1437834" y="1437834"/>
              <a:ext cx="5363369" cy="2487699"/>
            </a:xfrm>
            <a:prstGeom prst="flowChartManualOperati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rganigramme : Opération manuelle 4"/>
            <p:cNvSpPr/>
            <p:nvPr/>
          </p:nvSpPr>
          <p:spPr>
            <a:xfrm rot="21600000">
              <a:off x="1" y="1072673"/>
              <a:ext cx="2487699" cy="3218021"/>
            </a:xfrm>
            <a:prstGeom prst="rect">
              <a:avLst/>
            </a:prstGeom>
            <a:effectLst>
              <a:outerShdw blurRad="50800" dist="38100" dir="2700000" algn="tl" rotWithShape="0">
                <a:schemeClr val="bg1">
                  <a:alpha val="40000"/>
                </a:scheme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0" tIns="0" rIns="281781" bIns="0" numCol="1" spcCol="1270" anchor="t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400" b="1" kern="1200" dirty="0" smtClean="0">
                  <a:solidFill>
                    <a:schemeClr val="tx1"/>
                  </a:solidFill>
                </a:rPr>
                <a:t>Courrier 1</a:t>
              </a:r>
              <a:endParaRPr lang="fr-FR" sz="4400" b="1" kern="1200" dirty="0">
                <a:solidFill>
                  <a:schemeClr val="tx1"/>
                </a:solidFill>
              </a:endParaRPr>
            </a:p>
            <a:p>
              <a:pPr marL="285750" lvl="1" indent="-285750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2800" b="1" dirty="0" smtClean="0">
                  <a:solidFill>
                    <a:schemeClr val="tx1"/>
                  </a:solidFill>
                </a:rPr>
                <a:t>Regards </a:t>
              </a:r>
              <a:r>
                <a:rPr lang="fr-FR" sz="2800" b="1" dirty="0">
                  <a:solidFill>
                    <a:schemeClr val="tx1"/>
                  </a:solidFill>
                </a:rPr>
                <a:t>sur notre rapport au temps </a:t>
              </a:r>
              <a:endParaRPr lang="fr-FR" sz="3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3499784" y="1261267"/>
            <a:ext cx="2487699" cy="5363369"/>
            <a:chOff x="2676812" y="-1"/>
            <a:chExt cx="2487699" cy="5363369"/>
          </a:xfrm>
        </p:grpSpPr>
        <p:sp>
          <p:nvSpPr>
            <p:cNvPr id="21" name="Organigramme : Opération manuelle 20"/>
            <p:cNvSpPr/>
            <p:nvPr/>
          </p:nvSpPr>
          <p:spPr>
            <a:xfrm rot="16200000">
              <a:off x="1238977" y="1437834"/>
              <a:ext cx="5363369" cy="2487699"/>
            </a:xfrm>
            <a:prstGeom prst="flowChartManualOperati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rganigramme : Opération manuelle 4"/>
            <p:cNvSpPr/>
            <p:nvPr/>
          </p:nvSpPr>
          <p:spPr>
            <a:xfrm rot="21600000">
              <a:off x="2676812" y="1072673"/>
              <a:ext cx="2487699" cy="3218021"/>
            </a:xfrm>
            <a:prstGeom prst="rect">
              <a:avLst/>
            </a:prstGeom>
            <a:effectLst>
              <a:outerShdw blurRad="50800" dist="38100" dir="2700000" algn="tl" rotWithShape="0">
                <a:schemeClr val="bg1">
                  <a:alpha val="40000"/>
                </a:scheme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0" tIns="0" rIns="281781" bIns="0" numCol="1" spcCol="1270" anchor="t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400" b="1" kern="1200" dirty="0" smtClean="0">
                  <a:solidFill>
                    <a:schemeClr val="tx1"/>
                  </a:solidFill>
                </a:rPr>
                <a:t>Courrier 2</a:t>
              </a:r>
              <a:endParaRPr lang="fr-FR" sz="4400" b="1" kern="1200" dirty="0">
                <a:solidFill>
                  <a:schemeClr val="tx1"/>
                </a:solidFill>
              </a:endParaRPr>
            </a:p>
            <a:p>
              <a:pPr marL="285750" lvl="1" indent="-285750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fr-FR" sz="2800" b="1" dirty="0" smtClean="0">
                  <a:solidFill>
                    <a:schemeClr val="tx1"/>
                  </a:solidFill>
                </a:rPr>
                <a:t>Rythmes </a:t>
              </a:r>
              <a:br>
                <a:rPr lang="fr-FR" sz="2800" b="1" dirty="0" smtClean="0">
                  <a:solidFill>
                    <a:schemeClr val="tx1"/>
                  </a:solidFill>
                </a:rPr>
              </a:br>
              <a:r>
                <a:rPr lang="fr-FR" sz="2800" b="1" dirty="0" smtClean="0">
                  <a:solidFill>
                    <a:schemeClr val="tx1"/>
                  </a:solidFill>
                </a:rPr>
                <a:t>de vie</a:t>
              </a:r>
              <a:br>
                <a:rPr lang="fr-FR" sz="2800" b="1" dirty="0" smtClean="0">
                  <a:solidFill>
                    <a:schemeClr val="tx1"/>
                  </a:solidFill>
                </a:rPr>
              </a:br>
              <a:r>
                <a:rPr lang="fr-FR" sz="2800" b="1" dirty="0" smtClean="0">
                  <a:solidFill>
                    <a:schemeClr val="tx1"/>
                  </a:solidFill>
                </a:rPr>
                <a:t>et tensions</a:t>
              </a:r>
              <a:endParaRPr lang="fr-FR" sz="2800" b="1" dirty="0">
                <a:solidFill>
                  <a:schemeClr val="tx1"/>
                </a:solidFill>
              </a:endParaRPr>
            </a:p>
            <a:p>
              <a:pPr marL="285750" lvl="1" indent="-285750" algn="l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fr-FR" sz="3400" kern="1200" dirty="0"/>
            </a:p>
            <a:p>
              <a:pPr marL="285750" lvl="1" indent="-285750" algn="l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fr-FR" sz="3400" kern="1200" dirty="0"/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6188262" y="1237454"/>
            <a:ext cx="2688476" cy="5363369"/>
            <a:chOff x="5351088" y="-1"/>
            <a:chExt cx="2688476" cy="5363369"/>
          </a:xfrm>
        </p:grpSpPr>
        <p:sp>
          <p:nvSpPr>
            <p:cNvPr id="24" name="Organigramme : Opération manuelle 23"/>
            <p:cNvSpPr/>
            <p:nvPr/>
          </p:nvSpPr>
          <p:spPr>
            <a:xfrm rot="16200000">
              <a:off x="3913253" y="1437834"/>
              <a:ext cx="5363369" cy="2487699"/>
            </a:xfrm>
            <a:prstGeom prst="flowChartManualOperati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rganigramme : Opération manuelle 4"/>
            <p:cNvSpPr/>
            <p:nvPr/>
          </p:nvSpPr>
          <p:spPr>
            <a:xfrm>
              <a:off x="5351088" y="1072673"/>
              <a:ext cx="2688476" cy="3218021"/>
            </a:xfrm>
            <a:prstGeom prst="rect">
              <a:avLst/>
            </a:prstGeom>
            <a:effectLst>
              <a:outerShdw blurRad="50800" dist="38100" dir="2700000" algn="tl" rotWithShape="0">
                <a:schemeClr val="bg1">
                  <a:alpha val="40000"/>
                </a:scheme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0" tIns="0" rIns="281781" bIns="0" numCol="1" spcCol="1270" anchor="t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400" b="1" kern="1200" dirty="0" smtClean="0">
                  <a:solidFill>
                    <a:schemeClr val="tx1"/>
                  </a:solidFill>
                </a:rPr>
                <a:t>Courrier 3</a:t>
              </a:r>
              <a:endParaRPr lang="fr-FR" sz="4400" b="1" kern="1200" dirty="0">
                <a:solidFill>
                  <a:schemeClr val="tx1"/>
                </a:solidFill>
              </a:endParaRPr>
            </a:p>
            <a:p>
              <a:pPr marL="285750" lvl="1" indent="-285750" algn="l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2800" b="1" kern="1200" dirty="0" smtClean="0">
                  <a:solidFill>
                    <a:schemeClr val="tx1"/>
                  </a:solidFill>
                </a:rPr>
                <a:t>Le rapport au temps dans la vie sociale</a:t>
              </a:r>
              <a:endParaRPr lang="fr-FR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8876739" y="1271073"/>
            <a:ext cx="2668772" cy="5363369"/>
            <a:chOff x="8025365" y="-1"/>
            <a:chExt cx="2668772" cy="5363369"/>
          </a:xfrm>
        </p:grpSpPr>
        <p:sp>
          <p:nvSpPr>
            <p:cNvPr id="27" name="Organigramme : Opération manuelle 26"/>
            <p:cNvSpPr/>
            <p:nvPr/>
          </p:nvSpPr>
          <p:spPr>
            <a:xfrm rot="16200000">
              <a:off x="6587530" y="1437834"/>
              <a:ext cx="5363369" cy="2487699"/>
            </a:xfrm>
            <a:prstGeom prst="flowChartManualOperati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Organigramme : Opération manuelle 4"/>
            <p:cNvSpPr/>
            <p:nvPr/>
          </p:nvSpPr>
          <p:spPr>
            <a:xfrm>
              <a:off x="8025365" y="1072673"/>
              <a:ext cx="2668772" cy="32180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0" tIns="0" rIns="281781" bIns="0" numCol="1" spcCol="1270" anchor="t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400" b="1" kern="1200" dirty="0" smtClean="0">
                  <a:solidFill>
                    <a:schemeClr val="tx1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Courrier 4</a:t>
              </a:r>
              <a:endParaRPr lang="fr-FR" sz="4400" b="1" kern="1200" dirty="0"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endParaRPr>
            </a:p>
            <a:p>
              <a:pPr marL="285750" lvl="1" indent="-285750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fr-FR" sz="2800" b="1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Le temps de vivre plus </a:t>
              </a:r>
              <a:r>
                <a:rPr lang="fr-FR" sz="2800" b="1" dirty="0" smtClean="0">
                  <a:solidFill>
                    <a:schemeClr val="tx1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pleinement</a:t>
              </a:r>
              <a:endParaRPr lang="fr-FR" sz="34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3717578" y="2283234"/>
            <a:ext cx="8081683" cy="3244915"/>
            <a:chOff x="3971578" y="2400078"/>
            <a:chExt cx="8081683" cy="3244915"/>
          </a:xfrm>
        </p:grpSpPr>
        <p:sp>
          <p:nvSpPr>
            <p:cNvPr id="33" name="Rectangle 32"/>
            <p:cNvSpPr/>
            <p:nvPr/>
          </p:nvSpPr>
          <p:spPr>
            <a:xfrm>
              <a:off x="3971578" y="2400078"/>
              <a:ext cx="8081683" cy="324491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4074578" y="2883687"/>
              <a:ext cx="7409329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fr-FR" b="1" dirty="0" smtClean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Répartition </a:t>
              </a:r>
              <a:r>
                <a:rPr lang="fr-FR" b="1" dirty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du temps parmi les grands domaines de la </a:t>
              </a:r>
              <a:r>
                <a:rPr lang="fr-FR" b="1" dirty="0" smtClean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vie</a:t>
              </a:r>
              <a:br>
                <a:rPr lang="fr-FR" b="1" dirty="0" smtClean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</a:br>
              <a:r>
                <a:rPr lang="fr-FR" b="1" dirty="0" smtClean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	</a:t>
              </a:r>
              <a:r>
                <a:rPr lang="fr-FR" b="1" i="1" dirty="0" smtClean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travail, famille, repos, loisirs…</a:t>
              </a:r>
              <a:endParaRPr lang="fr-FR" b="1" i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endParaRPr>
            </a:p>
            <a:p>
              <a:pPr marL="285750" indent="-285750">
                <a:buFont typeface="Wingdings" panose="05000000000000000000" pitchFamily="2" charset="2"/>
                <a:buChar char="Ø"/>
              </a:pPr>
              <a:endParaRPr lang="fr-FR" b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endParaRPr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fr-FR" b="1" dirty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Prendre du </a:t>
              </a:r>
              <a:r>
                <a:rPr lang="fr-FR" b="1" dirty="0" smtClean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temps</a:t>
              </a:r>
              <a:br>
                <a:rPr lang="fr-FR" b="1" dirty="0" smtClean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</a:br>
              <a:r>
                <a:rPr lang="fr-FR" b="1" dirty="0" smtClean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	</a:t>
              </a:r>
              <a:r>
                <a:rPr lang="fr-FR" b="1" i="1" dirty="0" smtClean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à </a:t>
              </a:r>
              <a:r>
                <a:rPr lang="fr-FR" b="1" i="1" dirty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quoi « </a:t>
              </a:r>
              <a:r>
                <a:rPr lang="fr-FR" b="1" i="1" dirty="0" smtClean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consacrons-nous </a:t>
              </a:r>
              <a:r>
                <a:rPr lang="fr-FR" b="1" i="1" dirty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» du temps ?</a:t>
              </a:r>
              <a:r>
                <a:rPr lang="fr-FR" b="1" dirty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 </a:t>
              </a:r>
              <a:r>
                <a:rPr lang="fr-FR" b="1" dirty="0" smtClean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/>
              </a:r>
              <a:br>
                <a:rPr lang="fr-FR" b="1" dirty="0" smtClean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</a:br>
              <a:endParaRPr lang="fr-FR" b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endParaRPr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fr-FR" b="1" dirty="0" smtClean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Recherche </a:t>
              </a:r>
              <a:r>
                <a:rPr lang="fr-FR" b="1" dirty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d’un équilibre de vie et de cohérence </a:t>
              </a:r>
              <a:br>
                <a:rPr lang="fr-FR" b="1" dirty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</a:br>
              <a:r>
                <a:rPr lang="fr-FR" b="1" dirty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	</a:t>
              </a:r>
              <a:r>
                <a:rPr lang="fr-FR" b="1" i="1" dirty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temps </a:t>
              </a:r>
              <a:r>
                <a:rPr lang="fr-FR" b="1" i="1" dirty="0" smtClean="0"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choisi, temps subi, temps perdu …</a:t>
              </a:r>
              <a:endPara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32" name="Titre 1"/>
          <p:cNvSpPr txBox="1">
            <a:spLocks/>
          </p:cNvSpPr>
          <p:nvPr/>
        </p:nvSpPr>
        <p:spPr>
          <a:xfrm>
            <a:off x="838200" y="365125"/>
            <a:ext cx="10515600" cy="7016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EVOLUTION ANNUELLE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0704588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126402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6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221473"/>
              </p:ext>
            </p:extLst>
          </p:nvPr>
        </p:nvGraphicFramePr>
        <p:xfrm>
          <a:off x="0" y="1253330"/>
          <a:ext cx="12192000" cy="5604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rganigramme : Opération manuelle 4"/>
          <p:cNvSpPr/>
          <p:nvPr/>
        </p:nvSpPr>
        <p:spPr>
          <a:xfrm>
            <a:off x="838200" y="2341880"/>
            <a:ext cx="2487699" cy="3186269"/>
          </a:xfrm>
          <a:prstGeom prst="rect">
            <a:avLst/>
          </a:prstGeom>
          <a:ln>
            <a:solidFill>
              <a:schemeClr val="bg1"/>
            </a:solidFill>
          </a:ln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79400" tIns="0" rIns="281781" bIns="0" numCol="1" spcCol="1270" anchor="t" anchorCtr="0">
            <a:noAutofit/>
          </a:bodyPr>
          <a:lstStyle/>
          <a:p>
            <a:pPr lvl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4400" kern="1200" dirty="0" smtClean="0"/>
              <a:t>Courrier 1</a:t>
            </a:r>
            <a:endParaRPr lang="fr-FR" sz="4400" kern="1200" dirty="0"/>
          </a:p>
          <a:p>
            <a:pPr marL="285750" lvl="1" indent="-285750" algn="l" defTabSz="1511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fr-FR" sz="3400" kern="1200" dirty="0"/>
          </a:p>
          <a:p>
            <a:pPr marL="285750" lvl="1" indent="-285750" algn="l" defTabSz="1511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fr-FR" sz="3400" kern="1200" dirty="0"/>
          </a:p>
        </p:txBody>
      </p:sp>
      <p:grpSp>
        <p:nvGrpSpPr>
          <p:cNvPr id="17" name="Groupe 16"/>
          <p:cNvGrpSpPr/>
          <p:nvPr/>
        </p:nvGrpSpPr>
        <p:grpSpPr>
          <a:xfrm>
            <a:off x="831012" y="1242312"/>
            <a:ext cx="2487700" cy="5363369"/>
            <a:chOff x="1" y="-1"/>
            <a:chExt cx="2487700" cy="5363369"/>
          </a:xfrm>
        </p:grpSpPr>
        <p:sp>
          <p:nvSpPr>
            <p:cNvPr id="18" name="Organigramme : Opération manuelle 17"/>
            <p:cNvSpPr/>
            <p:nvPr/>
          </p:nvSpPr>
          <p:spPr>
            <a:xfrm rot="16200000">
              <a:off x="-1437834" y="1437834"/>
              <a:ext cx="5363369" cy="2487699"/>
            </a:xfrm>
            <a:prstGeom prst="flowChartManualOperation">
              <a:avLst/>
            </a:prstGeom>
            <a:solidFill>
              <a:srgbClr val="A5A5A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rganigramme : Opération manuelle 4"/>
            <p:cNvSpPr/>
            <p:nvPr/>
          </p:nvSpPr>
          <p:spPr>
            <a:xfrm>
              <a:off x="7189" y="1072672"/>
              <a:ext cx="2480512" cy="3218021"/>
            </a:xfrm>
            <a:prstGeom prst="rect">
              <a:avLst/>
            </a:prstGeom>
            <a:solidFill>
              <a:srgbClr val="A5A5A5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0" tIns="0" rIns="281781" bIns="0" numCol="1" spcCol="1270" anchor="t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400" b="1" kern="1200" dirty="0" smtClean="0">
                  <a:solidFill>
                    <a:schemeClr val="tx1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Courrier 2</a:t>
              </a:r>
              <a:endParaRPr lang="fr-FR" sz="4400" b="1" kern="1200" dirty="0"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endParaRPr>
            </a:p>
            <a:p>
              <a:pPr marL="285750" lvl="1" indent="-285750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2800" b="1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Rythmes de vie et tensions</a:t>
              </a:r>
              <a:endParaRPr lang="fr-FR" sz="3400" b="1" kern="1200" dirty="0"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32" name="Titre 1"/>
          <p:cNvSpPr txBox="1">
            <a:spLocks/>
          </p:cNvSpPr>
          <p:nvPr/>
        </p:nvSpPr>
        <p:spPr>
          <a:xfrm>
            <a:off x="838200" y="365125"/>
            <a:ext cx="10515600" cy="7016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EVOLUTION ANNUELLE</a:t>
            </a:r>
            <a:endParaRPr lang="fr-FR" b="1" dirty="0"/>
          </a:p>
        </p:txBody>
      </p:sp>
      <p:sp>
        <p:nvSpPr>
          <p:cNvPr id="29" name="Rectangle 28"/>
          <p:cNvSpPr/>
          <p:nvPr/>
        </p:nvSpPr>
        <p:spPr>
          <a:xfrm>
            <a:off x="3724835" y="2314986"/>
            <a:ext cx="8081683" cy="3244915"/>
          </a:xfrm>
          <a:prstGeom prst="rect">
            <a:avLst/>
          </a:prstGeom>
          <a:solidFill>
            <a:srgbClr val="A5A5A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3732022" y="2492835"/>
            <a:ext cx="8007260" cy="2862322"/>
          </a:xfrm>
          <a:prstGeom prst="rect">
            <a:avLst/>
          </a:prstGeom>
          <a:solidFill>
            <a:srgbClr val="A5A5A5"/>
          </a:solidFill>
          <a:effectLst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Urgence </a:t>
            </a:r>
            <a: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et </a:t>
            </a:r>
            <a:r>
              <a:rPr lang="fr-FR" b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immédiateté</a:t>
            </a:r>
            <a:br>
              <a:rPr lang="fr-FR" b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</a:br>
            <a:r>
              <a:rPr lang="fr-FR" b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	</a:t>
            </a:r>
            <a:r>
              <a:rPr lang="fr-FR" b="1" i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Courir : où et pourquoi ?</a:t>
            </a:r>
            <a:br>
              <a:rPr lang="fr-FR" b="1" i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</a:br>
            <a:r>
              <a:rPr lang="fr-FR" b="1" i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	D’où vient ce rythme ? </a:t>
            </a:r>
            <a:r>
              <a:rPr lang="fr-FR" b="1" i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/>
            </a:r>
            <a:br>
              <a:rPr lang="fr-FR" b="1" i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</a:br>
            <a:r>
              <a:rPr lang="fr-FR" b="1" i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	Ses conséquences</a:t>
            </a:r>
            <a:endParaRPr lang="fr-FR" b="1" i="1" dirty="0"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Quand le rythme se ralentit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Le </a:t>
            </a:r>
            <a: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rythme </a:t>
            </a:r>
            <a:r>
              <a:rPr lang="fr-FR" b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des autres</a:t>
            </a:r>
            <a:br>
              <a:rPr lang="fr-FR" b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</a:br>
            <a:r>
              <a:rPr lang="fr-FR" b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	</a:t>
            </a:r>
            <a:r>
              <a:rPr lang="fr-FR" b="1" i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Famille, collègues…</a:t>
            </a:r>
            <a:br>
              <a:rPr lang="fr-FR" b="1" i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</a:br>
            <a:r>
              <a:rPr lang="fr-FR" b="1" i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	Dépasser nos préjugés</a:t>
            </a:r>
          </a:p>
        </p:txBody>
      </p:sp>
    </p:spTree>
    <p:extLst>
      <p:ext uri="{BB962C8B-B14F-4D97-AF65-F5344CB8AC3E}">
        <p14:creationId xmlns:p14="http://schemas.microsoft.com/office/powerpoint/2010/main" val="400843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126402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6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221473"/>
              </p:ext>
            </p:extLst>
          </p:nvPr>
        </p:nvGraphicFramePr>
        <p:xfrm>
          <a:off x="0" y="1253330"/>
          <a:ext cx="12192000" cy="5604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rganigramme : Opération manuelle 4"/>
          <p:cNvSpPr/>
          <p:nvPr/>
        </p:nvSpPr>
        <p:spPr>
          <a:xfrm>
            <a:off x="838200" y="2341880"/>
            <a:ext cx="2487699" cy="3186269"/>
          </a:xfrm>
          <a:prstGeom prst="rect">
            <a:avLst/>
          </a:prstGeom>
          <a:ln>
            <a:solidFill>
              <a:schemeClr val="bg1"/>
            </a:solidFill>
          </a:ln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79400" tIns="0" rIns="281781" bIns="0" numCol="1" spcCol="1270" anchor="t" anchorCtr="0">
            <a:noAutofit/>
          </a:bodyPr>
          <a:lstStyle/>
          <a:p>
            <a:pPr lvl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4400" kern="1200" dirty="0" smtClean="0"/>
              <a:t>Courrier 1</a:t>
            </a:r>
            <a:endParaRPr lang="fr-FR" sz="4400" kern="1200" dirty="0"/>
          </a:p>
          <a:p>
            <a:pPr marL="285750" lvl="1" indent="-285750" algn="l" defTabSz="1511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fr-FR" sz="3400" kern="1200" dirty="0"/>
          </a:p>
          <a:p>
            <a:pPr marL="285750" lvl="1" indent="-285750" algn="l" defTabSz="1511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fr-FR" sz="3400" kern="1200" dirty="0"/>
          </a:p>
        </p:txBody>
      </p:sp>
      <p:grpSp>
        <p:nvGrpSpPr>
          <p:cNvPr id="17" name="Groupe 16"/>
          <p:cNvGrpSpPr/>
          <p:nvPr/>
        </p:nvGrpSpPr>
        <p:grpSpPr>
          <a:xfrm>
            <a:off x="831012" y="1242312"/>
            <a:ext cx="2497226" cy="5363369"/>
            <a:chOff x="1" y="-1"/>
            <a:chExt cx="2497226" cy="5363369"/>
          </a:xfrm>
          <a:solidFill>
            <a:schemeClr val="accent4"/>
          </a:solidFill>
        </p:grpSpPr>
        <p:sp>
          <p:nvSpPr>
            <p:cNvPr id="18" name="Organigramme : Opération manuelle 17"/>
            <p:cNvSpPr/>
            <p:nvPr/>
          </p:nvSpPr>
          <p:spPr>
            <a:xfrm rot="16200000">
              <a:off x="-1437834" y="1437834"/>
              <a:ext cx="5363369" cy="2487699"/>
            </a:xfrm>
            <a:prstGeom prst="flowChartManualOperati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rganigramme : Opération manuelle 4"/>
            <p:cNvSpPr/>
            <p:nvPr/>
          </p:nvSpPr>
          <p:spPr>
            <a:xfrm>
              <a:off x="9525" y="1072673"/>
              <a:ext cx="2487702" cy="321802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0" tIns="0" rIns="281781" bIns="0" numCol="1" spcCol="1270" anchor="t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400" b="1" kern="1200" dirty="0" smtClean="0">
                  <a:solidFill>
                    <a:schemeClr val="tx1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Courrier 3</a:t>
              </a:r>
              <a:endParaRPr lang="fr-FR" sz="4400" b="1" kern="1200" dirty="0"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endParaRPr>
            </a:p>
            <a:p>
              <a:pPr marL="285750" lvl="1" indent="-285750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2400" b="1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Le rapport au temps dans la vie sociale</a:t>
              </a:r>
              <a:endParaRPr lang="fr-FR" sz="32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32" name="Titre 1"/>
          <p:cNvSpPr txBox="1">
            <a:spLocks/>
          </p:cNvSpPr>
          <p:nvPr/>
        </p:nvSpPr>
        <p:spPr>
          <a:xfrm>
            <a:off x="838200" y="365125"/>
            <a:ext cx="10515600" cy="7016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EVOLUTION ANNUELLE</a:t>
            </a:r>
            <a:endParaRPr lang="fr-FR" b="1" dirty="0"/>
          </a:p>
        </p:txBody>
      </p:sp>
      <p:sp>
        <p:nvSpPr>
          <p:cNvPr id="29" name="Rectangle 28"/>
          <p:cNvSpPr/>
          <p:nvPr/>
        </p:nvSpPr>
        <p:spPr>
          <a:xfrm>
            <a:off x="3724835" y="2314986"/>
            <a:ext cx="8081683" cy="3244915"/>
          </a:xfrm>
          <a:prstGeom prst="rect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3799258" y="2665730"/>
            <a:ext cx="8007260" cy="258532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Enracinement dans la mémoire collective</a:t>
            </a:r>
          </a:p>
          <a:p>
            <a:endParaRPr lang="fr-FR" b="1" dirty="0"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Rentabilité à court terme et sauvegarde de la création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b="1" dirty="0"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Le temps de la </a:t>
            </a:r>
            <a:r>
              <a:rPr lang="fr-FR" b="1" dirty="0" smtClean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maturation des décisions</a:t>
            </a:r>
            <a: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/>
            </a:r>
            <a:b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</a:br>
            <a:endParaRPr lang="fr-FR" b="1" dirty="0"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Notre implication ? Nos aspirations 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b="1" dirty="0"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Quelle humanité se construit ?</a:t>
            </a:r>
          </a:p>
        </p:txBody>
      </p:sp>
    </p:spTree>
    <p:extLst>
      <p:ext uri="{BB962C8B-B14F-4D97-AF65-F5344CB8AC3E}">
        <p14:creationId xmlns:p14="http://schemas.microsoft.com/office/powerpoint/2010/main" val="63355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126402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6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221473"/>
              </p:ext>
            </p:extLst>
          </p:nvPr>
        </p:nvGraphicFramePr>
        <p:xfrm>
          <a:off x="0" y="1253330"/>
          <a:ext cx="12192000" cy="5604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rganigramme : Opération manuelle 4"/>
          <p:cNvSpPr/>
          <p:nvPr/>
        </p:nvSpPr>
        <p:spPr>
          <a:xfrm>
            <a:off x="838200" y="2341880"/>
            <a:ext cx="2487699" cy="3186269"/>
          </a:xfrm>
          <a:prstGeom prst="rect">
            <a:avLst/>
          </a:prstGeom>
          <a:ln>
            <a:solidFill>
              <a:schemeClr val="bg1"/>
            </a:solidFill>
          </a:ln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79400" tIns="0" rIns="281781" bIns="0" numCol="1" spcCol="1270" anchor="t" anchorCtr="0">
            <a:noAutofit/>
          </a:bodyPr>
          <a:lstStyle/>
          <a:p>
            <a:pPr lvl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4400" kern="1200" dirty="0" smtClean="0"/>
              <a:t>Courrier 1</a:t>
            </a:r>
            <a:endParaRPr lang="fr-FR" sz="4400" kern="1200" dirty="0"/>
          </a:p>
          <a:p>
            <a:pPr marL="285750" lvl="1" indent="-285750" algn="l" defTabSz="1511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fr-FR" sz="3400" kern="1200" dirty="0"/>
          </a:p>
          <a:p>
            <a:pPr marL="285750" lvl="1" indent="-285750" algn="l" defTabSz="1511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fr-FR" sz="3400" kern="1200" dirty="0"/>
          </a:p>
        </p:txBody>
      </p:sp>
      <p:grpSp>
        <p:nvGrpSpPr>
          <p:cNvPr id="17" name="Groupe 16"/>
          <p:cNvGrpSpPr/>
          <p:nvPr/>
        </p:nvGrpSpPr>
        <p:grpSpPr>
          <a:xfrm>
            <a:off x="831012" y="1242312"/>
            <a:ext cx="2487700" cy="5363369"/>
            <a:chOff x="1" y="-1"/>
            <a:chExt cx="2487700" cy="5363369"/>
          </a:xfrm>
          <a:solidFill>
            <a:schemeClr val="accent1">
              <a:lumMod val="75000"/>
            </a:schemeClr>
          </a:solidFill>
        </p:grpSpPr>
        <p:sp>
          <p:nvSpPr>
            <p:cNvPr id="18" name="Organigramme : Opération manuelle 17"/>
            <p:cNvSpPr/>
            <p:nvPr/>
          </p:nvSpPr>
          <p:spPr>
            <a:xfrm rot="16200000">
              <a:off x="-1437834" y="1437834"/>
              <a:ext cx="5363369" cy="2487699"/>
            </a:xfrm>
            <a:prstGeom prst="flowChartManualOperati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rganigramme : Opération manuelle 4"/>
            <p:cNvSpPr/>
            <p:nvPr/>
          </p:nvSpPr>
          <p:spPr>
            <a:xfrm>
              <a:off x="7189" y="1072673"/>
              <a:ext cx="2480512" cy="321802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0" tIns="0" rIns="281781" bIns="0" numCol="1" spcCol="1270" anchor="t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400" b="1" kern="1200" dirty="0" smtClean="0">
                  <a:solidFill>
                    <a:schemeClr val="tx1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Courrier 4</a:t>
              </a:r>
              <a:endParaRPr lang="fr-FR" sz="4400" b="1" kern="1200" dirty="0"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endParaRPr>
            </a:p>
            <a:p>
              <a:pPr marL="285750" lvl="1" indent="-285750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2600" b="1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rPr>
                <a:t>Le temps de vivre plus pleinement</a:t>
              </a:r>
            </a:p>
          </p:txBody>
        </p:sp>
      </p:grpSp>
      <p:sp>
        <p:nvSpPr>
          <p:cNvPr id="32" name="Titre 1"/>
          <p:cNvSpPr txBox="1">
            <a:spLocks/>
          </p:cNvSpPr>
          <p:nvPr/>
        </p:nvSpPr>
        <p:spPr>
          <a:xfrm>
            <a:off x="838200" y="365125"/>
            <a:ext cx="10515600" cy="7016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EVOLUTION ANNUELLE</a:t>
            </a:r>
            <a:endParaRPr lang="fr-FR" b="1" dirty="0"/>
          </a:p>
        </p:txBody>
      </p:sp>
      <p:sp>
        <p:nvSpPr>
          <p:cNvPr id="29" name="Rectangle 28"/>
          <p:cNvSpPr/>
          <p:nvPr/>
        </p:nvSpPr>
        <p:spPr>
          <a:xfrm>
            <a:off x="3724835" y="2314986"/>
            <a:ext cx="8081683" cy="324491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3762046" y="2648291"/>
            <a:ext cx="8007260" cy="230832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Le temps avec soi, avec les autres, avec Dieu</a:t>
            </a:r>
            <a:b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</a:br>
            <a: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	</a:t>
            </a:r>
            <a:r>
              <a:rPr lang="fr-FR" b="1" i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Laisser de la place pour l’imprévu</a:t>
            </a:r>
          </a:p>
          <a:p>
            <a:endParaRPr lang="fr-FR" b="1" dirty="0"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Savoir dire non</a:t>
            </a:r>
            <a:b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</a:br>
            <a: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	</a:t>
            </a:r>
            <a:r>
              <a:rPr lang="fr-FR" b="1" i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Faire confiance, ne pas tout contrôler</a:t>
            </a:r>
            <a:endParaRPr lang="fr-FR" b="1" dirty="0"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b="1" dirty="0"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Accepter ses limites</a:t>
            </a:r>
            <a:b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</a:br>
            <a:r>
              <a:rPr lang="fr-FR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	</a:t>
            </a:r>
            <a:r>
              <a:rPr lang="fr-FR" b="1" i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Respirer, se reposer</a:t>
            </a:r>
            <a:endParaRPr lang="fr-FR" b="1" dirty="0"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221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2354</TotalTime>
  <Words>132</Words>
  <Application>Microsoft Office PowerPoint</Application>
  <PresentationFormat>Grand écran</PresentationFormat>
  <Paragraphs>58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Wingdings</vt:lpstr>
      <vt:lpstr>Thème Office</vt:lpstr>
      <vt:lpstr>LE TEMPS</vt:lpstr>
      <vt:lpstr>LE TEMPS : liberté ou esclavage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 D</dc:creator>
  <cp:lastModifiedBy>Marie Moulins</cp:lastModifiedBy>
  <cp:revision>72</cp:revision>
  <dcterms:created xsi:type="dcterms:W3CDTF">2018-02-09T08:34:10Z</dcterms:created>
  <dcterms:modified xsi:type="dcterms:W3CDTF">2018-11-12T14:47:36Z</dcterms:modified>
</cp:coreProperties>
</file>