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9" r:id="rId4"/>
    <p:sldId id="274" r:id="rId5"/>
    <p:sldId id="275" r:id="rId6"/>
    <p:sldId id="276" r:id="rId7"/>
    <p:sldId id="277" r:id="rId8"/>
    <p:sldId id="278" r:id="rId9"/>
    <p:sldId id="298" r:id="rId10"/>
    <p:sldId id="296" r:id="rId11"/>
    <p:sldId id="282" r:id="rId12"/>
    <p:sldId id="283" r:id="rId13"/>
    <p:sldId id="299" r:id="rId14"/>
    <p:sldId id="300" r:id="rId15"/>
    <p:sldId id="297" r:id="rId16"/>
    <p:sldId id="268" r:id="rId17"/>
    <p:sldId id="302" r:id="rId18"/>
    <p:sldId id="304" r:id="rId19"/>
    <p:sldId id="305" r:id="rId20"/>
    <p:sldId id="303" r:id="rId21"/>
    <p:sldId id="301" r:id="rId2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96" y="72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'T des T'!$C$4:$C$80</c:f>
              <c:strCache>
                <c:ptCount val="77"/>
                <c:pt idx="0">
                  <c:v>194700000 - TERRITOIRE D'AGEN</c:v>
                </c:pt>
                <c:pt idx="1">
                  <c:v>176600000 - TERRITOIRE DE PERPIGNAN</c:v>
                </c:pt>
                <c:pt idx="2">
                  <c:v>171100000 - DELEGATION DE CARCASSONNE</c:v>
                </c:pt>
                <c:pt idx="3">
                  <c:v>115200000 - TERRITOIRE DE LANGRES</c:v>
                </c:pt>
                <c:pt idx="4">
                  <c:v>194000000 - TERRITOIRE D'AIRE ET DAX</c:v>
                </c:pt>
                <c:pt idx="5">
                  <c:v>250300000 - TERRITOIRE DE MOULINS</c:v>
                </c:pt>
                <c:pt idx="6">
                  <c:v>233700000 - TERRITOIRE DE TOURS</c:v>
                </c:pt>
                <c:pt idx="7">
                  <c:v>133900000 - TERRITOIRE DE SAINT CLAUDE</c:v>
                </c:pt>
                <c:pt idx="8">
                  <c:v>201600000 - TERRITOIRE D'ANGOULEME</c:v>
                </c:pt>
                <c:pt idx="9">
                  <c:v>139000000 - TERRITOIRE DE BELFORT-MONTBELIARD-HERICOURT</c:v>
                </c:pt>
                <c:pt idx="10">
                  <c:v>153820000 - TERRITOIRE DE VIENNE</c:v>
                </c:pt>
                <c:pt idx="11">
                  <c:v>201900000 - TERRITOIRE DE TULLE</c:v>
                </c:pt>
                <c:pt idx="12">
                  <c:v>161320000 - TERRITOIRE DE MARSEILLE-TOULON</c:v>
                </c:pt>
                <c:pt idx="13">
                  <c:v>180900000 - TERRITOIRE DE PAMIERS</c:v>
                </c:pt>
                <c:pt idx="14">
                  <c:v>247100000 - TERRITOIRE D'AUTUN</c:v>
                </c:pt>
                <c:pt idx="15">
                  <c:v>160600000 - TERRITOIRE DE NICE</c:v>
                </c:pt>
                <c:pt idx="16">
                  <c:v>184600000 - TERRITOIRE DE CAHORS</c:v>
                </c:pt>
                <c:pt idx="17">
                  <c:v>186500000 - TERRITOIRE DE TARBES</c:v>
                </c:pt>
                <c:pt idx="18">
                  <c:v>118000000 - TERRITOIRE D'AMIENS</c:v>
                </c:pt>
                <c:pt idx="19">
                  <c:v>218500000 - TERRITOIRE DE LUCON</c:v>
                </c:pt>
                <c:pt idx="20">
                  <c:v>215600000 - TERRITOIRE DE VANNES</c:v>
                </c:pt>
                <c:pt idx="21">
                  <c:v>245800000 - TERRITOIRE DE NEVERS</c:v>
                </c:pt>
                <c:pt idx="22">
                  <c:v>242100000 - TERRITOIRE DE DIJON</c:v>
                </c:pt>
                <c:pt idx="23">
                  <c:v>208700000 - TERRITOIRE DE LIMOGES</c:v>
                </c:pt>
                <c:pt idx="24">
                  <c:v>115120000 - TERRITOIRE DE CHALONS EN CHAMPAGNE</c:v>
                </c:pt>
                <c:pt idx="25">
                  <c:v>227620000 - TERRITOIRE DU HAVRE</c:v>
                </c:pt>
                <c:pt idx="26">
                  <c:v>153810000 - TERRITOIRE DE GRENOBLE</c:v>
                </c:pt>
                <c:pt idx="27">
                  <c:v>173400000 - TERRITOIRE DE MONTAUBAN</c:v>
                </c:pt>
                <c:pt idx="28">
                  <c:v>107700000 - TERRITOIRE DE MEAUX</c:v>
                </c:pt>
                <c:pt idx="29">
                  <c:v>109100000 - TERRITOIRE DE L'ESSONNE</c:v>
                </c:pt>
                <c:pt idx="30">
                  <c:v>157400000 - TERRITOIRE D'ANNECY</c:v>
                </c:pt>
                <c:pt idx="31">
                  <c:v>231800000 - TERRITOIRE DE BOURGES</c:v>
                </c:pt>
                <c:pt idx="32">
                  <c:v>157300000 - TERRITOIRE DE CHAMBERY</c:v>
                </c:pt>
                <c:pt idx="33">
                  <c:v>109500000 - TERRITOIRE DE PONTOISE</c:v>
                </c:pt>
                <c:pt idx="34">
                  <c:v>196400000 - TERRITOIRE DE BAYONNE PAU</c:v>
                </c:pt>
                <c:pt idx="35">
                  <c:v>109200000 - TERRITOIRE DE NANTERRE</c:v>
                </c:pt>
                <c:pt idx="36">
                  <c:v>135500000 - TERRITOIRE DE VERDUN</c:v>
                </c:pt>
                <c:pt idx="37">
                  <c:v>232800000 - TERRITOIRE DE CHARTRES</c:v>
                </c:pt>
                <c:pt idx="38">
                  <c:v>212900000 - TERRITOIRE DE QUIMPER</c:v>
                </c:pt>
                <c:pt idx="39">
                  <c:v>193300000 - TERRITOIRE DE BORDEAUX + PERIGUEUX</c:v>
                </c:pt>
                <c:pt idx="40">
                  <c:v>215300000 - TERRITOIRE DE LAVAL</c:v>
                </c:pt>
                <c:pt idx="41">
                  <c:v>188100000 - TERRITOIRE D'ALBI</c:v>
                </c:pt>
                <c:pt idx="42">
                  <c:v>132500000 - TERRITOIRE DE BESANCON</c:v>
                </c:pt>
                <c:pt idx="43">
                  <c:v>116000000 - TERRITOIRE DE BEAUVAIS</c:v>
                </c:pt>
                <c:pt idx="44">
                  <c:v>226100000 - TERRITOIRE DE SEEZ</c:v>
                </c:pt>
                <c:pt idx="45">
                  <c:v>227610000 - TERRITOIRE DE ROUEN - EVREUX</c:v>
                </c:pt>
                <c:pt idx="46">
                  <c:v>183100000 - TERRITOIRE DE TOULOUSE</c:v>
                </c:pt>
                <c:pt idx="47">
                  <c:v>152600000 - TERRITOIRE DE VALENCE- VIVIERS</c:v>
                </c:pt>
                <c:pt idx="48">
                  <c:v>221400000 - TERRITOIRE DE BAYEUX-LISIEUX</c:v>
                </c:pt>
                <c:pt idx="49">
                  <c:v>111000000 - TERRITOIRE DE TROYES</c:v>
                </c:pt>
                <c:pt idx="50">
                  <c:v>161310000 - TERRITOIRE D'AIX EN PROVENCE</c:v>
                </c:pt>
                <c:pt idx="51">
                  <c:v>115110000 - TERRITOIRE DE REIMS ARDENNES</c:v>
                </c:pt>
                <c:pt idx="52">
                  <c:v>109400000 - TERRITOIRE DE CRETEIL</c:v>
                </c:pt>
                <c:pt idx="53">
                  <c:v>256300000 - TERRITOIRE DE CLERMONT</c:v>
                </c:pt>
                <c:pt idx="54">
                  <c:v>214900000 - TERRITOIRE D'ANGERS</c:v>
                </c:pt>
                <c:pt idx="55">
                  <c:v>125910000 - TERRITOIRE DE CAMBRAI</c:v>
                </c:pt>
                <c:pt idx="56">
                  <c:v>145700000 - TERRITOIRE DE METZ</c:v>
                </c:pt>
                <c:pt idx="57">
                  <c:v>107800000 - TERRITOIRE DE VERSAILLES</c:v>
                </c:pt>
                <c:pt idx="58">
                  <c:v>213500000 - TERRITOIRE DE RENNES</c:v>
                </c:pt>
                <c:pt idx="59">
                  <c:v>173000000 - TERRITOIRE DE NÎMES - AVIGNON</c:v>
                </c:pt>
                <c:pt idx="60">
                  <c:v>173400000 - TERRITOIRE DE MONTPELLIER</c:v>
                </c:pt>
                <c:pt idx="61">
                  <c:v>109300000 - TERRITOIRE DE ST DENYS EN FRANCE</c:v>
                </c:pt>
                <c:pt idx="62">
                  <c:v>181200000 - DELEGATION DE RODEZ</c:v>
                </c:pt>
                <c:pt idx="63">
                  <c:v>126200000 - TERRITOIRE D'ARRAS</c:v>
                </c:pt>
                <c:pt idx="64">
                  <c:v>107500000 - TERRITOIRE DE PARIS</c:v>
                </c:pt>
                <c:pt idx="65">
                  <c:v>138800000 - TERRITOIRE DE SAINT DIE</c:v>
                </c:pt>
                <c:pt idx="66">
                  <c:v>234500000 - TERRITOIRE D'ORLEANS + BLOIS</c:v>
                </c:pt>
                <c:pt idx="67">
                  <c:v>217200000 - TERRITOIRE DU MANS</c:v>
                </c:pt>
                <c:pt idx="68">
                  <c:v>154200000 - TERRITOIRE DE SAINT ETIENNE</c:v>
                </c:pt>
                <c:pt idx="69">
                  <c:v>135400000 - TERRITOIRE DE NANCY</c:v>
                </c:pt>
                <c:pt idx="70">
                  <c:v>146700000 - TERRITOIRE DU BAS RHIN</c:v>
                </c:pt>
                <c:pt idx="71">
                  <c:v>156900000 - TERRITOIRE DE LYON</c:v>
                </c:pt>
                <c:pt idx="72">
                  <c:v>146800000 - TERRITOIRE DU HAUT RHIN</c:v>
                </c:pt>
                <c:pt idx="73">
                  <c:v>110200000 - TERRITOIRE DE SOISSONS</c:v>
                </c:pt>
                <c:pt idx="74">
                  <c:v>214400000 - TERRITOIRE DE NANTES</c:v>
                </c:pt>
                <c:pt idx="75">
                  <c:v>208600000 - TERRITOIRE DE POITIERS</c:v>
                </c:pt>
                <c:pt idx="76">
                  <c:v>125920000 - TERRITOIRE DE LILLE</c:v>
                </c:pt>
              </c:strCache>
            </c:strRef>
          </c:cat>
          <c:val>
            <c:numRef>
              <c:f>'T des T'!$D$4:$D$80</c:f>
              <c:numCache>
                <c:formatCode>_-* #,##0\ "€"_-;\-* #,##0\ "€"_-;_-* "-"??\ "€"_-;_-@_-</c:formatCode>
                <c:ptCount val="77"/>
                <c:pt idx="0">
                  <c:v>18.04</c:v>
                </c:pt>
                <c:pt idx="1">
                  <c:v>45.74</c:v>
                </c:pt>
                <c:pt idx="2">
                  <c:v>68.67</c:v>
                </c:pt>
                <c:pt idx="3">
                  <c:v>81.13</c:v>
                </c:pt>
                <c:pt idx="4">
                  <c:v>255.7</c:v>
                </c:pt>
                <c:pt idx="5">
                  <c:v>349.24</c:v>
                </c:pt>
                <c:pt idx="6">
                  <c:v>442.45</c:v>
                </c:pt>
                <c:pt idx="7">
                  <c:v>465.28</c:v>
                </c:pt>
                <c:pt idx="8">
                  <c:v>485.22</c:v>
                </c:pt>
                <c:pt idx="9">
                  <c:v>501.23</c:v>
                </c:pt>
                <c:pt idx="10">
                  <c:v>515.87</c:v>
                </c:pt>
                <c:pt idx="11">
                  <c:v>536</c:v>
                </c:pt>
                <c:pt idx="12">
                  <c:v>715.12</c:v>
                </c:pt>
                <c:pt idx="13">
                  <c:v>883.2</c:v>
                </c:pt>
                <c:pt idx="14">
                  <c:v>931.19</c:v>
                </c:pt>
                <c:pt idx="15">
                  <c:v>1031.3499999999999</c:v>
                </c:pt>
                <c:pt idx="16">
                  <c:v>1161.3900000000001</c:v>
                </c:pt>
                <c:pt idx="17">
                  <c:v>1309.55</c:v>
                </c:pt>
                <c:pt idx="18">
                  <c:v>1449.43</c:v>
                </c:pt>
                <c:pt idx="19">
                  <c:v>1458.4</c:v>
                </c:pt>
                <c:pt idx="20">
                  <c:v>1474.83</c:v>
                </c:pt>
                <c:pt idx="21">
                  <c:v>1501.76</c:v>
                </c:pt>
                <c:pt idx="22">
                  <c:v>1537.22</c:v>
                </c:pt>
                <c:pt idx="23">
                  <c:v>1552.13</c:v>
                </c:pt>
                <c:pt idx="24">
                  <c:v>1561.45</c:v>
                </c:pt>
                <c:pt idx="25">
                  <c:v>1588.68</c:v>
                </c:pt>
                <c:pt idx="26">
                  <c:v>1590.42</c:v>
                </c:pt>
                <c:pt idx="27">
                  <c:v>1635.46</c:v>
                </c:pt>
                <c:pt idx="28">
                  <c:v>1814.78</c:v>
                </c:pt>
                <c:pt idx="29">
                  <c:v>1817.77</c:v>
                </c:pt>
                <c:pt idx="30">
                  <c:v>1843.38</c:v>
                </c:pt>
                <c:pt idx="31">
                  <c:v>1878.12</c:v>
                </c:pt>
                <c:pt idx="32">
                  <c:v>1953.8</c:v>
                </c:pt>
                <c:pt idx="33">
                  <c:v>2042.68</c:v>
                </c:pt>
                <c:pt idx="34">
                  <c:v>2107.35</c:v>
                </c:pt>
                <c:pt idx="35">
                  <c:v>2207.54</c:v>
                </c:pt>
                <c:pt idx="36">
                  <c:v>2297.31</c:v>
                </c:pt>
                <c:pt idx="37">
                  <c:v>2305.96</c:v>
                </c:pt>
                <c:pt idx="38">
                  <c:v>2488.11</c:v>
                </c:pt>
                <c:pt idx="39">
                  <c:v>3191</c:v>
                </c:pt>
                <c:pt idx="40">
                  <c:v>3211.28</c:v>
                </c:pt>
                <c:pt idx="41">
                  <c:v>3221.3</c:v>
                </c:pt>
                <c:pt idx="42">
                  <c:v>3238.16</c:v>
                </c:pt>
                <c:pt idx="43">
                  <c:v>3281.43</c:v>
                </c:pt>
                <c:pt idx="44">
                  <c:v>3327.6</c:v>
                </c:pt>
                <c:pt idx="45">
                  <c:v>3408.92</c:v>
                </c:pt>
                <c:pt idx="46">
                  <c:v>3435.77</c:v>
                </c:pt>
                <c:pt idx="47">
                  <c:v>3705.96</c:v>
                </c:pt>
                <c:pt idx="48">
                  <c:v>3856.9</c:v>
                </c:pt>
                <c:pt idx="49">
                  <c:v>3891.54</c:v>
                </c:pt>
                <c:pt idx="50">
                  <c:v>4019.77</c:v>
                </c:pt>
                <c:pt idx="51">
                  <c:v>4117.26</c:v>
                </c:pt>
                <c:pt idx="52">
                  <c:v>4264.0200000000004</c:v>
                </c:pt>
                <c:pt idx="53">
                  <c:v>4272.71</c:v>
                </c:pt>
                <c:pt idx="54">
                  <c:v>5060.49</c:v>
                </c:pt>
                <c:pt idx="55">
                  <c:v>5136.62</c:v>
                </c:pt>
                <c:pt idx="56">
                  <c:v>5595.25</c:v>
                </c:pt>
                <c:pt idx="57">
                  <c:v>5753.17</c:v>
                </c:pt>
                <c:pt idx="58">
                  <c:v>5954.72</c:v>
                </c:pt>
                <c:pt idx="59">
                  <c:v>5959.55</c:v>
                </c:pt>
                <c:pt idx="60">
                  <c:v>6144.29</c:v>
                </c:pt>
                <c:pt idx="61">
                  <c:v>6731.11</c:v>
                </c:pt>
                <c:pt idx="62">
                  <c:v>6756.34</c:v>
                </c:pt>
                <c:pt idx="63">
                  <c:v>7131.68</c:v>
                </c:pt>
                <c:pt idx="64">
                  <c:v>8157.01</c:v>
                </c:pt>
                <c:pt idx="65">
                  <c:v>8225.57</c:v>
                </c:pt>
                <c:pt idx="66">
                  <c:v>9090.32</c:v>
                </c:pt>
                <c:pt idx="67">
                  <c:v>9216.7999999999993</c:v>
                </c:pt>
                <c:pt idx="68">
                  <c:v>10398.299999999999</c:v>
                </c:pt>
                <c:pt idx="69">
                  <c:v>10708.43</c:v>
                </c:pt>
                <c:pt idx="70">
                  <c:v>10736.86</c:v>
                </c:pt>
                <c:pt idx="71">
                  <c:v>12008.49</c:v>
                </c:pt>
                <c:pt idx="72">
                  <c:v>12599.26</c:v>
                </c:pt>
                <c:pt idx="73">
                  <c:v>13487.84</c:v>
                </c:pt>
                <c:pt idx="74">
                  <c:v>13782.31</c:v>
                </c:pt>
                <c:pt idx="75">
                  <c:v>18503.830000000002</c:v>
                </c:pt>
                <c:pt idx="76">
                  <c:v>51419.12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E-45BF-8297-7A48B68A88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95229248"/>
        <c:axId val="695229640"/>
        <c:axId val="0"/>
      </c:bar3DChart>
      <c:catAx>
        <c:axId val="6952292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95229640"/>
        <c:crosses val="autoZero"/>
        <c:auto val="1"/>
        <c:lblAlgn val="ctr"/>
        <c:lblOffset val="100"/>
        <c:noMultiLvlLbl val="0"/>
      </c:catAx>
      <c:valAx>
        <c:axId val="69522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&quot;€&quot;_-;\-* #,##0\ &quot;€&quot;_-;_-* &quot;-&quot;??\ &quot;€&quot;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95229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DFD-4E3A-BD79-B3B36A3DC5D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DFD-4E3A-BD79-B3B36A3DC5D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DFD-4E3A-BD79-B3B36A3DC5DB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FD-4E3A-BD79-B3B36A3DC5DB}"/>
                </c:ext>
              </c:extLst>
            </c:dLbl>
            <c:dLbl>
              <c:idx val="1"/>
              <c:layout>
                <c:manualLayout>
                  <c:x val="-0.19699934398267796"/>
                  <c:y val="3.696659236063265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2676B17-4BE5-40D7-BA6F-474AB9C559B0}" type="CELLRANGE">
                      <a:rPr lang="en-US" smtClean="0"/>
                      <a:pPr>
                        <a:defRPr sz="1600"/>
                      </a:pPr>
                      <a:t>[PLAGECELL]</a:t>
                    </a:fld>
                    <a:r>
                      <a:rPr lang="en-US" dirty="0"/>
                      <a:t> SIEGE</a:t>
                    </a:r>
                    <a:endParaRPr lang="en-US" baseline="0" dirty="0"/>
                  </a:p>
                  <a:p>
                    <a:pPr>
                      <a:defRPr sz="1600"/>
                    </a:pPr>
                    <a:r>
                      <a:rPr lang="en-US" dirty="0"/>
                      <a:t>15 %</a:t>
                    </a:r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48491388111504"/>
                      <c:h val="0.14132683165429133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5DFD-4E3A-BD79-B3B36A3DC5D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F59CC64-FFBF-4A0C-A7E2-4C6CE995E80B}" type="CELLRANGE">
                      <a:rPr lang="en-US"/>
                      <a:pPr/>
                      <a:t>[PLAGECELL]</a:t>
                    </a:fld>
                    <a:endParaRPr lang="en-US" baseline="0" dirty="0"/>
                  </a:p>
                  <a:p>
                    <a:r>
                      <a:rPr lang="en-US" dirty="0"/>
                      <a:t>70 %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5DFD-4E3A-BD79-B3B36A3DC5DB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Feuil1!$A$2:$A$4</c:f>
              <c:strCache>
                <c:ptCount val="3"/>
                <c:pt idx="0">
                  <c:v>ACTIVITE</c:v>
                </c:pt>
                <c:pt idx="1">
                  <c:v>TRESORERIE</c:v>
                </c:pt>
                <c:pt idx="2">
                  <c:v>ENT IMMOS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450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Feuil1!$A$2:$A$4</c15:f>
                <c15:dlblRangeCache>
                  <c:ptCount val="3"/>
                  <c:pt idx="0">
                    <c:v>ACTIVITE</c:v>
                  </c:pt>
                  <c:pt idx="1">
                    <c:v>TRESORERIE</c:v>
                  </c:pt>
                  <c:pt idx="2">
                    <c:v>ENT IMMOS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5DFD-4E3A-BD79-B3B36A3DC5D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995900-CB75-4880-8B30-CE9A0F06C366}" type="doc">
      <dgm:prSet loTypeId="urn:microsoft.com/office/officeart/2009/3/layout/IncreasingArrowsProcess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B1D665EC-2304-474D-80E3-2FE33C04D9AD}">
      <dgm:prSet phldrT="[Texte]"/>
      <dgm:spPr/>
      <dgm:t>
        <a:bodyPr/>
        <a:lstStyle/>
        <a:p>
          <a:r>
            <a:rPr lang="fr-FR" dirty="0"/>
            <a:t>Etape 1</a:t>
          </a:r>
        </a:p>
      </dgm:t>
    </dgm:pt>
    <dgm:pt modelId="{3A131D6C-C84E-4EB2-966B-8EFD03C3CF5E}" type="parTrans" cxnId="{2F7D8146-AC2E-4DA7-932E-014224AB7A39}">
      <dgm:prSet/>
      <dgm:spPr/>
      <dgm:t>
        <a:bodyPr/>
        <a:lstStyle/>
        <a:p>
          <a:endParaRPr lang="fr-FR"/>
        </a:p>
      </dgm:t>
    </dgm:pt>
    <dgm:pt modelId="{21FDD047-8B32-4E87-AE81-1EF53F6E2D7E}" type="sibTrans" cxnId="{2F7D8146-AC2E-4DA7-932E-014224AB7A39}">
      <dgm:prSet/>
      <dgm:spPr/>
      <dgm:t>
        <a:bodyPr/>
        <a:lstStyle/>
        <a:p>
          <a:endParaRPr lang="fr-FR"/>
        </a:p>
      </dgm:t>
    </dgm:pt>
    <dgm:pt modelId="{595FDA1C-92A5-4A90-B5C9-9937DAF7E85C}">
      <dgm:prSet phldrT="[Texte]" custT="1"/>
      <dgm:spPr/>
      <dgm:t>
        <a:bodyPr/>
        <a:lstStyle/>
        <a:p>
          <a:r>
            <a:rPr lang="fr-FR" sz="2000" dirty="0"/>
            <a:t>Clôture de l’exercice N-1</a:t>
          </a:r>
        </a:p>
      </dgm:t>
    </dgm:pt>
    <dgm:pt modelId="{3A73F667-1841-438B-BB26-AC03E02F035B}" type="parTrans" cxnId="{F41F2784-A2F9-4388-BAAA-A435E31C5FE9}">
      <dgm:prSet/>
      <dgm:spPr/>
      <dgm:t>
        <a:bodyPr/>
        <a:lstStyle/>
        <a:p>
          <a:endParaRPr lang="fr-FR"/>
        </a:p>
      </dgm:t>
    </dgm:pt>
    <dgm:pt modelId="{7B02A941-B835-4691-90C8-F33B1DB1D2B7}" type="sibTrans" cxnId="{F41F2784-A2F9-4388-BAAA-A435E31C5FE9}">
      <dgm:prSet/>
      <dgm:spPr/>
      <dgm:t>
        <a:bodyPr/>
        <a:lstStyle/>
        <a:p>
          <a:endParaRPr lang="fr-FR"/>
        </a:p>
      </dgm:t>
    </dgm:pt>
    <dgm:pt modelId="{5E78B780-F6DF-483D-ADD6-4955CC1CAE8A}">
      <dgm:prSet phldrT="[Texte]"/>
      <dgm:spPr/>
      <dgm:t>
        <a:bodyPr/>
        <a:lstStyle/>
        <a:p>
          <a:r>
            <a:rPr lang="fr-FR" dirty="0"/>
            <a:t>Etape 2</a:t>
          </a:r>
        </a:p>
      </dgm:t>
    </dgm:pt>
    <dgm:pt modelId="{323C7224-7F61-4C3C-AD86-84FF6198AEB9}" type="parTrans" cxnId="{5501AFCF-F90D-4A6D-8B0E-D82A658D1F83}">
      <dgm:prSet/>
      <dgm:spPr/>
      <dgm:t>
        <a:bodyPr/>
        <a:lstStyle/>
        <a:p>
          <a:endParaRPr lang="fr-FR"/>
        </a:p>
      </dgm:t>
    </dgm:pt>
    <dgm:pt modelId="{7D496450-197F-48A1-872F-02DABE57CEA4}" type="sibTrans" cxnId="{5501AFCF-F90D-4A6D-8B0E-D82A658D1F83}">
      <dgm:prSet/>
      <dgm:spPr/>
      <dgm:t>
        <a:bodyPr/>
        <a:lstStyle/>
        <a:p>
          <a:endParaRPr lang="fr-FR"/>
        </a:p>
      </dgm:t>
    </dgm:pt>
    <dgm:pt modelId="{DDD4F8E6-83CD-44D2-9B4F-39987BD56D33}">
      <dgm:prSet phldrT="[Texte]" custT="1"/>
      <dgm:spPr/>
      <dgm:t>
        <a:bodyPr/>
        <a:lstStyle/>
        <a:p>
          <a:r>
            <a:rPr lang="fr-FR" sz="2000" dirty="0"/>
            <a:t>Elaboration du budget année N</a:t>
          </a:r>
        </a:p>
      </dgm:t>
    </dgm:pt>
    <dgm:pt modelId="{1D5FA186-DFA3-439C-8CA3-9FCFEAFE2423}" type="parTrans" cxnId="{FA04AA2A-C493-4328-8FE8-2772C962D58D}">
      <dgm:prSet/>
      <dgm:spPr/>
      <dgm:t>
        <a:bodyPr/>
        <a:lstStyle/>
        <a:p>
          <a:endParaRPr lang="fr-FR"/>
        </a:p>
      </dgm:t>
    </dgm:pt>
    <dgm:pt modelId="{B07DB44D-D468-497C-AFAB-7F42E5044A98}" type="sibTrans" cxnId="{FA04AA2A-C493-4328-8FE8-2772C962D58D}">
      <dgm:prSet/>
      <dgm:spPr/>
      <dgm:t>
        <a:bodyPr/>
        <a:lstStyle/>
        <a:p>
          <a:endParaRPr lang="fr-FR"/>
        </a:p>
      </dgm:t>
    </dgm:pt>
    <dgm:pt modelId="{D1959EC2-210B-45A9-B3E7-D633BB7F6D68}">
      <dgm:prSet phldrT="[Texte]"/>
      <dgm:spPr/>
      <dgm:t>
        <a:bodyPr/>
        <a:lstStyle/>
        <a:p>
          <a:r>
            <a:rPr lang="fr-FR" dirty="0"/>
            <a:t>Etape 3</a:t>
          </a:r>
        </a:p>
      </dgm:t>
    </dgm:pt>
    <dgm:pt modelId="{2DB3BC03-689B-42E3-92EC-C648203E0B21}" type="parTrans" cxnId="{7EA54325-B9DE-44D9-AFF6-B55ABFF5CF7E}">
      <dgm:prSet/>
      <dgm:spPr/>
      <dgm:t>
        <a:bodyPr/>
        <a:lstStyle/>
        <a:p>
          <a:endParaRPr lang="fr-FR"/>
        </a:p>
      </dgm:t>
    </dgm:pt>
    <dgm:pt modelId="{69F75D65-A59E-4045-A5F0-DE99CB3FFA0E}" type="sibTrans" cxnId="{7EA54325-B9DE-44D9-AFF6-B55ABFF5CF7E}">
      <dgm:prSet/>
      <dgm:spPr/>
      <dgm:t>
        <a:bodyPr/>
        <a:lstStyle/>
        <a:p>
          <a:endParaRPr lang="fr-FR"/>
        </a:p>
      </dgm:t>
    </dgm:pt>
    <dgm:pt modelId="{7F22076C-7C35-4AE2-988D-CB043BF6A6A7}">
      <dgm:prSet phldrT="[Texte]" custT="1"/>
      <dgm:spPr/>
      <dgm:t>
        <a:bodyPr/>
        <a:lstStyle/>
        <a:p>
          <a:r>
            <a:rPr lang="fr-FR" sz="2000" dirty="0"/>
            <a:t>Calcul de la trésorerie année N, </a:t>
          </a:r>
        </a:p>
        <a:p>
          <a:r>
            <a:rPr lang="fr-FR" sz="1100" dirty="0"/>
            <a:t>(N-2+ N-1 + N)/3</a:t>
          </a:r>
        </a:p>
        <a:p>
          <a:r>
            <a:rPr lang="fr-FR" sz="2000" dirty="0"/>
            <a:t>8 mois d’exercice</a:t>
          </a:r>
        </a:p>
      </dgm:t>
    </dgm:pt>
    <dgm:pt modelId="{553A3FD1-13E8-42B9-AD9A-478CF25258A6}" type="parTrans" cxnId="{4AB5FA3E-0792-4DC8-BAA3-9D167E316BB9}">
      <dgm:prSet/>
      <dgm:spPr/>
      <dgm:t>
        <a:bodyPr/>
        <a:lstStyle/>
        <a:p>
          <a:endParaRPr lang="fr-FR"/>
        </a:p>
      </dgm:t>
    </dgm:pt>
    <dgm:pt modelId="{753D660F-EF9C-440E-A6D2-CC62CDF2A790}" type="sibTrans" cxnId="{4AB5FA3E-0792-4DC8-BAA3-9D167E316BB9}">
      <dgm:prSet/>
      <dgm:spPr/>
      <dgm:t>
        <a:bodyPr/>
        <a:lstStyle/>
        <a:p>
          <a:endParaRPr lang="fr-FR"/>
        </a:p>
      </dgm:t>
    </dgm:pt>
    <dgm:pt modelId="{5C40028B-78DC-4076-B3DF-284E78697D0A}">
      <dgm:prSet phldrT="[Texte]"/>
      <dgm:spPr/>
      <dgm:t>
        <a:bodyPr/>
        <a:lstStyle/>
        <a:p>
          <a:r>
            <a:rPr lang="fr-FR" dirty="0"/>
            <a:t>Etape 4</a:t>
          </a:r>
        </a:p>
      </dgm:t>
    </dgm:pt>
    <dgm:pt modelId="{2EA8B3ED-E8F5-4B96-A96C-8A3288A7F8BE}" type="parTrans" cxnId="{84F241C5-29C8-4B4F-9DFC-60A05C67323E}">
      <dgm:prSet/>
      <dgm:spPr/>
      <dgm:t>
        <a:bodyPr/>
        <a:lstStyle/>
        <a:p>
          <a:endParaRPr lang="fr-FR"/>
        </a:p>
      </dgm:t>
    </dgm:pt>
    <dgm:pt modelId="{01F10CA0-8037-4197-A726-B1EAF131E4D1}" type="sibTrans" cxnId="{84F241C5-29C8-4B4F-9DFC-60A05C67323E}">
      <dgm:prSet/>
      <dgm:spPr/>
      <dgm:t>
        <a:bodyPr/>
        <a:lstStyle/>
        <a:p>
          <a:endParaRPr lang="fr-FR"/>
        </a:p>
      </dgm:t>
    </dgm:pt>
    <dgm:pt modelId="{85F57AE5-9EC2-4455-8097-EDBB00A6333F}">
      <dgm:prSet phldrT="[Texte]" custT="1"/>
      <dgm:spPr/>
      <dgm:t>
        <a:bodyPr/>
        <a:lstStyle/>
        <a:p>
          <a:r>
            <a:rPr lang="fr-FR" sz="2000" dirty="0"/>
            <a:t>Remontée de l’excédent sur un compte dédié</a:t>
          </a:r>
        </a:p>
      </dgm:t>
    </dgm:pt>
    <dgm:pt modelId="{7F82519F-E818-4964-876B-0482341C0490}" type="parTrans" cxnId="{8ACFDBB5-2CFE-4591-B174-570BA07B19FD}">
      <dgm:prSet/>
      <dgm:spPr/>
      <dgm:t>
        <a:bodyPr/>
        <a:lstStyle/>
        <a:p>
          <a:endParaRPr lang="fr-FR"/>
        </a:p>
      </dgm:t>
    </dgm:pt>
    <dgm:pt modelId="{A8050ECE-6FE0-470E-915E-0D6807B6B4DD}" type="sibTrans" cxnId="{8ACFDBB5-2CFE-4591-B174-570BA07B19FD}">
      <dgm:prSet/>
      <dgm:spPr/>
      <dgm:t>
        <a:bodyPr/>
        <a:lstStyle/>
        <a:p>
          <a:endParaRPr lang="fr-FR"/>
        </a:p>
      </dgm:t>
    </dgm:pt>
    <dgm:pt modelId="{C592AFE4-C63C-43B5-B0EF-9CFE702F0927}">
      <dgm:prSet phldrT="[Texte]"/>
      <dgm:spPr/>
      <dgm:t>
        <a:bodyPr/>
        <a:lstStyle/>
        <a:p>
          <a:r>
            <a:rPr lang="fr-FR" dirty="0"/>
            <a:t>Etape 5</a:t>
          </a:r>
        </a:p>
      </dgm:t>
    </dgm:pt>
    <dgm:pt modelId="{6CA861C9-4985-4E2C-9A44-CB748122790F}" type="parTrans" cxnId="{A72E1B84-B23E-4169-9EF9-ED5F5DA0B553}">
      <dgm:prSet/>
      <dgm:spPr/>
      <dgm:t>
        <a:bodyPr/>
        <a:lstStyle/>
        <a:p>
          <a:endParaRPr lang="fr-FR"/>
        </a:p>
      </dgm:t>
    </dgm:pt>
    <dgm:pt modelId="{75F92867-AB99-4F60-8814-22A3DA21121D}" type="sibTrans" cxnId="{A72E1B84-B23E-4169-9EF9-ED5F5DA0B553}">
      <dgm:prSet/>
      <dgm:spPr/>
      <dgm:t>
        <a:bodyPr/>
        <a:lstStyle/>
        <a:p>
          <a:endParaRPr lang="fr-FR"/>
        </a:p>
      </dgm:t>
    </dgm:pt>
    <dgm:pt modelId="{0ACAA32A-9F1F-4D7F-80C5-2353080F354C}">
      <dgm:prSet phldrT="[Texte]" custT="1"/>
      <dgm:spPr/>
      <dgm:t>
        <a:bodyPr/>
        <a:lstStyle/>
        <a:p>
          <a:r>
            <a:rPr lang="fr-FR" sz="2000" dirty="0"/>
            <a:t>Versement de la part territoriale décembre et avril</a:t>
          </a:r>
        </a:p>
      </dgm:t>
    </dgm:pt>
    <dgm:pt modelId="{D942C698-9B3E-4D7E-9A89-03580BA2A18A}" type="parTrans" cxnId="{7E055873-215C-4B80-9B6A-56E96F6E2863}">
      <dgm:prSet/>
      <dgm:spPr/>
      <dgm:t>
        <a:bodyPr/>
        <a:lstStyle/>
        <a:p>
          <a:endParaRPr lang="fr-FR"/>
        </a:p>
      </dgm:t>
    </dgm:pt>
    <dgm:pt modelId="{846F3DA7-0764-411D-97ED-8E2C74BC2872}" type="sibTrans" cxnId="{7E055873-215C-4B80-9B6A-56E96F6E2863}">
      <dgm:prSet/>
      <dgm:spPr/>
      <dgm:t>
        <a:bodyPr/>
        <a:lstStyle/>
        <a:p>
          <a:endParaRPr lang="fr-FR"/>
        </a:p>
      </dgm:t>
    </dgm:pt>
    <dgm:pt modelId="{ED734F90-13A7-4213-8566-2440DE5198E8}" type="pres">
      <dgm:prSet presAssocID="{66995900-CB75-4880-8B30-CE9A0F06C366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542B3145-8D68-427E-953E-BB04713C982A}" type="pres">
      <dgm:prSet presAssocID="{B1D665EC-2304-474D-80E3-2FE33C04D9AD}" presName="parentText1" presStyleLbl="node1" presStyleIdx="0" presStyleCnt="5" custLinFactNeighborX="-424" custLinFactNeighborY="-1899">
        <dgm:presLayoutVars>
          <dgm:chMax/>
          <dgm:chPref val="3"/>
          <dgm:bulletEnabled val="1"/>
        </dgm:presLayoutVars>
      </dgm:prSet>
      <dgm:spPr/>
    </dgm:pt>
    <dgm:pt modelId="{6852906B-4B14-42C0-A1F7-58F4064F20B5}" type="pres">
      <dgm:prSet presAssocID="{B1D665EC-2304-474D-80E3-2FE33C04D9AD}" presName="childText1" presStyleLbl="solidAlignAcc1" presStyleIdx="0" presStyleCnt="5">
        <dgm:presLayoutVars>
          <dgm:chMax val="0"/>
          <dgm:chPref val="0"/>
          <dgm:bulletEnabled val="1"/>
        </dgm:presLayoutVars>
      </dgm:prSet>
      <dgm:spPr/>
    </dgm:pt>
    <dgm:pt modelId="{EBFA3691-C4A3-4A17-8C13-FCA81CE26450}" type="pres">
      <dgm:prSet presAssocID="{5E78B780-F6DF-483D-ADD6-4955CC1CAE8A}" presName="parentText2" presStyleLbl="node1" presStyleIdx="1" presStyleCnt="5">
        <dgm:presLayoutVars>
          <dgm:chMax/>
          <dgm:chPref val="3"/>
          <dgm:bulletEnabled val="1"/>
        </dgm:presLayoutVars>
      </dgm:prSet>
      <dgm:spPr/>
    </dgm:pt>
    <dgm:pt modelId="{8BE36199-5F64-4FB3-BA55-D51A7F4DE2A0}" type="pres">
      <dgm:prSet presAssocID="{5E78B780-F6DF-483D-ADD6-4955CC1CAE8A}" presName="childText2" presStyleLbl="solidAlignAcc1" presStyleIdx="1" presStyleCnt="5">
        <dgm:presLayoutVars>
          <dgm:chMax val="0"/>
          <dgm:chPref val="0"/>
          <dgm:bulletEnabled val="1"/>
        </dgm:presLayoutVars>
      </dgm:prSet>
      <dgm:spPr/>
    </dgm:pt>
    <dgm:pt modelId="{C355A2B8-F9C0-4392-A8A7-F1DE05E11356}" type="pres">
      <dgm:prSet presAssocID="{D1959EC2-210B-45A9-B3E7-D633BB7F6D68}" presName="parentText3" presStyleLbl="node1" presStyleIdx="2" presStyleCnt="5">
        <dgm:presLayoutVars>
          <dgm:chMax/>
          <dgm:chPref val="3"/>
          <dgm:bulletEnabled val="1"/>
        </dgm:presLayoutVars>
      </dgm:prSet>
      <dgm:spPr/>
    </dgm:pt>
    <dgm:pt modelId="{67C28EE8-6A8E-4507-94BE-3BA58AE4BA5A}" type="pres">
      <dgm:prSet presAssocID="{D1959EC2-210B-45A9-B3E7-D633BB7F6D68}" presName="childText3" presStyleLbl="solidAlignAcc1" presStyleIdx="2" presStyleCnt="5">
        <dgm:presLayoutVars>
          <dgm:chMax val="0"/>
          <dgm:chPref val="0"/>
          <dgm:bulletEnabled val="1"/>
        </dgm:presLayoutVars>
      </dgm:prSet>
      <dgm:spPr/>
    </dgm:pt>
    <dgm:pt modelId="{AFF74104-B8BA-4B05-803F-EBFC4C73514D}" type="pres">
      <dgm:prSet presAssocID="{5C40028B-78DC-4076-B3DF-284E78697D0A}" presName="parentText4" presStyleLbl="node1" presStyleIdx="3" presStyleCnt="5">
        <dgm:presLayoutVars>
          <dgm:chMax/>
          <dgm:chPref val="3"/>
          <dgm:bulletEnabled val="1"/>
        </dgm:presLayoutVars>
      </dgm:prSet>
      <dgm:spPr/>
    </dgm:pt>
    <dgm:pt modelId="{FFC86BD1-0B90-4704-9B4E-3EEAB9F409FE}" type="pres">
      <dgm:prSet presAssocID="{5C40028B-78DC-4076-B3DF-284E78697D0A}" presName="childText4" presStyleLbl="solidAlignAcc1" presStyleIdx="3" presStyleCnt="5" custScaleY="102654">
        <dgm:presLayoutVars>
          <dgm:chMax val="0"/>
          <dgm:chPref val="0"/>
          <dgm:bulletEnabled val="1"/>
        </dgm:presLayoutVars>
      </dgm:prSet>
      <dgm:spPr/>
    </dgm:pt>
    <dgm:pt modelId="{167FFBA6-CD2B-49E5-9F81-5CCA53F9BBF3}" type="pres">
      <dgm:prSet presAssocID="{C592AFE4-C63C-43B5-B0EF-9CFE702F0927}" presName="parentText5" presStyleLbl="node1" presStyleIdx="4" presStyleCnt="5">
        <dgm:presLayoutVars>
          <dgm:chMax/>
          <dgm:chPref val="3"/>
          <dgm:bulletEnabled val="1"/>
        </dgm:presLayoutVars>
      </dgm:prSet>
      <dgm:spPr/>
    </dgm:pt>
    <dgm:pt modelId="{686E7B34-7CB4-4247-BA8F-BA16B205BD6D}" type="pres">
      <dgm:prSet presAssocID="{C592AFE4-C63C-43B5-B0EF-9CFE702F0927}" presName="childText5" presStyleLbl="solidAlignAcc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7EA54325-B9DE-44D9-AFF6-B55ABFF5CF7E}" srcId="{66995900-CB75-4880-8B30-CE9A0F06C366}" destId="{D1959EC2-210B-45A9-B3E7-D633BB7F6D68}" srcOrd="2" destOrd="0" parTransId="{2DB3BC03-689B-42E3-92EC-C648203E0B21}" sibTransId="{69F75D65-A59E-4045-A5F0-DE99CB3FFA0E}"/>
    <dgm:cxn modelId="{FA04AA2A-C493-4328-8FE8-2772C962D58D}" srcId="{5E78B780-F6DF-483D-ADD6-4955CC1CAE8A}" destId="{DDD4F8E6-83CD-44D2-9B4F-39987BD56D33}" srcOrd="0" destOrd="0" parTransId="{1D5FA186-DFA3-439C-8CA3-9FCFEAFE2423}" sibTransId="{B07DB44D-D468-497C-AFAB-7F42E5044A98}"/>
    <dgm:cxn modelId="{4AB5FA3E-0792-4DC8-BAA3-9D167E316BB9}" srcId="{D1959EC2-210B-45A9-B3E7-D633BB7F6D68}" destId="{7F22076C-7C35-4AE2-988D-CB043BF6A6A7}" srcOrd="0" destOrd="0" parTransId="{553A3FD1-13E8-42B9-AD9A-478CF25258A6}" sibTransId="{753D660F-EF9C-440E-A6D2-CC62CDF2A790}"/>
    <dgm:cxn modelId="{2EC7BA5C-0836-45AD-A347-509565A6B315}" type="presOf" srcId="{5E78B780-F6DF-483D-ADD6-4955CC1CAE8A}" destId="{EBFA3691-C4A3-4A17-8C13-FCA81CE26450}" srcOrd="0" destOrd="0" presId="urn:microsoft.com/office/officeart/2009/3/layout/IncreasingArrowsProcess"/>
    <dgm:cxn modelId="{45111760-D401-449D-B42D-7F07B3D6E60A}" type="presOf" srcId="{0ACAA32A-9F1F-4D7F-80C5-2353080F354C}" destId="{686E7B34-7CB4-4247-BA8F-BA16B205BD6D}" srcOrd="0" destOrd="0" presId="urn:microsoft.com/office/officeart/2009/3/layout/IncreasingArrowsProcess"/>
    <dgm:cxn modelId="{2F7D8146-AC2E-4DA7-932E-014224AB7A39}" srcId="{66995900-CB75-4880-8B30-CE9A0F06C366}" destId="{B1D665EC-2304-474D-80E3-2FE33C04D9AD}" srcOrd="0" destOrd="0" parTransId="{3A131D6C-C84E-4EB2-966B-8EFD03C3CF5E}" sibTransId="{21FDD047-8B32-4E87-AE81-1EF53F6E2D7E}"/>
    <dgm:cxn modelId="{D393ED47-DE33-4EC4-BC59-3661ED44CD5D}" type="presOf" srcId="{B1D665EC-2304-474D-80E3-2FE33C04D9AD}" destId="{542B3145-8D68-427E-953E-BB04713C982A}" srcOrd="0" destOrd="0" presId="urn:microsoft.com/office/officeart/2009/3/layout/IncreasingArrowsProcess"/>
    <dgm:cxn modelId="{511A7F4C-1867-48B5-ADD0-60C5D9697C6B}" type="presOf" srcId="{66995900-CB75-4880-8B30-CE9A0F06C366}" destId="{ED734F90-13A7-4213-8566-2440DE5198E8}" srcOrd="0" destOrd="0" presId="urn:microsoft.com/office/officeart/2009/3/layout/IncreasingArrowsProcess"/>
    <dgm:cxn modelId="{A5F0D26E-F23D-4139-9677-9A3D08AC15DB}" type="presOf" srcId="{7F22076C-7C35-4AE2-988D-CB043BF6A6A7}" destId="{67C28EE8-6A8E-4507-94BE-3BA58AE4BA5A}" srcOrd="0" destOrd="0" presId="urn:microsoft.com/office/officeart/2009/3/layout/IncreasingArrowsProcess"/>
    <dgm:cxn modelId="{7E055873-215C-4B80-9B6A-56E96F6E2863}" srcId="{C592AFE4-C63C-43B5-B0EF-9CFE702F0927}" destId="{0ACAA32A-9F1F-4D7F-80C5-2353080F354C}" srcOrd="0" destOrd="0" parTransId="{D942C698-9B3E-4D7E-9A89-03580BA2A18A}" sibTransId="{846F3DA7-0764-411D-97ED-8E2C74BC2872}"/>
    <dgm:cxn modelId="{96057354-3E79-4F94-A9DC-D4C181495E71}" type="presOf" srcId="{85F57AE5-9EC2-4455-8097-EDBB00A6333F}" destId="{FFC86BD1-0B90-4704-9B4E-3EEAB9F409FE}" srcOrd="0" destOrd="0" presId="urn:microsoft.com/office/officeart/2009/3/layout/IncreasingArrowsProcess"/>
    <dgm:cxn modelId="{FE176C59-CB82-4DEE-A6A8-334B0F0E1226}" type="presOf" srcId="{D1959EC2-210B-45A9-B3E7-D633BB7F6D68}" destId="{C355A2B8-F9C0-4392-A8A7-F1DE05E11356}" srcOrd="0" destOrd="0" presId="urn:microsoft.com/office/officeart/2009/3/layout/IncreasingArrowsProcess"/>
    <dgm:cxn modelId="{8A224F80-113F-41CA-B1D9-4EA4C1761DAD}" type="presOf" srcId="{C592AFE4-C63C-43B5-B0EF-9CFE702F0927}" destId="{167FFBA6-CD2B-49E5-9F81-5CCA53F9BBF3}" srcOrd="0" destOrd="0" presId="urn:microsoft.com/office/officeart/2009/3/layout/IncreasingArrowsProcess"/>
    <dgm:cxn modelId="{A72E1B84-B23E-4169-9EF9-ED5F5DA0B553}" srcId="{66995900-CB75-4880-8B30-CE9A0F06C366}" destId="{C592AFE4-C63C-43B5-B0EF-9CFE702F0927}" srcOrd="4" destOrd="0" parTransId="{6CA861C9-4985-4E2C-9A44-CB748122790F}" sibTransId="{75F92867-AB99-4F60-8814-22A3DA21121D}"/>
    <dgm:cxn modelId="{F41F2784-A2F9-4388-BAAA-A435E31C5FE9}" srcId="{B1D665EC-2304-474D-80E3-2FE33C04D9AD}" destId="{595FDA1C-92A5-4A90-B5C9-9937DAF7E85C}" srcOrd="0" destOrd="0" parTransId="{3A73F667-1841-438B-BB26-AC03E02F035B}" sibTransId="{7B02A941-B835-4691-90C8-F33B1DB1D2B7}"/>
    <dgm:cxn modelId="{3BCF5B8B-FBA2-46EF-8AE1-4F4BB2B224E1}" type="presOf" srcId="{5C40028B-78DC-4076-B3DF-284E78697D0A}" destId="{AFF74104-B8BA-4B05-803F-EBFC4C73514D}" srcOrd="0" destOrd="0" presId="urn:microsoft.com/office/officeart/2009/3/layout/IncreasingArrowsProcess"/>
    <dgm:cxn modelId="{FD60D8B1-27E5-4783-AF79-9733817A5E40}" type="presOf" srcId="{595FDA1C-92A5-4A90-B5C9-9937DAF7E85C}" destId="{6852906B-4B14-42C0-A1F7-58F4064F20B5}" srcOrd="0" destOrd="0" presId="urn:microsoft.com/office/officeart/2009/3/layout/IncreasingArrowsProcess"/>
    <dgm:cxn modelId="{8ACFDBB5-2CFE-4591-B174-570BA07B19FD}" srcId="{5C40028B-78DC-4076-B3DF-284E78697D0A}" destId="{85F57AE5-9EC2-4455-8097-EDBB00A6333F}" srcOrd="0" destOrd="0" parTransId="{7F82519F-E818-4964-876B-0482341C0490}" sibTransId="{A8050ECE-6FE0-470E-915E-0D6807B6B4DD}"/>
    <dgm:cxn modelId="{84F241C5-29C8-4B4F-9DFC-60A05C67323E}" srcId="{66995900-CB75-4880-8B30-CE9A0F06C366}" destId="{5C40028B-78DC-4076-B3DF-284E78697D0A}" srcOrd="3" destOrd="0" parTransId="{2EA8B3ED-E8F5-4B96-A96C-8A3288A7F8BE}" sibTransId="{01F10CA0-8037-4197-A726-B1EAF131E4D1}"/>
    <dgm:cxn modelId="{5501AFCF-F90D-4A6D-8B0E-D82A658D1F83}" srcId="{66995900-CB75-4880-8B30-CE9A0F06C366}" destId="{5E78B780-F6DF-483D-ADD6-4955CC1CAE8A}" srcOrd="1" destOrd="0" parTransId="{323C7224-7F61-4C3C-AD86-84FF6198AEB9}" sibTransId="{7D496450-197F-48A1-872F-02DABE57CEA4}"/>
    <dgm:cxn modelId="{9B8BC9F6-AFEA-40A5-B107-BCE19560FF07}" type="presOf" srcId="{DDD4F8E6-83CD-44D2-9B4F-39987BD56D33}" destId="{8BE36199-5F64-4FB3-BA55-D51A7F4DE2A0}" srcOrd="0" destOrd="0" presId="urn:microsoft.com/office/officeart/2009/3/layout/IncreasingArrowsProcess"/>
    <dgm:cxn modelId="{5EA0E0F1-E108-4E84-957F-075D04B4E20B}" type="presParOf" srcId="{ED734F90-13A7-4213-8566-2440DE5198E8}" destId="{542B3145-8D68-427E-953E-BB04713C982A}" srcOrd="0" destOrd="0" presId="urn:microsoft.com/office/officeart/2009/3/layout/IncreasingArrowsProcess"/>
    <dgm:cxn modelId="{4AA11B9F-69A0-4C6E-98BB-8F36BDD15C02}" type="presParOf" srcId="{ED734F90-13A7-4213-8566-2440DE5198E8}" destId="{6852906B-4B14-42C0-A1F7-58F4064F20B5}" srcOrd="1" destOrd="0" presId="urn:microsoft.com/office/officeart/2009/3/layout/IncreasingArrowsProcess"/>
    <dgm:cxn modelId="{EF8C768C-40FD-4B3B-A7F3-A412DB39C623}" type="presParOf" srcId="{ED734F90-13A7-4213-8566-2440DE5198E8}" destId="{EBFA3691-C4A3-4A17-8C13-FCA81CE26450}" srcOrd="2" destOrd="0" presId="urn:microsoft.com/office/officeart/2009/3/layout/IncreasingArrowsProcess"/>
    <dgm:cxn modelId="{DB5A7EBD-39CE-4E51-8698-2D4426BBB83D}" type="presParOf" srcId="{ED734F90-13A7-4213-8566-2440DE5198E8}" destId="{8BE36199-5F64-4FB3-BA55-D51A7F4DE2A0}" srcOrd="3" destOrd="0" presId="urn:microsoft.com/office/officeart/2009/3/layout/IncreasingArrowsProcess"/>
    <dgm:cxn modelId="{2B552F68-92A0-49A8-B513-4DCCC04F5B9D}" type="presParOf" srcId="{ED734F90-13A7-4213-8566-2440DE5198E8}" destId="{C355A2B8-F9C0-4392-A8A7-F1DE05E11356}" srcOrd="4" destOrd="0" presId="urn:microsoft.com/office/officeart/2009/3/layout/IncreasingArrowsProcess"/>
    <dgm:cxn modelId="{432E6731-5A10-45B4-8229-FE89FFF3C913}" type="presParOf" srcId="{ED734F90-13A7-4213-8566-2440DE5198E8}" destId="{67C28EE8-6A8E-4507-94BE-3BA58AE4BA5A}" srcOrd="5" destOrd="0" presId="urn:microsoft.com/office/officeart/2009/3/layout/IncreasingArrowsProcess"/>
    <dgm:cxn modelId="{68077CB5-A3BE-41C1-9436-32D02B563303}" type="presParOf" srcId="{ED734F90-13A7-4213-8566-2440DE5198E8}" destId="{AFF74104-B8BA-4B05-803F-EBFC4C73514D}" srcOrd="6" destOrd="0" presId="urn:microsoft.com/office/officeart/2009/3/layout/IncreasingArrowsProcess"/>
    <dgm:cxn modelId="{54D62A59-4A5F-4380-9EDA-EABC9715637F}" type="presParOf" srcId="{ED734F90-13A7-4213-8566-2440DE5198E8}" destId="{FFC86BD1-0B90-4704-9B4E-3EEAB9F409FE}" srcOrd="7" destOrd="0" presId="urn:microsoft.com/office/officeart/2009/3/layout/IncreasingArrowsProcess"/>
    <dgm:cxn modelId="{92C032CB-2C5F-4C6C-8073-C991CD153C9A}" type="presParOf" srcId="{ED734F90-13A7-4213-8566-2440DE5198E8}" destId="{167FFBA6-CD2B-49E5-9F81-5CCA53F9BBF3}" srcOrd="8" destOrd="0" presId="urn:microsoft.com/office/officeart/2009/3/layout/IncreasingArrowsProcess"/>
    <dgm:cxn modelId="{3870CA67-A277-49CD-8029-E2059EA15578}" type="presParOf" srcId="{ED734F90-13A7-4213-8566-2440DE5198E8}" destId="{686E7B34-7CB4-4247-BA8F-BA16B205BD6D}" srcOrd="9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B3145-8D68-427E-953E-BB04713C982A}">
      <dsp:nvSpPr>
        <dsp:cNvPr id="0" name=""/>
        <dsp:cNvSpPr/>
      </dsp:nvSpPr>
      <dsp:spPr>
        <a:xfrm>
          <a:off x="1466363" y="37737"/>
          <a:ext cx="8016517" cy="1165826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8507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Etape 1</a:t>
          </a:r>
        </a:p>
      </dsp:txBody>
      <dsp:txXfrm>
        <a:off x="1466363" y="329194"/>
        <a:ext cx="7725061" cy="582913"/>
      </dsp:txXfrm>
    </dsp:sp>
    <dsp:sp modelId="{6852906B-4B14-42C0-A1F7-58F4064F20B5}">
      <dsp:nvSpPr>
        <dsp:cNvPr id="0" name=""/>
        <dsp:cNvSpPr/>
      </dsp:nvSpPr>
      <dsp:spPr>
        <a:xfrm>
          <a:off x="1500353" y="957392"/>
          <a:ext cx="1481612" cy="21406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miter lim="800000"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Clôture de l’exercice N-1</a:t>
          </a:r>
        </a:p>
      </dsp:txBody>
      <dsp:txXfrm>
        <a:off x="1500353" y="957392"/>
        <a:ext cx="1481612" cy="2140644"/>
      </dsp:txXfrm>
    </dsp:sp>
    <dsp:sp modelId="{EBFA3691-C4A3-4A17-8C13-FCA81CE26450}">
      <dsp:nvSpPr>
        <dsp:cNvPr id="0" name=""/>
        <dsp:cNvSpPr/>
      </dsp:nvSpPr>
      <dsp:spPr>
        <a:xfrm>
          <a:off x="2981806" y="448635"/>
          <a:ext cx="6535065" cy="1165826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810023"/>
            <a:satOff val="113"/>
            <a:lumOff val="98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8507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Etape 2</a:t>
          </a:r>
        </a:p>
      </dsp:txBody>
      <dsp:txXfrm>
        <a:off x="2981806" y="740092"/>
        <a:ext cx="6243609" cy="582913"/>
      </dsp:txXfrm>
    </dsp:sp>
    <dsp:sp modelId="{8BE36199-5F64-4FB3-BA55-D51A7F4DE2A0}">
      <dsp:nvSpPr>
        <dsp:cNvPr id="0" name=""/>
        <dsp:cNvSpPr/>
      </dsp:nvSpPr>
      <dsp:spPr>
        <a:xfrm>
          <a:off x="2981806" y="1346150"/>
          <a:ext cx="1481612" cy="21406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810023"/>
              <a:satOff val="113"/>
              <a:lumOff val="98"/>
              <a:alphaOff val="0"/>
            </a:schemeClr>
          </a:solidFill>
          <a:miter lim="800000"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Elaboration du budget année N</a:t>
          </a:r>
        </a:p>
      </dsp:txBody>
      <dsp:txXfrm>
        <a:off x="2981806" y="1346150"/>
        <a:ext cx="1481612" cy="2140644"/>
      </dsp:txXfrm>
    </dsp:sp>
    <dsp:sp modelId="{C355A2B8-F9C0-4392-A8A7-F1DE05E11356}">
      <dsp:nvSpPr>
        <dsp:cNvPr id="0" name=""/>
        <dsp:cNvSpPr/>
      </dsp:nvSpPr>
      <dsp:spPr>
        <a:xfrm>
          <a:off x="4463258" y="837393"/>
          <a:ext cx="5053612" cy="1165826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1620045"/>
            <a:satOff val="225"/>
            <a:lumOff val="196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8507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Etape 3</a:t>
          </a:r>
        </a:p>
      </dsp:txBody>
      <dsp:txXfrm>
        <a:off x="4463258" y="1128850"/>
        <a:ext cx="4762156" cy="582913"/>
      </dsp:txXfrm>
    </dsp:sp>
    <dsp:sp modelId="{67C28EE8-6A8E-4507-94BE-3BA58AE4BA5A}">
      <dsp:nvSpPr>
        <dsp:cNvPr id="0" name=""/>
        <dsp:cNvSpPr/>
      </dsp:nvSpPr>
      <dsp:spPr>
        <a:xfrm>
          <a:off x="4463258" y="1734909"/>
          <a:ext cx="1481612" cy="21406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620045"/>
              <a:satOff val="225"/>
              <a:lumOff val="196"/>
              <a:alphaOff val="0"/>
            </a:schemeClr>
          </a:solidFill>
          <a:miter lim="800000"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Calcul de la trésorerie année N,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(N-2+ N-1 + N)/3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8 mois d’exercice</a:t>
          </a:r>
        </a:p>
      </dsp:txBody>
      <dsp:txXfrm>
        <a:off x="4463258" y="1734909"/>
        <a:ext cx="1481612" cy="2140644"/>
      </dsp:txXfrm>
    </dsp:sp>
    <dsp:sp modelId="{AFF74104-B8BA-4B05-803F-EBFC4C73514D}">
      <dsp:nvSpPr>
        <dsp:cNvPr id="0" name=""/>
        <dsp:cNvSpPr/>
      </dsp:nvSpPr>
      <dsp:spPr>
        <a:xfrm>
          <a:off x="5945512" y="1226152"/>
          <a:ext cx="3571358" cy="1165826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2430068"/>
            <a:satOff val="338"/>
            <a:lumOff val="294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8507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Etape 4</a:t>
          </a:r>
        </a:p>
      </dsp:txBody>
      <dsp:txXfrm>
        <a:off x="5945512" y="1517609"/>
        <a:ext cx="3279902" cy="582913"/>
      </dsp:txXfrm>
    </dsp:sp>
    <dsp:sp modelId="{FFC86BD1-0B90-4704-9B4E-3EEAB9F409FE}">
      <dsp:nvSpPr>
        <dsp:cNvPr id="0" name=""/>
        <dsp:cNvSpPr/>
      </dsp:nvSpPr>
      <dsp:spPr>
        <a:xfrm>
          <a:off x="5945512" y="2095261"/>
          <a:ext cx="1481612" cy="21974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2430068"/>
              <a:satOff val="338"/>
              <a:lumOff val="294"/>
              <a:alphaOff val="0"/>
            </a:schemeClr>
          </a:solidFill>
          <a:miter lim="800000"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Remontée de l’excédent sur un compte dédié</a:t>
          </a:r>
        </a:p>
      </dsp:txBody>
      <dsp:txXfrm>
        <a:off x="5945512" y="2095261"/>
        <a:ext cx="1481612" cy="2197457"/>
      </dsp:txXfrm>
    </dsp:sp>
    <dsp:sp modelId="{167FFBA6-CD2B-49E5-9F81-5CCA53F9BBF3}">
      <dsp:nvSpPr>
        <dsp:cNvPr id="0" name=""/>
        <dsp:cNvSpPr/>
      </dsp:nvSpPr>
      <dsp:spPr>
        <a:xfrm>
          <a:off x="7426965" y="1614911"/>
          <a:ext cx="2089906" cy="1165826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8507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Etape 5</a:t>
          </a:r>
        </a:p>
      </dsp:txBody>
      <dsp:txXfrm>
        <a:off x="7426965" y="1906368"/>
        <a:ext cx="1798450" cy="582913"/>
      </dsp:txXfrm>
    </dsp:sp>
    <dsp:sp modelId="{686E7B34-7CB4-4247-BA8F-BA16B205BD6D}">
      <dsp:nvSpPr>
        <dsp:cNvPr id="0" name=""/>
        <dsp:cNvSpPr/>
      </dsp:nvSpPr>
      <dsp:spPr>
        <a:xfrm>
          <a:off x="7426965" y="2512426"/>
          <a:ext cx="1481612" cy="21406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3240090"/>
              <a:satOff val="451"/>
              <a:lumOff val="392"/>
              <a:alphaOff val="0"/>
            </a:schemeClr>
          </a:solidFill>
          <a:miter lim="800000"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Versement de la part territoriale décembre et avril</a:t>
          </a:r>
        </a:p>
      </dsp:txBody>
      <dsp:txXfrm>
        <a:off x="7426965" y="2512426"/>
        <a:ext cx="1481612" cy="2140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0.51259</cdr:x>
      <cdr:y>0.14647</cdr:y>
    </cdr:from>
    <cdr:to>
      <cdr:x>0.60128</cdr:x>
      <cdr:y>0.3274</cdr:y>
    </cdr:to>
    <cdr:sp macro="" textlink="">
      <cdr:nvSpPr>
        <cdr:cNvPr id="2" name="ZoneTexte 1">
          <a:extLst xmlns:a="http://schemas.openxmlformats.org/drawingml/2006/main">
            <a:ext uri="{FF2B5EF4-FFF2-40B4-BE49-F238E27FC236}">
              <a16:creationId xmlns:a16="http://schemas.microsoft.com/office/drawing/2014/main" id="{876469ED-8082-4784-8956-E0CBCC3BCB29}"/>
            </a:ext>
          </a:extLst>
        </cdr:cNvPr>
        <cdr:cNvSpPr txBox="1"/>
      </cdr:nvSpPr>
      <cdr:spPr>
        <a:xfrm xmlns:a="http://schemas.openxmlformats.org/drawingml/2006/main">
          <a:off x="5284334" y="74022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600" b="1" dirty="0">
              <a:solidFill>
                <a:schemeClr val="bg1"/>
              </a:solidFill>
            </a:rPr>
            <a:t>ANNECY</a:t>
          </a:r>
        </a:p>
        <a:p xmlns:a="http://schemas.openxmlformats.org/drawingml/2006/main">
          <a:r>
            <a:rPr lang="fr-FR" sz="1600" b="1" dirty="0">
              <a:solidFill>
                <a:schemeClr val="bg1"/>
              </a:solidFill>
            </a:rPr>
            <a:t>   15 %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fr-FR"/>
              <a:t>16/06/2018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fr-FR"/>
              <a:t>16/06/2018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>
          <a:xfrm>
            <a:off x="1141413" y="1600200"/>
            <a:ext cx="11047412" cy="3276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top graphic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3" name="bottom graphic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16/06/2018</a:t>
            </a:fld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16/06/2018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16/06/2018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16/06/2018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fr-FR"/>
              <a:pPr/>
              <a:t>16/06/2018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16/06/2018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16/06/2018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16/06/2018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16/06/2018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16/06/2018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16/06/2018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top graphic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fr-FR"/>
              <a:pPr/>
              <a:t>16/06/2018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../../Administratif%20et%20financier/Finances/Territoires/Comptes%202018%20v2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fr-FR" b="0" i="0" dirty="0">
                <a:solidFill>
                  <a:srgbClr val="404040"/>
                </a:solidFill>
              </a:rPr>
              <a:t>16 juin 2018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fr-FR" sz="6600" b="0" i="0" dirty="0">
                <a:solidFill>
                  <a:schemeClr val="bg1"/>
                </a:solidFill>
                <a:effectLst>
                  <a:outerShdw blurRad="88900" algn="ctr">
                    <a:prstClr val="black">
                      <a:alpha val="35000"/>
                    </a:prstClr>
                  </a:outerShdw>
                </a:effectLst>
                <a:latin typeface="Euphemia"/>
                <a:ea typeface="+mj-ea"/>
                <a:cs typeface="+mj-cs"/>
              </a:rPr>
              <a:t>Rencontre des DTF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E03F042-34B0-44D7-9F1B-7A03FE4A44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892" y="585372"/>
            <a:ext cx="1438541" cy="87069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F56C2A-F27C-4660-8A30-A62B63AC0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Des territoires en péril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07EE73-9692-4737-9716-90971C734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628" y="1905397"/>
            <a:ext cx="10136691" cy="4327763"/>
          </a:xfrm>
        </p:spPr>
        <p:txBody>
          <a:bodyPr>
            <a:normAutofit fontScale="85000" lnSpcReduction="20000"/>
          </a:bodyPr>
          <a:lstStyle/>
          <a:p>
            <a:r>
              <a:rPr lang="fr-FR" sz="2800" dirty="0"/>
              <a:t>A moins de 30 adhérents la vie en territoire devient difficile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400" dirty="0"/>
              <a:t>En 2015 : 		</a:t>
            </a:r>
            <a:r>
              <a:rPr lang="fr-FR" sz="2400" dirty="0">
                <a:solidFill>
                  <a:schemeClr val="accent3">
                    <a:lumMod val="50000"/>
                  </a:schemeClr>
                </a:solidFill>
              </a:rPr>
              <a:t>29</a:t>
            </a:r>
            <a:r>
              <a:rPr lang="fr-FR" sz="2400" dirty="0"/>
              <a:t> territoires ont moins de 30 adhérents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400" dirty="0"/>
              <a:t>En 2018 :		</a:t>
            </a:r>
            <a:r>
              <a:rPr lang="fr-FR" sz="2400" dirty="0">
                <a:solidFill>
                  <a:schemeClr val="accent3">
                    <a:lumMod val="50000"/>
                  </a:schemeClr>
                </a:solidFill>
              </a:rPr>
              <a:t>32 </a:t>
            </a:r>
            <a:r>
              <a:rPr lang="fr-FR" sz="2400" dirty="0"/>
              <a:t>territoires ont moins de 30 adhérents</a:t>
            </a:r>
          </a:p>
          <a:p>
            <a:r>
              <a:rPr lang="fr-FR" sz="2800" b="1" dirty="0"/>
              <a:t>A la même vitesse en </a:t>
            </a:r>
            <a:r>
              <a:rPr lang="fr-FR" sz="2800" b="1" dirty="0">
                <a:solidFill>
                  <a:schemeClr val="accent3">
                    <a:lumMod val="50000"/>
                  </a:schemeClr>
                </a:solidFill>
              </a:rPr>
              <a:t>2023</a:t>
            </a:r>
            <a:r>
              <a:rPr lang="fr-FR" sz="2800" b="1" dirty="0"/>
              <a:t> :</a:t>
            </a:r>
          </a:p>
          <a:p>
            <a:pPr marL="914126" lvl="2" indent="0">
              <a:buNone/>
            </a:pPr>
            <a:endParaRPr lang="fr-FR" sz="1999" b="1" u="sng" dirty="0">
              <a:solidFill>
                <a:srgbClr val="FF0000"/>
              </a:solidFill>
            </a:endParaRPr>
          </a:p>
          <a:p>
            <a:pPr marL="639806" lvl="1" indent="0">
              <a:buNone/>
            </a:pPr>
            <a:r>
              <a:rPr lang="fr-FR" sz="2599" b="1" u="sng" dirty="0">
                <a:solidFill>
                  <a:schemeClr val="accent3">
                    <a:lumMod val="50000"/>
                  </a:schemeClr>
                </a:solidFill>
              </a:rPr>
              <a:t>44 </a:t>
            </a:r>
            <a:r>
              <a:rPr lang="fr-FR" sz="2599" b="1" u="sng" dirty="0"/>
              <a:t>territoires pourraient compter moins de 30 cotisants</a:t>
            </a:r>
          </a:p>
          <a:p>
            <a:pPr lvl="2"/>
            <a:endParaRPr lang="fr-FR" sz="1999" b="1" u="sng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sz="2599" b="1" dirty="0"/>
              <a:t>20, moins de 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2599" b="1" dirty="0"/>
              <a:t>12, de 10 à 19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2599" b="1" dirty="0"/>
              <a:t>12, de 20 à 29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sz="2799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399" b="1" dirty="0"/>
              <a:t>Il faut revitaliser les petits territoires sous peine de les voir disparaître.</a:t>
            </a:r>
          </a:p>
        </p:txBody>
      </p:sp>
    </p:spTree>
    <p:extLst>
      <p:ext uri="{BB962C8B-B14F-4D97-AF65-F5344CB8AC3E}">
        <p14:creationId xmlns:p14="http://schemas.microsoft.com/office/powerpoint/2010/main" val="134005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0D0F07-7A3F-41ED-9C23-D06D7A7A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Revitaliser les territoires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08F480-04CD-4620-B6BC-B795F9200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Plusieurs actions :</a:t>
            </a:r>
          </a:p>
          <a:p>
            <a:r>
              <a:rPr lang="fr-FR" dirty="0"/>
              <a:t>Réorganiser les territoires en faisant sauter les frontières des départements ou des diocèses </a:t>
            </a:r>
          </a:p>
          <a:p>
            <a:pPr lvl="2"/>
            <a:r>
              <a:rPr lang="fr-FR" dirty="0"/>
              <a:t>Aucune équipe n’est isolée</a:t>
            </a:r>
          </a:p>
          <a:p>
            <a:pPr lvl="2"/>
            <a:r>
              <a:rPr lang="fr-FR" dirty="0"/>
              <a:t>Un minimum de 40 adhérents</a:t>
            </a:r>
          </a:p>
          <a:p>
            <a:r>
              <a:rPr lang="fr-FR" dirty="0"/>
              <a:t>Inventer de nouvelles manières d’animer les équipes et de piloter les territoires</a:t>
            </a:r>
          </a:p>
          <a:p>
            <a:r>
              <a:rPr lang="fr-FR" dirty="0"/>
              <a:t>Déployer la visibilité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sz="3200" b="1" u="sng" dirty="0">
                <a:solidFill>
                  <a:schemeClr val="accent3">
                    <a:lumMod val="50000"/>
                  </a:schemeClr>
                </a:solidFill>
              </a:rPr>
              <a:t>et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dirty="0"/>
              <a:t>l’accessibilité</a:t>
            </a:r>
          </a:p>
          <a:p>
            <a:r>
              <a:rPr lang="fr-FR" dirty="0"/>
              <a:t>Avoir les moyens financiers de réaliser les projets 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accent3">
                    <a:lumMod val="50000"/>
                  </a:schemeClr>
                </a:solidFill>
              </a:rPr>
              <a:t>Aujourd’hui des territoires ne peuvent venir au CN pour des questions financières……</a:t>
            </a:r>
          </a:p>
        </p:txBody>
      </p:sp>
    </p:spTree>
    <p:extLst>
      <p:ext uri="{BB962C8B-B14F-4D97-AF65-F5344CB8AC3E}">
        <p14:creationId xmlns:p14="http://schemas.microsoft.com/office/powerpoint/2010/main" val="95219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413EA4-CA00-416A-9779-DC6DC617B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Comment fonctionne la nouvelle organisation</a:t>
            </a: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424C7FBE-4963-4625-93C1-8E0D158140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4777731"/>
              </p:ext>
            </p:extLst>
          </p:nvPr>
        </p:nvGraphicFramePr>
        <p:xfrm>
          <a:off x="1269875" y="1524364"/>
          <a:ext cx="11017225" cy="4712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BBA17567-BA84-44C0-9E10-28C56A45BD61}"/>
              </a:ext>
            </a:extLst>
          </p:cNvPr>
          <p:cNvSpPr txBox="1"/>
          <p:nvPr/>
        </p:nvSpPr>
        <p:spPr>
          <a:xfrm>
            <a:off x="1489712" y="5013176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Au 31 août de chaque année</a:t>
            </a:r>
          </a:p>
        </p:txBody>
      </p:sp>
    </p:spTree>
    <p:extLst>
      <p:ext uri="{BB962C8B-B14F-4D97-AF65-F5344CB8AC3E}">
        <p14:creationId xmlns:p14="http://schemas.microsoft.com/office/powerpoint/2010/main" val="302295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03B501-BDBB-4CB6-A1F2-E07AE696C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Mobilisation de fonds supplémentaires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4CA7BC-6D5A-4EE5-9679-0E7DE5C3D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 cas de projets non prévus dans le budget initial:</a:t>
            </a:r>
          </a:p>
          <a:p>
            <a:endParaRPr lang="fr-FR" dirty="0"/>
          </a:p>
          <a:p>
            <a:r>
              <a:rPr lang="fr-FR" dirty="0"/>
              <a:t>Le territoire envoie une demande (projet et budget) à la Commission Statuts Finances et Votes </a:t>
            </a:r>
          </a:p>
        </p:txBody>
      </p:sp>
    </p:spTree>
    <p:extLst>
      <p:ext uri="{BB962C8B-B14F-4D97-AF65-F5344CB8AC3E}">
        <p14:creationId xmlns:p14="http://schemas.microsoft.com/office/powerpoint/2010/main" val="249148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fois cette réforme conduite…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0875" y="1905398"/>
            <a:ext cx="10509098" cy="374588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sz="2799" dirty="0"/>
              <a:t>la trésorerie active des territoires pourrait être </a:t>
            </a:r>
          </a:p>
          <a:p>
            <a:pPr marL="274320" lvl="1" indent="0" algn="just">
              <a:buNone/>
            </a:pPr>
            <a:r>
              <a:rPr lang="fr-FR" sz="2800" dirty="0"/>
              <a:t>d’environ</a:t>
            </a:r>
            <a:r>
              <a:rPr lang="fr-FR" sz="2800" b="1" dirty="0"/>
              <a:t> 70 000 €</a:t>
            </a:r>
            <a:r>
              <a:rPr lang="fr-FR" sz="2800" dirty="0"/>
              <a:t>.</a:t>
            </a:r>
          </a:p>
          <a:p>
            <a:pPr algn="just"/>
            <a:endParaRPr lang="fr-FR" sz="2799" dirty="0"/>
          </a:p>
          <a:p>
            <a:pPr algn="just"/>
            <a:r>
              <a:rPr lang="fr-FR" sz="2799" dirty="0"/>
              <a:t>La trésorerie excédentaire, soit </a:t>
            </a:r>
            <a:r>
              <a:rPr lang="fr-FR" sz="2799" b="1" dirty="0"/>
              <a:t>environ 270 000 €, </a:t>
            </a:r>
          </a:p>
          <a:p>
            <a:pPr marL="273050" indent="0" algn="just">
              <a:buNone/>
            </a:pPr>
            <a:r>
              <a:rPr lang="fr-FR" sz="2799" dirty="0"/>
              <a:t>constituera </a:t>
            </a:r>
            <a:r>
              <a:rPr lang="fr-FR" sz="2799" b="1" dirty="0"/>
              <a:t>la </a:t>
            </a:r>
            <a:r>
              <a:rPr lang="fr-FR" sz="2799" b="1" u="sng" dirty="0"/>
              <a:t>réserve de trésorerie des territoires</a:t>
            </a:r>
            <a:r>
              <a:rPr lang="fr-FR" sz="2799" b="1" dirty="0"/>
              <a:t>.</a:t>
            </a:r>
          </a:p>
          <a:p>
            <a:pPr marL="0" indent="0" algn="just">
              <a:buNone/>
            </a:pPr>
            <a:endParaRPr lang="fr-FR" sz="2799" b="1" dirty="0"/>
          </a:p>
          <a:p>
            <a:pPr algn="just"/>
            <a:r>
              <a:rPr lang="fr-FR" sz="2799" b="1" dirty="0"/>
              <a:t>Cette réserve ne sera utilisée que par les territoires.</a:t>
            </a:r>
            <a:endParaRPr lang="fr-FR" sz="2799" dirty="0"/>
          </a:p>
        </p:txBody>
      </p:sp>
    </p:spTree>
    <p:extLst>
      <p:ext uri="{BB962C8B-B14F-4D97-AF65-F5344CB8AC3E}">
        <p14:creationId xmlns:p14="http://schemas.microsoft.com/office/powerpoint/2010/main" val="413835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110636" y="2247900"/>
            <a:ext cx="3124200" cy="205740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Au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secours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le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Comité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fait main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basse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sur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notre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argent!</a:t>
            </a:r>
          </a:p>
        </p:txBody>
      </p:sp>
      <p:pic>
        <p:nvPicPr>
          <p:cNvPr id="6" name="Espace réservé pour une image  5">
            <a:extLst>
              <a:ext uri="{FF2B5EF4-FFF2-40B4-BE49-F238E27FC236}">
                <a16:creationId xmlns:a16="http://schemas.microsoft.com/office/drawing/2014/main" id="{0645ABDC-3D3E-46AD-974C-DCB35EEA16FB}"/>
              </a:ext>
            </a:extLst>
          </p:cNvPr>
          <p:cNvPicPr preferRelativeResize="0"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666" y="1146120"/>
            <a:ext cx="4405890" cy="426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2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110636" y="2247900"/>
            <a:ext cx="3124200" cy="2057400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C’est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pour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renflouer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la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trésorerie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du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Siège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qu’ils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font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ça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!!! </a:t>
            </a:r>
          </a:p>
        </p:txBody>
      </p:sp>
      <p:pic>
        <p:nvPicPr>
          <p:cNvPr id="8" name="Espace réservé pour une image  7" descr="Bulle de pensée">
            <a:extLst>
              <a:ext uri="{FF2B5EF4-FFF2-40B4-BE49-F238E27FC236}">
                <a16:creationId xmlns:a16="http://schemas.microsoft.com/office/drawing/2014/main" id="{E46E6171-EC7B-43C6-9150-F2AB5B68ADF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33972" y="1334067"/>
            <a:ext cx="4189866" cy="418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1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8380A1-EFED-47FD-9D8F-866ED492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Répartition de la vente de l’appartement</a:t>
            </a:r>
          </a:p>
        </p:txBody>
      </p:sp>
      <p:graphicFrame>
        <p:nvGraphicFramePr>
          <p:cNvPr id="4" name="Espace réservé du contenu 6">
            <a:extLst>
              <a:ext uri="{FF2B5EF4-FFF2-40B4-BE49-F238E27FC236}">
                <a16:creationId xmlns:a16="http://schemas.microsoft.com/office/drawing/2014/main" id="{C59716FC-C003-4D0A-A0E3-36A3EF5088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605756"/>
              </p:ext>
            </p:extLst>
          </p:nvPr>
        </p:nvGraphicFramePr>
        <p:xfrm>
          <a:off x="1522412" y="1905000"/>
          <a:ext cx="9252519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447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5ED38B-7E13-4830-9D11-EC2795A8C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620" y="2247898"/>
            <a:ext cx="3124200" cy="2057400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3">
                    <a:lumMod val="50000"/>
                  </a:schemeClr>
                </a:solidFill>
              </a:rPr>
              <a:t>le siège va  contrôler et censurer ce que nous faisons </a:t>
            </a:r>
          </a:p>
        </p:txBody>
      </p:sp>
      <p:pic>
        <p:nvPicPr>
          <p:cNvPr id="6" name="Espace réservé pour une image  5">
            <a:extLst>
              <a:ext uri="{FF2B5EF4-FFF2-40B4-BE49-F238E27FC236}">
                <a16:creationId xmlns:a16="http://schemas.microsoft.com/office/drawing/2014/main" id="{1C2DC0BC-88FD-470F-BC4E-C2314DB6E90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843" y="1069792"/>
            <a:ext cx="4591535" cy="4413613"/>
          </a:xfrm>
        </p:spPr>
      </p:pic>
    </p:spTree>
    <p:extLst>
      <p:ext uri="{BB962C8B-B14F-4D97-AF65-F5344CB8AC3E}">
        <p14:creationId xmlns:p14="http://schemas.microsoft.com/office/powerpoint/2010/main" val="159944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110636" y="2247900"/>
            <a:ext cx="3124200" cy="205740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On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va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passer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notre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temps à faire des dossiers</a:t>
            </a:r>
          </a:p>
        </p:txBody>
      </p:sp>
      <p:pic>
        <p:nvPicPr>
          <p:cNvPr id="8" name="Espace réservé pour une image  7" descr="Hamster">
            <a:extLst>
              <a:ext uri="{FF2B5EF4-FFF2-40B4-BE49-F238E27FC236}">
                <a16:creationId xmlns:a16="http://schemas.microsoft.com/office/drawing/2014/main" id="{BC7D9452-7C87-438D-AA1D-380440C9E96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39240" y="1052736"/>
            <a:ext cx="4477898" cy="447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28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dirty="0">
                <a:solidFill>
                  <a:srgbClr val="A6B727"/>
                </a:solidFill>
                <a:latin typeface="Euphemia"/>
              </a:rPr>
              <a:t>Retour sur les résolutions financières </a:t>
            </a:r>
            <a:br>
              <a:rPr lang="fr-FR" dirty="0">
                <a:solidFill>
                  <a:srgbClr val="A6B727"/>
                </a:solidFill>
                <a:latin typeface="Euphemia"/>
              </a:rPr>
            </a:br>
            <a:r>
              <a:rPr lang="fr-FR" dirty="0">
                <a:solidFill>
                  <a:srgbClr val="A6B727"/>
                </a:solidFill>
                <a:latin typeface="Euphemia"/>
              </a:rPr>
              <a:t>adoptées au CN</a:t>
            </a:r>
            <a:endParaRPr lang="fr-FR" sz="3200" b="0" i="0" dirty="0">
              <a:solidFill>
                <a:srgbClr val="A6B727"/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algn="l" defTabSz="914400">
              <a:lnSpc>
                <a:spcPct val="90000"/>
              </a:lnSpc>
              <a:spcBef>
                <a:spcPts val="1800"/>
              </a:spcBef>
              <a:buClr>
                <a:srgbClr val="404040"/>
              </a:buClr>
              <a:buSzPct val="80000"/>
              <a:buFont typeface="Wingdings"/>
              <a:buChar char="§"/>
            </a:pPr>
            <a:r>
              <a:rPr lang="fr-FR" sz="2400" b="0" i="0" dirty="0">
                <a:solidFill>
                  <a:srgbClr val="404040"/>
                </a:solidFill>
                <a:latin typeface="Euphemia"/>
                <a:ea typeface="+mn-ea"/>
                <a:cs typeface="+mn-cs"/>
              </a:rPr>
              <a:t>Une augmentation du tarif de certaines cotisations et de l’abonnement à la revue</a:t>
            </a:r>
          </a:p>
          <a:p>
            <a:pPr marL="274320" indent="-274320" algn="l" defTabSz="914400">
              <a:lnSpc>
                <a:spcPct val="90000"/>
              </a:lnSpc>
              <a:spcBef>
                <a:spcPts val="1800"/>
              </a:spcBef>
              <a:buClr>
                <a:srgbClr val="404040"/>
              </a:buClr>
              <a:buSzPct val="80000"/>
              <a:buFont typeface="Wingdings"/>
              <a:buChar char="§"/>
            </a:pPr>
            <a:r>
              <a:rPr lang="fr-FR" sz="2400" b="0" i="0" dirty="0">
                <a:solidFill>
                  <a:srgbClr val="404040"/>
                </a:solidFill>
                <a:latin typeface="Euphemia"/>
                <a:ea typeface="+mn-ea"/>
                <a:cs typeface="+mn-cs"/>
              </a:rPr>
              <a:t>La mise en œuvre d’une démarche budgétaire</a:t>
            </a:r>
          </a:p>
          <a:p>
            <a:pPr marL="274320" indent="-274320" algn="l" defTabSz="914400">
              <a:lnSpc>
                <a:spcPct val="90000"/>
              </a:lnSpc>
              <a:spcBef>
                <a:spcPts val="1800"/>
              </a:spcBef>
              <a:buClr>
                <a:srgbClr val="404040"/>
              </a:buClr>
              <a:buSzPct val="80000"/>
              <a:buFont typeface="Wingdings"/>
              <a:buChar char="§"/>
            </a:pPr>
            <a:r>
              <a:rPr lang="fr-FR" sz="2400" b="0" i="0" dirty="0">
                <a:solidFill>
                  <a:srgbClr val="404040"/>
                </a:solidFill>
                <a:latin typeface="Euphemia"/>
                <a:ea typeface="+mn-ea"/>
                <a:cs typeface="+mn-cs"/>
              </a:rPr>
              <a:t>Une modification du montant des parts territoriales</a:t>
            </a:r>
          </a:p>
          <a:p>
            <a:pPr marL="274320" indent="-274320" algn="l" defTabSz="914400">
              <a:lnSpc>
                <a:spcPct val="90000"/>
              </a:lnSpc>
              <a:spcBef>
                <a:spcPts val="1800"/>
              </a:spcBef>
              <a:buClr>
                <a:srgbClr val="404040"/>
              </a:buClr>
              <a:buSzPct val="80000"/>
              <a:buFont typeface="Wingdings"/>
              <a:buChar char="§"/>
            </a:pPr>
            <a:r>
              <a:rPr lang="fr-FR" dirty="0">
                <a:solidFill>
                  <a:srgbClr val="404040"/>
                </a:solidFill>
                <a:latin typeface="Euphemia"/>
              </a:rPr>
              <a:t>Une réforme de la trésorerie des territoires</a:t>
            </a:r>
            <a:endParaRPr lang="fr-FR" sz="2400" b="0" i="0" dirty="0">
              <a:solidFill>
                <a:srgbClr val="404040"/>
              </a:solidFill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30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529540-1EFF-4727-B535-CF72E7F79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 outil simple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B68868-48DD-4ADB-9305-416E39781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Un fichier </a:t>
            </a:r>
            <a:r>
              <a:rPr lang="fr-FR" dirty="0" err="1"/>
              <a:t>excel</a:t>
            </a:r>
            <a:r>
              <a:rPr lang="fr-FR" dirty="0"/>
              <a:t> pour tout </a:t>
            </a:r>
          </a:p>
          <a:p>
            <a:endParaRPr lang="fr-FR" dirty="0"/>
          </a:p>
          <a:p>
            <a:endParaRPr lang="fr-FR" dirty="0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B8328D26-D9BA-4510-9AEF-91A5198ED5EC}"/>
              </a:ext>
            </a:extLst>
          </p:cNvPr>
          <p:cNvGrpSpPr/>
          <p:nvPr/>
        </p:nvGrpSpPr>
        <p:grpSpPr>
          <a:xfrm>
            <a:off x="4510236" y="3429000"/>
            <a:ext cx="3456385" cy="1066800"/>
            <a:chOff x="4510236" y="3429000"/>
            <a:chExt cx="3456385" cy="1066800"/>
          </a:xfrm>
        </p:grpSpPr>
        <p:sp>
          <p:nvSpPr>
            <p:cNvPr id="4" name="Rectangle : coins arrondis 3">
              <a:extLst>
                <a:ext uri="{FF2B5EF4-FFF2-40B4-BE49-F238E27FC236}">
                  <a16:creationId xmlns:a16="http://schemas.microsoft.com/office/drawing/2014/main" id="{A2FB4BB5-92A8-427C-8840-76CEF39BC908}"/>
                </a:ext>
              </a:extLst>
            </p:cNvPr>
            <p:cNvSpPr/>
            <p:nvPr/>
          </p:nvSpPr>
          <p:spPr>
            <a:xfrm>
              <a:off x="4510236" y="3429000"/>
              <a:ext cx="3240360" cy="1066800"/>
            </a:xfrm>
            <a:prstGeom prst="round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A1EAF4A-8996-403E-BC91-C7F2FAC93CDE}"/>
                </a:ext>
              </a:extLst>
            </p:cNvPr>
            <p:cNvSpPr txBox="1"/>
            <p:nvPr/>
          </p:nvSpPr>
          <p:spPr>
            <a:xfrm>
              <a:off x="5014292" y="3750034"/>
              <a:ext cx="2952329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fr-FR" sz="2400" b="1" dirty="0">
                  <a:hlinkClick r:id="rId2" action="ppaction://hlinkfile"/>
                </a:rPr>
                <a:t>Comptes 2018</a:t>
              </a:r>
              <a:endParaRPr lang="fr-FR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5834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16E188-7462-4C2A-821C-B74A376F4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sens de ces évolutions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47D160-446C-493E-BCFB-0C67F43F7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mouvement qui s’essouffle malgré Annecy </a:t>
            </a:r>
          </a:p>
          <a:p>
            <a:r>
              <a:rPr lang="fr-FR" dirty="0"/>
              <a:t>Une grande disparité dans les territoires dans la mise en œuvre de projets</a:t>
            </a:r>
          </a:p>
          <a:p>
            <a:r>
              <a:rPr lang="fr-FR" dirty="0"/>
              <a:t>Une incompréhension de la part des membres autour des tarifs d’adhésion</a:t>
            </a:r>
          </a:p>
          <a:p>
            <a:r>
              <a:rPr lang="fr-FR" dirty="0"/>
              <a:t>Une conversion à opérer autour de la solidarité</a:t>
            </a:r>
          </a:p>
          <a:p>
            <a:r>
              <a:rPr lang="fr-FR" dirty="0"/>
              <a:t>Une nécessité de mettre les territoires dans une démarche de projets</a:t>
            </a:r>
          </a:p>
        </p:txBody>
      </p:sp>
    </p:spTree>
    <p:extLst>
      <p:ext uri="{BB962C8B-B14F-4D97-AF65-F5344CB8AC3E}">
        <p14:creationId xmlns:p14="http://schemas.microsoft.com/office/powerpoint/2010/main" val="178532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9E1947-5911-43EC-AD0B-37D2535D6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Augmentation des tarifs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EE8429-BC60-47C0-907D-9CECBCFD4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Pas d’augmentation depuis 5 ans</a:t>
            </a:r>
          </a:p>
          <a:p>
            <a:r>
              <a:rPr lang="fr-FR" dirty="0"/>
              <a:t>Nécessité d’une meilleure communication avec les membres dans les territoires et dans le Courrier</a:t>
            </a:r>
          </a:p>
          <a:p>
            <a:r>
              <a:rPr lang="fr-FR" dirty="0"/>
              <a:t>Mener une campagne grande échelle pour promouvoir le prélèvement mensuel</a:t>
            </a:r>
          </a:p>
        </p:txBody>
      </p:sp>
    </p:spTree>
    <p:extLst>
      <p:ext uri="{BB962C8B-B14F-4D97-AF65-F5344CB8AC3E}">
        <p14:creationId xmlns:p14="http://schemas.microsoft.com/office/powerpoint/2010/main" val="65805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73E176-A100-437C-ADD2-C9A4D6B4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Evolution du montant de la part territoriale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83AAAD-0A79-45E1-A910-D206054DD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Passage de 3 groupes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Groupe 1 : part territoriale à 0 €				  10 territoires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Groupe 2 : individuelle : 18 €		conjoint : 7 €	  47 territoires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Groupe 3 : individuelle : 27 €		conjoint : 13 €	  20 territoires</a:t>
            </a:r>
          </a:p>
          <a:p>
            <a:r>
              <a:rPr lang="fr-FR" dirty="0"/>
              <a:t>À 2 groupes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Groupe 1 : part territoriale à 0 €		 		 10 territoires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Groupes 2: individuelle : 20 €		conjoint : 10 €	 67 territoires</a:t>
            </a:r>
          </a:p>
          <a:p>
            <a:r>
              <a:rPr lang="fr-FR" dirty="0"/>
              <a:t>Présentation: montant unique sauf exceptions</a:t>
            </a:r>
          </a:p>
        </p:txBody>
      </p:sp>
    </p:spTree>
    <p:extLst>
      <p:ext uri="{BB962C8B-B14F-4D97-AF65-F5344CB8AC3E}">
        <p14:creationId xmlns:p14="http://schemas.microsoft.com/office/powerpoint/2010/main" val="427819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67EE85-3B9A-450B-AB71-D0793B3A6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Démarche budgétaire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6478B6-9E0F-4D02-A783-56A77E1FB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Démarche nécessaire pour se mettre dans une dynamique de projet et de développement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Que souhaitons-nous mettre en œuvre? Quel projets pour animer les équipes, pour créer de nouvelles équipes, pour inviter largement?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Pour mettre en œuvre ces projets, quels sont nos besoins humains, matériels et financiers?</a:t>
            </a:r>
          </a:p>
          <a:p>
            <a:r>
              <a:rPr lang="fr-FR" dirty="0"/>
              <a:t>La réalisation d’un budget conditionne le versement de la part territoriale</a:t>
            </a:r>
          </a:p>
          <a:p>
            <a:r>
              <a:rPr lang="fr-FR" dirty="0"/>
              <a:t>La part territoriale sera versée en 2 fois: 80% en décembre , le solde en avril.</a:t>
            </a:r>
          </a:p>
        </p:txBody>
      </p:sp>
    </p:spTree>
    <p:extLst>
      <p:ext uri="{BB962C8B-B14F-4D97-AF65-F5344CB8AC3E}">
        <p14:creationId xmlns:p14="http://schemas.microsoft.com/office/powerpoint/2010/main" val="402661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976E12-3ED5-4AE3-9B88-E5B009DBD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Réorganisation de la trésorerie de l’ACI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29098B-9857-4B46-BB70-AD30C085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La première étape : </a:t>
            </a:r>
            <a:r>
              <a:rPr lang="fr-FR" dirty="0"/>
              <a:t>que </a:t>
            </a:r>
            <a:r>
              <a:rPr lang="fr-FR" u="sng" dirty="0"/>
              <a:t>tous les territoires aient accès à la trésorerie du mouvement selon les projets qu’ils souhaitent mettre en œuvre.</a:t>
            </a:r>
          </a:p>
          <a:p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La deuxième étape: </a:t>
            </a:r>
            <a:r>
              <a:rPr lang="fr-FR" dirty="0"/>
              <a:t>réfléchir sur les relations financières entre le territoire et les équipiers (Conseil National 2019).</a:t>
            </a:r>
          </a:p>
          <a:p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La troisième étape: </a:t>
            </a:r>
            <a:r>
              <a:rPr lang="fr-FR" dirty="0"/>
              <a:t>engager un travail sur le nécessaire ajustement de nos dépenses aux ressources. (Conseil National pour le budget 2019/2020)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421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438515-2674-49D2-89C6-BEC6A943C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trésorerie des Territoires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913D005-B7B5-4E55-8204-DE3B1EA3F127}"/>
              </a:ext>
            </a:extLst>
          </p:cNvPr>
          <p:cNvSpPr txBox="1"/>
          <p:nvPr/>
        </p:nvSpPr>
        <p:spPr>
          <a:xfrm>
            <a:off x="7462564" y="980728"/>
            <a:ext cx="4464496" cy="116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au 31/08/2017 (hors Annecy)</a:t>
            </a:r>
          </a:p>
          <a:p>
            <a:pPr algn="ctr"/>
            <a:r>
              <a:rPr lang="fr-FR" sz="2400" b="1" dirty="0"/>
              <a:t>341 000 €</a:t>
            </a:r>
            <a:endParaRPr lang="fr-FR" sz="2400" dirty="0"/>
          </a:p>
          <a:p>
            <a:pPr>
              <a:lnSpc>
                <a:spcPct val="90000"/>
              </a:lnSpc>
            </a:pPr>
            <a:endParaRPr lang="fr-FR" sz="24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CA221D9F-D8BB-4075-9B9A-A0D5D377D2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881494"/>
              </p:ext>
            </p:extLst>
          </p:nvPr>
        </p:nvGraphicFramePr>
        <p:xfrm>
          <a:off x="1522413" y="1905000"/>
          <a:ext cx="9144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9D8D17F8-81B0-41C1-9C20-A15F90ABF8A2}"/>
              </a:ext>
            </a:extLst>
          </p:cNvPr>
          <p:cNvSpPr txBox="1"/>
          <p:nvPr/>
        </p:nvSpPr>
        <p:spPr>
          <a:xfrm>
            <a:off x="4006180" y="2170543"/>
            <a:ext cx="417646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2400" dirty="0"/>
              <a:t>Une trésorerie éparpillée</a:t>
            </a:r>
          </a:p>
        </p:txBody>
      </p:sp>
    </p:spTree>
    <p:extLst>
      <p:ext uri="{BB962C8B-B14F-4D97-AF65-F5344CB8AC3E}">
        <p14:creationId xmlns:p14="http://schemas.microsoft.com/office/powerpoint/2010/main" val="405716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AsOne/>
      </p:bldGraphic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Trop et pas assez de trésorerie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3,3 années de dépense en moyenne</a:t>
            </a:r>
          </a:p>
          <a:p>
            <a:r>
              <a:rPr lang="fr-FR" dirty="0"/>
              <a:t>de 1,5 mois à 41 ans de dépenses</a:t>
            </a:r>
          </a:p>
          <a:p>
            <a:r>
              <a:rPr lang="fr-FR" dirty="0"/>
              <a:t>11 territoires ont moins d’1 an de dépenses</a:t>
            </a:r>
          </a:p>
          <a:p>
            <a:r>
              <a:rPr lang="fr-FR" b="1" dirty="0">
                <a:solidFill>
                  <a:schemeClr val="accent3">
                    <a:lumMod val="50000"/>
                  </a:schemeClr>
                </a:solidFill>
              </a:rPr>
              <a:t>La trésorerie de nombres de territoires dépasse de beaucoup leur besoin.</a:t>
            </a:r>
          </a:p>
          <a:p>
            <a:r>
              <a:rPr lang="fr-FR" b="1" dirty="0"/>
              <a:t>Mais 11 territoires possèdent moins de 1 000 €</a:t>
            </a:r>
            <a:br>
              <a:rPr lang="fr-FR" sz="2800" b="1" dirty="0"/>
            </a:br>
            <a:r>
              <a:rPr lang="fr-FR" sz="2000" dirty="0"/>
              <a:t>		</a:t>
            </a:r>
            <a:br>
              <a:rPr lang="fr-FR" sz="2000" dirty="0"/>
            </a:br>
            <a:r>
              <a:rPr lang="fr-FR" sz="2000" dirty="0"/>
              <a:t>	</a:t>
            </a:r>
            <a:r>
              <a:rPr lang="fr-FR" sz="2000" i="1" dirty="0"/>
              <a:t>Autun, Marseille/Aix, Pamiers, St Claude, Tours, Aire et Dax, </a:t>
            </a:r>
            <a:br>
              <a:rPr lang="fr-FR" sz="2000" i="1" dirty="0"/>
            </a:br>
            <a:r>
              <a:rPr lang="fr-FR" sz="2000" i="1" dirty="0"/>
              <a:t>	Moulins, Carcassonne, Agen, Perpignan et Langres</a:t>
            </a:r>
            <a:endParaRPr lang="fr-FR" sz="1999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4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dBorder_16x9">
  <a:themeElements>
    <a:clrScheme name="Vert jaun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F2F49A0-741E-4B97-BEBA-6B11B9CA89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662</Words>
  <Application>Microsoft Office PowerPoint</Application>
  <PresentationFormat>Personnalisé</PresentationFormat>
  <Paragraphs>109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Euphemia</vt:lpstr>
      <vt:lpstr>Wingdings</vt:lpstr>
      <vt:lpstr>StripedBorder_16x9</vt:lpstr>
      <vt:lpstr>Rencontre des DTF</vt:lpstr>
      <vt:lpstr>Retour sur les résolutions financières  adoptées au CN</vt:lpstr>
      <vt:lpstr>Le sens de ces évolutions</vt:lpstr>
      <vt:lpstr>Augmentation des tarifs</vt:lpstr>
      <vt:lpstr>Evolution du montant de la part territoriale</vt:lpstr>
      <vt:lpstr>Démarche budgétaire</vt:lpstr>
      <vt:lpstr>Réorganisation de la trésorerie de l’ACI</vt:lpstr>
      <vt:lpstr>La trésorerie des Territoires</vt:lpstr>
      <vt:lpstr>Trop et pas assez de trésorerie</vt:lpstr>
      <vt:lpstr>Des territoires en péril</vt:lpstr>
      <vt:lpstr>Revitaliser les territoires</vt:lpstr>
      <vt:lpstr>Comment fonctionne la nouvelle organisation</vt:lpstr>
      <vt:lpstr>Mobilisation de fonds supplémentaires</vt:lpstr>
      <vt:lpstr>Une fois cette réforme conduite…</vt:lpstr>
      <vt:lpstr>Au secours le Comité fait main basse sur notre argent!</vt:lpstr>
      <vt:lpstr>C’est pour renflouer la trésorerie du Siège qu’ils font ça !!! </vt:lpstr>
      <vt:lpstr>Répartition de la vente de l’appartement</vt:lpstr>
      <vt:lpstr>le siège va  contrôler et censurer ce que nous faisons </vt:lpstr>
      <vt:lpstr>On va passer notre temps à faire des dossiers</vt:lpstr>
      <vt:lpstr>Un outil simple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2018-06-16T05:18:39Z</dcterms:created>
  <dcterms:modified xsi:type="dcterms:W3CDTF">2018-06-16T06:49:20Z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TC028010989991</vt:lpwstr>
  </property>
</Properties>
</file>