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8" r:id="rId3"/>
    <p:sldId id="259" r:id="rId4"/>
    <p:sldId id="260" r:id="rId5"/>
    <p:sldId id="267" r:id="rId6"/>
    <p:sldId id="271" r:id="rId7"/>
    <p:sldId id="258" r:id="rId8"/>
    <p:sldId id="269" r:id="rId9"/>
    <p:sldId id="275" r:id="rId10"/>
    <p:sldId id="270" r:id="rId11"/>
    <p:sldId id="261" r:id="rId12"/>
    <p:sldId id="262" r:id="rId13"/>
    <p:sldId id="263" r:id="rId14"/>
    <p:sldId id="264" r:id="rId15"/>
    <p:sldId id="276" r:id="rId16"/>
    <p:sldId id="277" r:id="rId17"/>
    <p:sldId id="278" r:id="rId18"/>
    <p:sldId id="279"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9900"/>
    <a:srgbClr val="E2EFDA"/>
    <a:srgbClr val="FF3200"/>
    <a:srgbClr val="1CADE4"/>
    <a:srgbClr val="F6C88A"/>
    <a:srgbClr val="FFF2CC"/>
    <a:srgbClr val="CC3300"/>
    <a:srgbClr val="CC6600"/>
    <a:srgbClr val="3E88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showGuides="1">
      <p:cViewPr varScale="1">
        <p:scale>
          <a:sx n="63" d="100"/>
          <a:sy n="63" d="100"/>
        </p:scale>
        <p:origin x="76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777777777777776E-2"/>
          <c:y val="9.5460012026458207E-2"/>
          <c:w val="0.94444444444444442"/>
          <c:h val="0.72293321168639968"/>
        </c:manualLayout>
      </c:layout>
      <c:barChart>
        <c:barDir val="col"/>
        <c:grouping val="clustered"/>
        <c:varyColors val="0"/>
        <c:ser>
          <c:idx val="0"/>
          <c:order val="0"/>
          <c:tx>
            <c:strRef>
              <c:f>Feuil1!$B$1</c:f>
              <c:strCache>
                <c:ptCount val="1"/>
                <c:pt idx="0">
                  <c:v>2020</c:v>
                </c:pt>
              </c:strCache>
            </c:strRef>
          </c:tx>
          <c:spPr>
            <a:solidFill>
              <a:schemeClr val="accent1"/>
            </a:solidFill>
            <a:ln>
              <a:noFill/>
            </a:ln>
            <a:effectLst/>
          </c:spPr>
          <c:invertIfNegative val="0"/>
          <c:dLbls>
            <c:dLbl>
              <c:idx val="0"/>
              <c:layout>
                <c:manualLayout>
                  <c:x val="-1.7984768949335879E-2"/>
                  <c:y val="3.291724552636486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32D-4C20-ADC9-7950002A008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Produits d'exploitation</c:v>
                </c:pt>
                <c:pt idx="1">
                  <c:v>Produits financiers</c:v>
                </c:pt>
                <c:pt idx="2">
                  <c:v>Produits exceptionnels</c:v>
                </c:pt>
              </c:strCache>
            </c:strRef>
          </c:cat>
          <c:val>
            <c:numRef>
              <c:f>Feuil1!$B$2:$B$4</c:f>
              <c:numCache>
                <c:formatCode>#,##0</c:formatCode>
                <c:ptCount val="3"/>
                <c:pt idx="0">
                  <c:v>558376</c:v>
                </c:pt>
                <c:pt idx="1">
                  <c:v>362</c:v>
                </c:pt>
                <c:pt idx="2">
                  <c:v>27975</c:v>
                </c:pt>
              </c:numCache>
            </c:numRef>
          </c:val>
          <c:extLst>
            <c:ext xmlns:c16="http://schemas.microsoft.com/office/drawing/2014/chart" uri="{C3380CC4-5D6E-409C-BE32-E72D297353CC}">
              <c16:uniqueId val="{00000000-E32D-4C20-ADC9-7950002A008C}"/>
            </c:ext>
          </c:extLst>
        </c:ser>
        <c:ser>
          <c:idx val="1"/>
          <c:order val="1"/>
          <c:tx>
            <c:strRef>
              <c:f>Feuil1!$C$1</c:f>
              <c:strCache>
                <c:ptCount val="1"/>
                <c:pt idx="0">
                  <c:v>2021</c:v>
                </c:pt>
              </c:strCache>
            </c:strRef>
          </c:tx>
          <c:spPr>
            <a:solidFill>
              <a:schemeClr val="accent2"/>
            </a:solidFill>
            <a:ln>
              <a:noFill/>
            </a:ln>
            <a:effectLst/>
          </c:spPr>
          <c:invertIfNegative val="0"/>
          <c:dLbls>
            <c:dLbl>
              <c:idx val="0"/>
              <c:layout>
                <c:manualLayout>
                  <c:x val="2.8266523502743928E-2"/>
                  <c:y val="4.624743400999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32D-4C20-ADC9-7950002A008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Produits d'exploitation</c:v>
                </c:pt>
                <c:pt idx="1">
                  <c:v>Produits financiers</c:v>
                </c:pt>
                <c:pt idx="2">
                  <c:v>Produits exceptionnels</c:v>
                </c:pt>
              </c:strCache>
            </c:strRef>
          </c:cat>
          <c:val>
            <c:numRef>
              <c:f>Feuil1!$C$2:$C$4</c:f>
              <c:numCache>
                <c:formatCode>General</c:formatCode>
                <c:ptCount val="3"/>
                <c:pt idx="0" formatCode="#,##0">
                  <c:v>548312</c:v>
                </c:pt>
                <c:pt idx="1">
                  <c:v>3030</c:v>
                </c:pt>
                <c:pt idx="2">
                  <c:v>2398</c:v>
                </c:pt>
              </c:numCache>
            </c:numRef>
          </c:val>
          <c:extLst>
            <c:ext xmlns:c16="http://schemas.microsoft.com/office/drawing/2014/chart" uri="{C3380CC4-5D6E-409C-BE32-E72D297353CC}">
              <c16:uniqueId val="{00000001-E32D-4C20-ADC9-7950002A008C}"/>
            </c:ext>
          </c:extLst>
        </c:ser>
        <c:dLbls>
          <c:dLblPos val="outEnd"/>
          <c:showLegendKey val="0"/>
          <c:showVal val="1"/>
          <c:showCatName val="0"/>
          <c:showSerName val="0"/>
          <c:showPercent val="0"/>
          <c:showBubbleSize val="0"/>
        </c:dLbls>
        <c:gapWidth val="219"/>
        <c:overlap val="-27"/>
        <c:axId val="727753663"/>
        <c:axId val="727748671"/>
      </c:barChart>
      <c:catAx>
        <c:axId val="72775366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27748671"/>
        <c:crosses val="autoZero"/>
        <c:auto val="1"/>
        <c:lblAlgn val="ctr"/>
        <c:lblOffset val="100"/>
        <c:noMultiLvlLbl val="0"/>
      </c:catAx>
      <c:valAx>
        <c:axId val="727748671"/>
        <c:scaling>
          <c:logBase val="5"/>
          <c:orientation val="minMax"/>
          <c:max val="60000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7277536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155005541218248E-2"/>
          <c:y val="7.2234170347722879E-2"/>
          <c:w val="0.95168980219100752"/>
          <c:h val="0.76171502390153767"/>
        </c:manualLayout>
      </c:layout>
      <c:barChart>
        <c:barDir val="col"/>
        <c:grouping val="clustered"/>
        <c:varyColors val="0"/>
        <c:ser>
          <c:idx val="0"/>
          <c:order val="0"/>
          <c:tx>
            <c:strRef>
              <c:f>Feuil1!$B$1</c:f>
              <c:strCache>
                <c:ptCount val="1"/>
                <c:pt idx="0">
                  <c:v>2020</c:v>
                </c:pt>
              </c:strCache>
            </c:strRef>
          </c:tx>
          <c:spPr>
            <a:solidFill>
              <a:schemeClr val="accent1"/>
            </a:solidFill>
            <a:ln>
              <a:noFill/>
            </a:ln>
            <a:effectLst/>
          </c:spPr>
          <c:invertIfNegative val="0"/>
          <c:dLbls>
            <c:dLbl>
              <c:idx val="0"/>
              <c:layout>
                <c:manualLayout>
                  <c:x val="-1.097959041113466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950-4033-9B48-9AB33804D55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Charges d'exploitation</c:v>
                </c:pt>
                <c:pt idx="1">
                  <c:v>Charges exceptionnelles</c:v>
                </c:pt>
                <c:pt idx="2">
                  <c:v>Impôts société</c:v>
                </c:pt>
              </c:strCache>
            </c:strRef>
          </c:cat>
          <c:val>
            <c:numRef>
              <c:f>Feuil1!$B$2:$B$4</c:f>
              <c:numCache>
                <c:formatCode>#,##0</c:formatCode>
                <c:ptCount val="3"/>
                <c:pt idx="0">
                  <c:v>612485</c:v>
                </c:pt>
                <c:pt idx="1">
                  <c:v>6206</c:v>
                </c:pt>
                <c:pt idx="2">
                  <c:v>3737</c:v>
                </c:pt>
              </c:numCache>
            </c:numRef>
          </c:val>
          <c:extLst>
            <c:ext xmlns:c16="http://schemas.microsoft.com/office/drawing/2014/chart" uri="{C3380CC4-5D6E-409C-BE32-E72D297353CC}">
              <c16:uniqueId val="{00000000-3950-4033-9B48-9AB33804D553}"/>
            </c:ext>
          </c:extLst>
        </c:ser>
        <c:ser>
          <c:idx val="1"/>
          <c:order val="1"/>
          <c:tx>
            <c:strRef>
              <c:f>Feuil1!$C$1</c:f>
              <c:strCache>
                <c:ptCount val="1"/>
                <c:pt idx="0">
                  <c:v>2021</c:v>
                </c:pt>
              </c:strCache>
            </c:strRef>
          </c:tx>
          <c:spPr>
            <a:solidFill>
              <a:schemeClr val="accent2"/>
            </a:solidFill>
            <a:ln>
              <a:noFill/>
            </a:ln>
            <a:effectLst/>
          </c:spPr>
          <c:invertIfNegative val="0"/>
          <c:dLbls>
            <c:dLbl>
              <c:idx val="0"/>
              <c:layout>
                <c:manualLayout>
                  <c:x val="2.4155098904496238E-2"/>
                  <c:y val="-3.009761818825135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950-4033-9B48-9AB33804D55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Charges d'exploitation</c:v>
                </c:pt>
                <c:pt idx="1">
                  <c:v>Charges exceptionnelles</c:v>
                </c:pt>
                <c:pt idx="2">
                  <c:v>Impôts société</c:v>
                </c:pt>
              </c:strCache>
            </c:strRef>
          </c:cat>
          <c:val>
            <c:numRef>
              <c:f>Feuil1!$C$2:$C$4</c:f>
              <c:numCache>
                <c:formatCode>#,##0</c:formatCode>
                <c:ptCount val="3"/>
                <c:pt idx="0">
                  <c:v>541511</c:v>
                </c:pt>
                <c:pt idx="1">
                  <c:v>758</c:v>
                </c:pt>
                <c:pt idx="2">
                  <c:v>14054</c:v>
                </c:pt>
              </c:numCache>
            </c:numRef>
          </c:val>
          <c:extLst>
            <c:ext xmlns:c16="http://schemas.microsoft.com/office/drawing/2014/chart" uri="{C3380CC4-5D6E-409C-BE32-E72D297353CC}">
              <c16:uniqueId val="{00000001-3950-4033-9B48-9AB33804D553}"/>
            </c:ext>
          </c:extLst>
        </c:ser>
        <c:dLbls>
          <c:dLblPos val="outEnd"/>
          <c:showLegendKey val="0"/>
          <c:showVal val="1"/>
          <c:showCatName val="0"/>
          <c:showSerName val="0"/>
          <c:showPercent val="0"/>
          <c:showBubbleSize val="0"/>
        </c:dLbls>
        <c:gapWidth val="219"/>
        <c:overlap val="-27"/>
        <c:axId val="727782367"/>
        <c:axId val="727757823"/>
      </c:barChart>
      <c:catAx>
        <c:axId val="72778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27757823"/>
        <c:crosses val="autoZero"/>
        <c:auto val="1"/>
        <c:lblAlgn val="ctr"/>
        <c:lblOffset val="100"/>
        <c:noMultiLvlLbl val="0"/>
      </c:catAx>
      <c:valAx>
        <c:axId val="727757823"/>
        <c:scaling>
          <c:logBase val="10"/>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27782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360751012465299E-2"/>
          <c:y val="6.0151148144076585E-2"/>
          <c:w val="0.94527849797506935"/>
          <c:h val="0.76518666922926015"/>
        </c:manualLayout>
      </c:layout>
      <c:barChart>
        <c:barDir val="col"/>
        <c:grouping val="clustered"/>
        <c:varyColors val="0"/>
        <c:ser>
          <c:idx val="0"/>
          <c:order val="0"/>
          <c:tx>
            <c:strRef>
              <c:f>Feuil1!$B$1</c:f>
              <c:strCache>
                <c:ptCount val="1"/>
                <c:pt idx="0">
                  <c:v>20202</c:v>
                </c:pt>
              </c:strCache>
            </c:strRef>
          </c:tx>
          <c:spPr>
            <a:solidFill>
              <a:schemeClr val="accent1"/>
            </a:solidFill>
            <a:ln>
              <a:noFill/>
            </a:ln>
            <a:effectLst/>
          </c:spPr>
          <c:invertIfNegative val="0"/>
          <c:dLbls>
            <c:dLbl>
              <c:idx val="0"/>
              <c:layout>
                <c:manualLayout>
                  <c:x val="-2.9848092013598521E-2"/>
                  <c:y val="2.0148986402107462E-3"/>
                </c:manualLayout>
              </c:layout>
              <c:tx>
                <c:rich>
                  <a:bodyPr/>
                  <a:lstStyle/>
                  <a:p>
                    <a:fld id="{42927458-2A8A-4ABB-9F4B-E37405C10A64}" type="VALUE">
                      <a:rPr lang="en-US" b="0">
                        <a:solidFill>
                          <a:schemeClr val="tx1"/>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DE3-4BB0-AFC8-9ADA737D774F}"/>
                </c:ext>
              </c:extLst>
            </c:dLbl>
            <c:dLbl>
              <c:idx val="1"/>
              <c:layout>
                <c:manualLayout>
                  <c:x val="-2.9848092013598507E-2"/>
                  <c:y val="1.8205363615387386E-2"/>
                </c:manualLayout>
              </c:layout>
              <c:tx>
                <c:rich>
                  <a:bodyPr/>
                  <a:lstStyle/>
                  <a:p>
                    <a:fld id="{638C6C19-3492-460C-B537-C832179A017C}" type="VALUE">
                      <a:rPr lang="en-US">
                        <a:solidFill>
                          <a:schemeClr val="tx1"/>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DE3-4BB0-AFC8-9ADA737D774F}"/>
                </c:ext>
              </c:extLst>
            </c:dLbl>
            <c:dLbl>
              <c:idx val="2"/>
              <c:layout>
                <c:manualLayout>
                  <c:x val="-2.9848092013598601E-2"/>
                  <c:y val="1.1715037905801865E-2"/>
                </c:manualLayout>
              </c:layout>
              <c:tx>
                <c:rich>
                  <a:bodyPr/>
                  <a:lstStyle/>
                  <a:p>
                    <a:fld id="{C2127463-281C-42E5-8BE8-7C388B42E693}" type="VALUE">
                      <a:rPr lang="en-US">
                        <a:solidFill>
                          <a:schemeClr val="tx1"/>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DE3-4BB0-AFC8-9ADA737D774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ln w="3175">
                      <a:noFill/>
                    </a:ln>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Actif immobilisé</c:v>
                </c:pt>
                <c:pt idx="1">
                  <c:v>Actif Circulant</c:v>
                </c:pt>
                <c:pt idx="2">
                  <c:v>Compte de régularisation</c:v>
                </c:pt>
              </c:strCache>
            </c:strRef>
          </c:cat>
          <c:val>
            <c:numRef>
              <c:f>Feuil1!$B$2:$B$4</c:f>
              <c:numCache>
                <c:formatCode>#,##0</c:formatCode>
                <c:ptCount val="3"/>
                <c:pt idx="0">
                  <c:v>461393</c:v>
                </c:pt>
                <c:pt idx="1">
                  <c:v>483007</c:v>
                </c:pt>
                <c:pt idx="2">
                  <c:v>13974</c:v>
                </c:pt>
              </c:numCache>
            </c:numRef>
          </c:val>
          <c:extLst>
            <c:ext xmlns:c16="http://schemas.microsoft.com/office/drawing/2014/chart" uri="{C3380CC4-5D6E-409C-BE32-E72D297353CC}">
              <c16:uniqueId val="{00000000-9DE3-4BB0-AFC8-9ADA737D774F}"/>
            </c:ext>
          </c:extLst>
        </c:ser>
        <c:ser>
          <c:idx val="1"/>
          <c:order val="1"/>
          <c:tx>
            <c:strRef>
              <c:f>Feuil1!$C$1</c:f>
              <c:strCache>
                <c:ptCount val="1"/>
                <c:pt idx="0">
                  <c:v>2021</c:v>
                </c:pt>
              </c:strCache>
            </c:strRef>
          </c:tx>
          <c:spPr>
            <a:solidFill>
              <a:schemeClr val="accent2"/>
            </a:solidFill>
            <a:ln>
              <a:noFill/>
            </a:ln>
            <a:effectLst/>
          </c:spPr>
          <c:invertIfNegative val="0"/>
          <c:dLbls>
            <c:dLbl>
              <c:idx val="0"/>
              <c:layout>
                <c:manualLayout>
                  <c:x val="-2.2800362451988408E-17"/>
                  <c:y val="2.3423133042631879E-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DE3-4BB0-AFC8-9ADA737D774F}"/>
                </c:ext>
              </c:extLst>
            </c:dLbl>
            <c:dLbl>
              <c:idx val="1"/>
              <c:layout>
                <c:manualLayout>
                  <c:x val="9.9493640045328364E-3"/>
                  <c:y val="6.366848216940986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DE3-4BB0-AFC8-9ADA737D774F}"/>
                </c:ext>
              </c:extLst>
            </c:dLbl>
            <c:dLbl>
              <c:idx val="2"/>
              <c:layout>
                <c:manualLayout>
                  <c:x val="4.9746820022664182E-3"/>
                  <c:y val="6.490325709585491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DE3-4BB0-AFC8-9ADA737D774F}"/>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Actif immobilisé</c:v>
                </c:pt>
                <c:pt idx="1">
                  <c:v>Actif Circulant</c:v>
                </c:pt>
                <c:pt idx="2">
                  <c:v>Compte de régularisation</c:v>
                </c:pt>
              </c:strCache>
            </c:strRef>
          </c:cat>
          <c:val>
            <c:numRef>
              <c:f>Feuil1!$C$2:$C$4</c:f>
              <c:numCache>
                <c:formatCode>#,##0</c:formatCode>
                <c:ptCount val="3"/>
                <c:pt idx="0">
                  <c:v>523328</c:v>
                </c:pt>
                <c:pt idx="1">
                  <c:v>459437</c:v>
                </c:pt>
                <c:pt idx="2">
                  <c:v>16492</c:v>
                </c:pt>
              </c:numCache>
            </c:numRef>
          </c:val>
          <c:extLst>
            <c:ext xmlns:c16="http://schemas.microsoft.com/office/drawing/2014/chart" uri="{C3380CC4-5D6E-409C-BE32-E72D297353CC}">
              <c16:uniqueId val="{00000001-9DE3-4BB0-AFC8-9ADA737D774F}"/>
            </c:ext>
          </c:extLst>
        </c:ser>
        <c:dLbls>
          <c:dLblPos val="ctr"/>
          <c:showLegendKey val="0"/>
          <c:showVal val="1"/>
          <c:showCatName val="0"/>
          <c:showSerName val="0"/>
          <c:showPercent val="0"/>
          <c:showBubbleSize val="0"/>
        </c:dLbls>
        <c:gapWidth val="219"/>
        <c:overlap val="-27"/>
        <c:axId val="363822447"/>
        <c:axId val="363844911"/>
      </c:barChart>
      <c:catAx>
        <c:axId val="363822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63844911"/>
        <c:crosses val="autoZero"/>
        <c:auto val="1"/>
        <c:lblAlgn val="ctr"/>
        <c:lblOffset val="100"/>
        <c:noMultiLvlLbl val="0"/>
      </c:catAx>
      <c:valAx>
        <c:axId val="363844911"/>
        <c:scaling>
          <c:logBase val="3"/>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638224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2020</c:v>
                </c:pt>
              </c:strCache>
            </c:strRef>
          </c:tx>
          <c:spPr>
            <a:solidFill>
              <a:schemeClr val="accent1"/>
            </a:solidFill>
            <a:ln>
              <a:noFill/>
            </a:ln>
            <a:effectLst/>
          </c:spPr>
          <c:invertIfNegative val="0"/>
          <c:dLbls>
            <c:dLbl>
              <c:idx val="0"/>
              <c:layout>
                <c:manualLayout>
                  <c:x val="-3.2036613272311214E-2"/>
                  <c:y val="-3.0004513442375285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610-42C3-9827-D54F4937B9F0}"/>
                </c:ext>
              </c:extLst>
            </c:dLbl>
            <c:dLbl>
              <c:idx val="1"/>
              <c:layout>
                <c:manualLayout>
                  <c:x val="-2.823529411764706E-2"/>
                  <c:y val="3.441353909919987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880-4405-8E35-7B6953745761}"/>
                </c:ext>
              </c:extLst>
            </c:dLbl>
            <c:dLbl>
              <c:idx val="2"/>
              <c:layout>
                <c:manualLayout>
                  <c:x val="-3.5681723995027025E-2"/>
                  <c:y val="-6.37847052277017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880-4405-8E35-7B6953745761}"/>
                </c:ext>
              </c:extLst>
            </c:dLbl>
            <c:dLbl>
              <c:idx val="3"/>
              <c:layout>
                <c:manualLayout>
                  <c:x val="-1.8823529411764791E-2"/>
                  <c:y val="6.882707819839974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880-4405-8E35-7B695374576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Fonds</c:v>
                </c:pt>
                <c:pt idx="1">
                  <c:v>Provisions</c:v>
                </c:pt>
                <c:pt idx="2">
                  <c:v>Dettes</c:v>
                </c:pt>
                <c:pt idx="3">
                  <c:v>Régularisations</c:v>
                </c:pt>
              </c:strCache>
            </c:strRef>
          </c:cat>
          <c:val>
            <c:numRef>
              <c:f>Feuil1!$B$2:$B$5</c:f>
              <c:numCache>
                <c:formatCode>#,##0</c:formatCode>
                <c:ptCount val="4"/>
                <c:pt idx="0">
                  <c:v>379967</c:v>
                </c:pt>
                <c:pt idx="1">
                  <c:v>10787</c:v>
                </c:pt>
                <c:pt idx="2">
                  <c:v>410557</c:v>
                </c:pt>
                <c:pt idx="3">
                  <c:v>112064</c:v>
                </c:pt>
              </c:numCache>
            </c:numRef>
          </c:val>
          <c:extLst>
            <c:ext xmlns:c16="http://schemas.microsoft.com/office/drawing/2014/chart" uri="{C3380CC4-5D6E-409C-BE32-E72D297353CC}">
              <c16:uniqueId val="{00000000-2880-4405-8E35-7B6953745761}"/>
            </c:ext>
          </c:extLst>
        </c:ser>
        <c:ser>
          <c:idx val="1"/>
          <c:order val="1"/>
          <c:tx>
            <c:strRef>
              <c:f>Feuil1!$C$1</c:f>
              <c:strCache>
                <c:ptCount val="1"/>
                <c:pt idx="0">
                  <c:v>2021</c:v>
                </c:pt>
              </c:strCache>
            </c:strRef>
          </c:tx>
          <c:spPr>
            <a:solidFill>
              <a:schemeClr val="accent2"/>
            </a:solidFill>
            <a:ln>
              <a:noFill/>
            </a:ln>
            <a:effectLst/>
          </c:spPr>
          <c:invertIfNegative val="0"/>
          <c:dLbls>
            <c:dLbl>
              <c:idx val="0"/>
              <c:layout>
                <c:manualLayout>
                  <c:x val="3.1040559289356565E-2"/>
                  <c:y val="3.0004513442375285E-17"/>
                </c:manualLayout>
              </c:layout>
              <c:tx>
                <c:rich>
                  <a:bodyPr/>
                  <a:lstStyle/>
                  <a:p>
                    <a:fld id="{953DE79A-C539-4E04-8196-04209C84B17A}" type="VALUE">
                      <a:rPr lang="en-US" b="1"/>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2880-4405-8E35-7B6953745761}"/>
                </c:ext>
              </c:extLst>
            </c:dLbl>
            <c:dLbl>
              <c:idx val="1"/>
              <c:layout>
                <c:manualLayout>
                  <c:x val="1.6470588235294032E-2"/>
                  <c:y val="-3.4413539099199873E-3"/>
                </c:manualLayout>
              </c:layout>
              <c:tx>
                <c:rich>
                  <a:bodyPr/>
                  <a:lstStyle/>
                  <a:p>
                    <a:fld id="{05D921CE-F4DA-4B1E-A853-4843E5A7CABE}" type="VALUE">
                      <a:rPr lang="en-US" b="1"/>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880-4405-8E35-7B6953745761}"/>
                </c:ext>
              </c:extLst>
            </c:dLbl>
            <c:dLbl>
              <c:idx val="2"/>
              <c:layout>
                <c:manualLayout>
                  <c:x val="2.5882352941176471E-2"/>
                  <c:y val="3.4413539099199873E-3"/>
                </c:manualLayout>
              </c:layout>
              <c:tx>
                <c:rich>
                  <a:bodyPr/>
                  <a:lstStyle/>
                  <a:p>
                    <a:fld id="{3149CE9A-2309-442E-BB01-80FF50293D93}" type="VALUE">
                      <a:rPr lang="en-US" b="1" i="0" baseline="0"/>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2880-4405-8E35-7B6953745761}"/>
                </c:ext>
              </c:extLst>
            </c:dLbl>
            <c:dLbl>
              <c:idx val="3"/>
              <c:layout>
                <c:manualLayout>
                  <c:x val="2.8235294117646886E-2"/>
                  <c:y val="0"/>
                </c:manualLayout>
              </c:layout>
              <c:tx>
                <c:rich>
                  <a:bodyPr/>
                  <a:lstStyle/>
                  <a:p>
                    <a:fld id="{D0AB74BC-19B9-4CA3-A4A2-6D430E762F75}" type="VALUE">
                      <a:rPr lang="en-US" b="1" i="0" baseline="0"/>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2880-4405-8E35-7B695374576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Fonds</c:v>
                </c:pt>
                <c:pt idx="1">
                  <c:v>Provisions</c:v>
                </c:pt>
                <c:pt idx="2">
                  <c:v>Dettes</c:v>
                </c:pt>
                <c:pt idx="3">
                  <c:v>Régularisations</c:v>
                </c:pt>
              </c:strCache>
            </c:strRef>
          </c:cat>
          <c:val>
            <c:numRef>
              <c:f>Feuil1!$C$2:$C$5</c:f>
              <c:numCache>
                <c:formatCode>#,##0</c:formatCode>
                <c:ptCount val="4"/>
                <c:pt idx="0">
                  <c:v>375658</c:v>
                </c:pt>
                <c:pt idx="1">
                  <c:v>11107</c:v>
                </c:pt>
                <c:pt idx="2">
                  <c:v>492214</c:v>
                </c:pt>
                <c:pt idx="3">
                  <c:v>120278</c:v>
                </c:pt>
              </c:numCache>
            </c:numRef>
          </c:val>
          <c:extLst>
            <c:ext xmlns:c16="http://schemas.microsoft.com/office/drawing/2014/chart" uri="{C3380CC4-5D6E-409C-BE32-E72D297353CC}">
              <c16:uniqueId val="{00000001-2880-4405-8E35-7B6953745761}"/>
            </c:ext>
          </c:extLst>
        </c:ser>
        <c:dLbls>
          <c:dLblPos val="outEnd"/>
          <c:showLegendKey val="0"/>
          <c:showVal val="1"/>
          <c:showCatName val="0"/>
          <c:showSerName val="0"/>
          <c:showPercent val="0"/>
          <c:showBubbleSize val="0"/>
        </c:dLbls>
        <c:gapWidth val="219"/>
        <c:overlap val="-27"/>
        <c:axId val="555003103"/>
        <c:axId val="555004351"/>
      </c:barChart>
      <c:catAx>
        <c:axId val="555003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55004351"/>
        <c:crosses val="autoZero"/>
        <c:auto val="1"/>
        <c:lblAlgn val="ctr"/>
        <c:lblOffset val="100"/>
        <c:noMultiLvlLbl val="0"/>
      </c:catAx>
      <c:valAx>
        <c:axId val="555004351"/>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55003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2019</c:v>
                </c:pt>
              </c:strCache>
            </c:strRef>
          </c:tx>
          <c:spPr>
            <a:solidFill>
              <a:schemeClr val="accent1"/>
            </a:solidFill>
            <a:ln>
              <a:noFill/>
            </a:ln>
            <a:effectLst/>
            <a:sp3d/>
          </c:spPr>
          <c:invertIfNegative val="0"/>
          <c:dLbls>
            <c:dLbl>
              <c:idx val="0"/>
              <c:layout>
                <c:manualLayout>
                  <c:x val="1.40625E-2"/>
                  <c:y val="1.406249913493476E-2"/>
                </c:manualLayout>
              </c:layout>
              <c:tx>
                <c:rich>
                  <a:bodyPr/>
                  <a:lstStyle/>
                  <a:p>
                    <a:fld id="{AD5A5DC8-EC98-4927-9E3F-40522BC15376}" type="VALUE">
                      <a:rPr lang="en-US" sz="1400">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3B11-47D6-A796-4350BD6D09E0}"/>
                </c:ext>
              </c:extLst>
            </c:dLbl>
            <c:dLbl>
              <c:idx val="1"/>
              <c:layout>
                <c:manualLayout>
                  <c:x val="1.5625000000000001E-3"/>
                  <c:y val="0.14296874120517095"/>
                </c:manualLayout>
              </c:layout>
              <c:tx>
                <c:rich>
                  <a:bodyPr/>
                  <a:lstStyle/>
                  <a:p>
                    <a:fld id="{093E9BE7-F4B0-4A79-B21A-338E7D1526A5}" type="VALUE">
                      <a:rPr lang="en-US" sz="1400" baseline="0">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3B11-47D6-A796-4350BD6D09E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Nombre d'heures</c:v>
                </c:pt>
                <c:pt idx="1">
                  <c:v>valorisation</c:v>
                </c:pt>
              </c:strCache>
            </c:strRef>
          </c:cat>
          <c:val>
            <c:numRef>
              <c:f>Feuil1!$B$2:$B$3</c:f>
              <c:numCache>
                <c:formatCode>#,##0</c:formatCode>
                <c:ptCount val="2"/>
                <c:pt idx="0">
                  <c:v>20990</c:v>
                </c:pt>
                <c:pt idx="1">
                  <c:v>305268</c:v>
                </c:pt>
              </c:numCache>
            </c:numRef>
          </c:val>
          <c:extLst>
            <c:ext xmlns:c16="http://schemas.microsoft.com/office/drawing/2014/chart" uri="{C3380CC4-5D6E-409C-BE32-E72D297353CC}">
              <c16:uniqueId val="{00000000-3B11-47D6-A796-4350BD6D09E0}"/>
            </c:ext>
          </c:extLst>
        </c:ser>
        <c:ser>
          <c:idx val="1"/>
          <c:order val="1"/>
          <c:tx>
            <c:strRef>
              <c:f>Feuil1!$C$1</c:f>
              <c:strCache>
                <c:ptCount val="1"/>
                <c:pt idx="0">
                  <c:v>2020</c:v>
                </c:pt>
              </c:strCache>
            </c:strRef>
          </c:tx>
          <c:spPr>
            <a:solidFill>
              <a:schemeClr val="accent2"/>
            </a:solidFill>
            <a:ln>
              <a:noFill/>
            </a:ln>
            <a:effectLst/>
            <a:sp3d/>
          </c:spPr>
          <c:invertIfNegative val="0"/>
          <c:dLbls>
            <c:dLbl>
              <c:idx val="0"/>
              <c:layout>
                <c:manualLayout>
                  <c:x val="1.0937499999999942E-2"/>
                  <c:y val="1.8749998846579709E-2"/>
                </c:manualLayout>
              </c:layout>
              <c:tx>
                <c:rich>
                  <a:bodyPr/>
                  <a:lstStyle/>
                  <a:p>
                    <a:fld id="{89A9D6E3-E4B6-4F9F-B691-318527C99E1A}" type="VALUE">
                      <a:rPr lang="en-US" sz="1400" b="0">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B11-47D6-A796-4350BD6D09E0}"/>
                </c:ext>
              </c:extLst>
            </c:dLbl>
            <c:dLbl>
              <c:idx val="1"/>
              <c:layout>
                <c:manualLayout>
                  <c:x val="0"/>
                  <c:y val="0.11484374293530125"/>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fld id="{38632446-AB9F-44C8-A9C4-F6AD5D3DC8A8}" type="VALUE">
                      <a:rPr lang="en-US" sz="1400" b="0"/>
                      <a:pPr>
                        <a:defRPr>
                          <a:solidFill>
                            <a:schemeClr val="bg1"/>
                          </a:solidFill>
                        </a:defRPr>
                      </a:pPr>
                      <a:t>[VALEUR]</a:t>
                    </a:fld>
                    <a:endParaRPr lang="fr-F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B11-47D6-A796-4350BD6D09E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Nombre d'heures</c:v>
                </c:pt>
                <c:pt idx="1">
                  <c:v>valorisation</c:v>
                </c:pt>
              </c:strCache>
            </c:strRef>
          </c:cat>
          <c:val>
            <c:numRef>
              <c:f>Feuil1!$C$2:$C$3</c:f>
              <c:numCache>
                <c:formatCode>#,##0</c:formatCode>
                <c:ptCount val="2"/>
                <c:pt idx="0">
                  <c:v>21450</c:v>
                </c:pt>
                <c:pt idx="1">
                  <c:v>332355</c:v>
                </c:pt>
              </c:numCache>
            </c:numRef>
          </c:val>
          <c:extLst>
            <c:ext xmlns:c16="http://schemas.microsoft.com/office/drawing/2014/chart" uri="{C3380CC4-5D6E-409C-BE32-E72D297353CC}">
              <c16:uniqueId val="{00000001-3B11-47D6-A796-4350BD6D09E0}"/>
            </c:ext>
          </c:extLst>
        </c:ser>
        <c:ser>
          <c:idx val="2"/>
          <c:order val="2"/>
          <c:tx>
            <c:strRef>
              <c:f>Feuil1!$D$1</c:f>
              <c:strCache>
                <c:ptCount val="1"/>
                <c:pt idx="0">
                  <c:v>2021</c:v>
                </c:pt>
              </c:strCache>
            </c:strRef>
          </c:tx>
          <c:spPr>
            <a:solidFill>
              <a:schemeClr val="accent3"/>
            </a:solidFill>
            <a:ln>
              <a:noFill/>
            </a:ln>
            <a:effectLst/>
            <a:sp3d/>
          </c:spPr>
          <c:invertIfNegative val="0"/>
          <c:dLbls>
            <c:dLbl>
              <c:idx val="0"/>
              <c:layout>
                <c:manualLayout>
                  <c:x val="1.4062499999999943E-2"/>
                  <c:y val="9.3749994232898981E-3"/>
                </c:manualLayout>
              </c:layout>
              <c:tx>
                <c:rich>
                  <a:bodyPr/>
                  <a:lstStyle/>
                  <a:p>
                    <a:fld id="{DE5A3327-18C1-4F9A-BB5D-EDC8124E00E6}" type="VALUE">
                      <a:rPr lang="en-US" b="1">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F82-4A7B-B6F6-EE7F33E39852}"/>
                </c:ext>
              </c:extLst>
            </c:dLbl>
            <c:dLbl>
              <c:idx val="1"/>
              <c:layout>
                <c:manualLayout>
                  <c:x val="1.5625000000000001E-3"/>
                  <c:y val="0.10546874351201133"/>
                </c:manualLayout>
              </c:layout>
              <c:tx>
                <c:rich>
                  <a:bodyPr/>
                  <a:lstStyle/>
                  <a:p>
                    <a:fld id="{60C2B5AC-0822-4EC9-BD82-4175AF359370}" type="VALUE">
                      <a:rPr lang="en-US" sz="1400" b="1">
                        <a:solidFill>
                          <a:schemeClr val="bg1"/>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F82-4A7B-B6F6-EE7F33E3985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Nombre d'heures</c:v>
                </c:pt>
                <c:pt idx="1">
                  <c:v>valorisation</c:v>
                </c:pt>
              </c:strCache>
            </c:strRef>
          </c:cat>
          <c:val>
            <c:numRef>
              <c:f>Feuil1!$D$2:$D$3</c:f>
              <c:numCache>
                <c:formatCode>#,##0</c:formatCode>
                <c:ptCount val="2"/>
                <c:pt idx="0">
                  <c:v>22108</c:v>
                </c:pt>
                <c:pt idx="1">
                  <c:v>344880</c:v>
                </c:pt>
              </c:numCache>
            </c:numRef>
          </c:val>
          <c:extLst>
            <c:ext xmlns:c16="http://schemas.microsoft.com/office/drawing/2014/chart" uri="{C3380CC4-5D6E-409C-BE32-E72D297353CC}">
              <c16:uniqueId val="{00000001-7F82-4A7B-B6F6-EE7F33E39852}"/>
            </c:ext>
          </c:extLst>
        </c:ser>
        <c:dLbls>
          <c:showLegendKey val="0"/>
          <c:showVal val="1"/>
          <c:showCatName val="0"/>
          <c:showSerName val="0"/>
          <c:showPercent val="0"/>
          <c:showBubbleSize val="0"/>
        </c:dLbls>
        <c:gapWidth val="150"/>
        <c:shape val="box"/>
        <c:axId val="528123496"/>
        <c:axId val="528121528"/>
        <c:axId val="0"/>
      </c:bar3DChart>
      <c:catAx>
        <c:axId val="5281234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28121528"/>
        <c:crosses val="autoZero"/>
        <c:auto val="1"/>
        <c:lblAlgn val="ctr"/>
        <c:lblOffset val="100"/>
        <c:noMultiLvlLbl val="0"/>
      </c:catAx>
      <c:valAx>
        <c:axId val="5281215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28123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fr-FR" b="1" dirty="0"/>
              <a:t>Evolution</a:t>
            </a:r>
            <a:r>
              <a:rPr lang="fr-FR" b="1" baseline="0" dirty="0"/>
              <a:t> des adhésions</a:t>
            </a:r>
            <a:endParaRPr lang="fr-FR"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2018-2019</c:v>
                </c:pt>
              </c:strCache>
            </c:strRef>
          </c:tx>
          <c:spPr>
            <a:solidFill>
              <a:srgbClr val="CC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Feuil1!$B$2</c:f>
              <c:numCache>
                <c:formatCode>#,##0</c:formatCode>
                <c:ptCount val="1"/>
                <c:pt idx="0">
                  <c:v>4177</c:v>
                </c:pt>
              </c:numCache>
            </c:numRef>
          </c:val>
          <c:extLst>
            <c:ext xmlns:c16="http://schemas.microsoft.com/office/drawing/2014/chart" uri="{C3380CC4-5D6E-409C-BE32-E72D297353CC}">
              <c16:uniqueId val="{00000000-ED36-41EF-A49C-37FB784C6068}"/>
            </c:ext>
          </c:extLst>
        </c:ser>
        <c:ser>
          <c:idx val="1"/>
          <c:order val="1"/>
          <c:tx>
            <c:strRef>
              <c:f>Feuil1!$C$1</c:f>
              <c:strCache>
                <c:ptCount val="1"/>
                <c:pt idx="0">
                  <c:v>2019-2020</c:v>
                </c:pt>
              </c:strCache>
            </c:strRef>
          </c:tx>
          <c:spPr>
            <a:solidFill>
              <a:srgbClr val="CC6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Feuil1!$C$2</c:f>
              <c:numCache>
                <c:formatCode>#,##0</c:formatCode>
                <c:ptCount val="1"/>
                <c:pt idx="0">
                  <c:v>4128</c:v>
                </c:pt>
              </c:numCache>
            </c:numRef>
          </c:val>
          <c:extLst>
            <c:ext xmlns:c16="http://schemas.microsoft.com/office/drawing/2014/chart" uri="{C3380CC4-5D6E-409C-BE32-E72D297353CC}">
              <c16:uniqueId val="{00000001-ED36-41EF-A49C-37FB784C6068}"/>
            </c:ext>
          </c:extLst>
        </c:ser>
        <c:ser>
          <c:idx val="2"/>
          <c:order val="2"/>
          <c:tx>
            <c:strRef>
              <c:f>Feuil1!$D$1</c:f>
              <c:strCache>
                <c:ptCount val="1"/>
                <c:pt idx="0">
                  <c:v>2020-2021</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Feuil1!$D$2</c:f>
              <c:numCache>
                <c:formatCode>#,##0</c:formatCode>
                <c:ptCount val="1"/>
                <c:pt idx="0">
                  <c:v>3400</c:v>
                </c:pt>
              </c:numCache>
            </c:numRef>
          </c:val>
          <c:extLst>
            <c:ext xmlns:c16="http://schemas.microsoft.com/office/drawing/2014/chart" uri="{C3380CC4-5D6E-409C-BE32-E72D297353CC}">
              <c16:uniqueId val="{00000002-ED36-41EF-A49C-37FB784C6068}"/>
            </c:ext>
          </c:extLst>
        </c:ser>
        <c:ser>
          <c:idx val="3"/>
          <c:order val="3"/>
          <c:tx>
            <c:strRef>
              <c:f>Feuil1!$E$1</c:f>
              <c:strCache>
                <c:ptCount val="1"/>
                <c:pt idx="0">
                  <c:v>2021-2022</c:v>
                </c:pt>
              </c:strCache>
            </c:strRef>
          </c:tx>
          <c:spPr>
            <a:solidFill>
              <a:srgbClr val="F6C88A"/>
            </a:solidFill>
            <a:ln w="38100">
              <a:solidFill>
                <a:srgbClr val="FF3200"/>
              </a:solidFill>
            </a:ln>
            <a:effectLst/>
          </c:spPr>
          <c:invertIfNegative val="0"/>
          <c:dLbls>
            <c:dLbl>
              <c:idx val="0"/>
              <c:tx>
                <c:rich>
                  <a:bodyPr/>
                  <a:lstStyle/>
                  <a:p>
                    <a:fld id="{AEDD13A9-D634-4D2B-8BE3-A8371EBFB74A}" type="VALUE">
                      <a:rPr lang="en-US">
                        <a:solidFill>
                          <a:schemeClr val="tx1"/>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D36-41EF-A49C-37FB784C606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Feuil1!$E$2</c:f>
              <c:numCache>
                <c:formatCode>#,##0</c:formatCode>
                <c:ptCount val="1"/>
                <c:pt idx="0">
                  <c:v>3400</c:v>
                </c:pt>
              </c:numCache>
            </c:numRef>
          </c:val>
          <c:extLst>
            <c:ext xmlns:c16="http://schemas.microsoft.com/office/drawing/2014/chart" uri="{C3380CC4-5D6E-409C-BE32-E72D297353CC}">
              <c16:uniqueId val="{00000003-ED36-41EF-A49C-37FB784C6068}"/>
            </c:ext>
          </c:extLst>
        </c:ser>
        <c:ser>
          <c:idx val="4"/>
          <c:order val="4"/>
          <c:tx>
            <c:strRef>
              <c:f>Feuil1!$F$1</c:f>
              <c:strCache>
                <c:ptCount val="1"/>
                <c:pt idx="0">
                  <c:v>2022-2023</c:v>
                </c:pt>
              </c:strCache>
            </c:strRef>
          </c:tx>
          <c:spPr>
            <a:solidFill>
              <a:schemeClr val="bg1"/>
            </a:solidFill>
            <a:ln w="38100">
              <a:solidFill>
                <a:srgbClr val="FF0000"/>
              </a:solidFill>
            </a:ln>
            <a:effectLst/>
          </c:spPr>
          <c:invertIfNegative val="0"/>
          <c:dLbls>
            <c:dLbl>
              <c:idx val="0"/>
              <c:tx>
                <c:rich>
                  <a:bodyPr/>
                  <a:lstStyle/>
                  <a:p>
                    <a:fld id="{07241DBA-2A49-4214-9A26-37365DDCDC8C}" type="VALUE">
                      <a:rPr lang="en-US" b="1">
                        <a:solidFill>
                          <a:srgbClr val="00B050"/>
                        </a:solidFill>
                      </a:rPr>
                      <a:pPr/>
                      <a:t>[VALEUR]</a:t>
                    </a:fld>
                    <a:endParaRPr lang="fr-F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244A-4431-A905-08380704F07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Catégorie 1</c:v>
                </c:pt>
              </c:strCache>
            </c:strRef>
          </c:cat>
          <c:val>
            <c:numRef>
              <c:f>Feuil1!$F$2</c:f>
              <c:numCache>
                <c:formatCode>#,##0</c:formatCode>
                <c:ptCount val="1"/>
                <c:pt idx="0">
                  <c:v>3500</c:v>
                </c:pt>
              </c:numCache>
            </c:numRef>
          </c:val>
          <c:extLst>
            <c:ext xmlns:c16="http://schemas.microsoft.com/office/drawing/2014/chart" uri="{C3380CC4-5D6E-409C-BE32-E72D297353CC}">
              <c16:uniqueId val="{00000001-244A-4431-A905-08380704F077}"/>
            </c:ext>
          </c:extLst>
        </c:ser>
        <c:dLbls>
          <c:showLegendKey val="0"/>
          <c:showVal val="0"/>
          <c:showCatName val="0"/>
          <c:showSerName val="0"/>
          <c:showPercent val="0"/>
          <c:showBubbleSize val="0"/>
        </c:dLbls>
        <c:gapWidth val="219"/>
        <c:overlap val="-27"/>
        <c:axId val="41131864"/>
        <c:axId val="41134816"/>
      </c:barChart>
      <c:catAx>
        <c:axId val="41131864"/>
        <c:scaling>
          <c:orientation val="minMax"/>
        </c:scaling>
        <c:delete val="1"/>
        <c:axPos val="b"/>
        <c:numFmt formatCode="General" sourceLinked="1"/>
        <c:majorTickMark val="none"/>
        <c:minorTickMark val="none"/>
        <c:tickLblPos val="nextTo"/>
        <c:crossAx val="41134816"/>
        <c:crosses val="autoZero"/>
        <c:auto val="1"/>
        <c:lblAlgn val="ctr"/>
        <c:lblOffset val="100"/>
        <c:noMultiLvlLbl val="0"/>
      </c:catAx>
      <c:valAx>
        <c:axId val="41134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41131864"/>
        <c:crosses val="autoZero"/>
        <c:crossBetween val="between"/>
      </c:valAx>
      <c:spPr>
        <a:solidFill>
          <a:schemeClr val="bg1">
            <a:lumMod val="75000"/>
          </a:schemeClr>
        </a:soli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65000"/>
      </a:schemeClr>
    </a:solid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5DB698-80B8-4E7B-9A28-E431B2AAFFC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A192EAC-A982-4E38-B74B-5BF8A5F949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96D9115-FBDF-4377-83DD-F1EEEF3DBB3D}"/>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5" name="Espace réservé du pied de page 4">
            <a:extLst>
              <a:ext uri="{FF2B5EF4-FFF2-40B4-BE49-F238E27FC236}">
                <a16:creationId xmlns:a16="http://schemas.microsoft.com/office/drawing/2014/main" id="{4499DBA4-F90E-49E2-B0D4-2679588C2A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312BEE-D57E-4F5D-ACE9-84A303FF87E3}"/>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221246174"/>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FE3673-5FCD-478E-828F-4D6EB107AF5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9A72954-07CF-48C6-89B8-C2A728917BB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F25A89-320E-4FDB-8D6E-B6AD097DB470}"/>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5" name="Espace réservé du pied de page 4">
            <a:extLst>
              <a:ext uri="{FF2B5EF4-FFF2-40B4-BE49-F238E27FC236}">
                <a16:creationId xmlns:a16="http://schemas.microsoft.com/office/drawing/2014/main" id="{2C9D2AF5-D6A0-4451-99CC-4529A60794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6AF3D6-48E3-4888-BC5D-E2B626F60C04}"/>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6263262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E389857-7180-4CCB-A292-1D8989FC0FA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5C23284-A5B4-40C2-AB49-9B969EBB266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58C1009-B3DA-4B67-8470-66306DFC4E66}"/>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5" name="Espace réservé du pied de page 4">
            <a:extLst>
              <a:ext uri="{FF2B5EF4-FFF2-40B4-BE49-F238E27FC236}">
                <a16:creationId xmlns:a16="http://schemas.microsoft.com/office/drawing/2014/main" id="{19CA61D4-2BCD-4FA3-87B9-DD99004C7A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C46D5B-718F-4E39-AE2F-16FCBDD31DFE}"/>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324142148"/>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EA05D-E42D-4F20-AD9D-346A0CA6FBC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EBD41E-6E79-4AFE-9059-0E173A0931B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D53DA5-37EC-47A3-8EE9-43BB1EDDA154}"/>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5" name="Espace réservé du pied de page 4">
            <a:extLst>
              <a:ext uri="{FF2B5EF4-FFF2-40B4-BE49-F238E27FC236}">
                <a16:creationId xmlns:a16="http://schemas.microsoft.com/office/drawing/2014/main" id="{E3B7EE41-1431-4750-86B2-4BCA1EE243B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DCC9FB-99FF-4161-A5B1-8D4D1EA8C6B7}"/>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217030903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E3F29-ECF1-40E7-96BE-2F83C189CAC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D282C46-AF9B-4397-AB71-D4ADD89C82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680CFD2-7586-49A8-BD0F-CC875672FF6E}"/>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5" name="Espace réservé du pied de page 4">
            <a:extLst>
              <a:ext uri="{FF2B5EF4-FFF2-40B4-BE49-F238E27FC236}">
                <a16:creationId xmlns:a16="http://schemas.microsoft.com/office/drawing/2014/main" id="{B796F8B7-0B52-488B-9450-2DAC27E50A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2627FBD-C08C-4F59-AD17-F44D965FECBC}"/>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559775702"/>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53F74F-8CD8-45C2-B304-BC033E3637C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A423500-3F6E-4B81-869C-9BF3BCC0DFE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F090CFB-AAB1-45F3-B309-8694168814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6017A71-8FC8-442F-A5FB-DD1F1E6F53B1}"/>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6" name="Espace réservé du pied de page 5">
            <a:extLst>
              <a:ext uri="{FF2B5EF4-FFF2-40B4-BE49-F238E27FC236}">
                <a16:creationId xmlns:a16="http://schemas.microsoft.com/office/drawing/2014/main" id="{C629DA35-7F90-4846-99FA-72B735F4524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FD50A4C-23D0-40B4-BE6D-AE8DD289DEF4}"/>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97611733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B71D42-3FB1-4B24-9B7F-EF834688DC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1556BCD-45F4-4C80-9B2E-DF80E22ACF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22F168A-0A1C-4762-95FB-4D4BFDAAED0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02C2ED6-B25C-4257-B7FD-A661691023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CD4A0D2-ACB5-42CB-A0CD-A27BC5731FD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222DBEC-E1FB-4BF4-80CA-216BCC78B6D8}"/>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8" name="Espace réservé du pied de page 7">
            <a:extLst>
              <a:ext uri="{FF2B5EF4-FFF2-40B4-BE49-F238E27FC236}">
                <a16:creationId xmlns:a16="http://schemas.microsoft.com/office/drawing/2014/main" id="{1568C019-F88E-4EF0-9678-10E8D91185A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4383B88-9F17-493C-B2C2-2F797AC1C281}"/>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0177158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2BEB13-045B-46C9-99CA-7A0EFC06087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F1AF45C-4A8E-4EFE-8A3E-787DDF7C0146}"/>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4" name="Espace réservé du pied de page 3">
            <a:extLst>
              <a:ext uri="{FF2B5EF4-FFF2-40B4-BE49-F238E27FC236}">
                <a16:creationId xmlns:a16="http://schemas.microsoft.com/office/drawing/2014/main" id="{C29A2B78-0CEF-433A-97CD-2CC4EF4909B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576A578-8F17-429A-9A8B-679978CB9708}"/>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419980477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8BB6DD7-6062-4702-8220-FC06589918C7}"/>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3" name="Espace réservé du pied de page 2">
            <a:extLst>
              <a:ext uri="{FF2B5EF4-FFF2-40B4-BE49-F238E27FC236}">
                <a16:creationId xmlns:a16="http://schemas.microsoft.com/office/drawing/2014/main" id="{4DF4AE39-7686-473D-B7E5-43D47252F25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EC6A90C-40C6-4486-8B54-AB9B5468218B}"/>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95149229"/>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894DB4-2FE5-4697-AC27-626D1A1BB81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E9338D6-F99E-4A2A-A2A2-62422556EC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994A98C-FE88-4274-8858-A9D6225875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8486791-2280-4000-AAFE-0AC3A329CEA8}"/>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6" name="Espace réservé du pied de page 5">
            <a:extLst>
              <a:ext uri="{FF2B5EF4-FFF2-40B4-BE49-F238E27FC236}">
                <a16:creationId xmlns:a16="http://schemas.microsoft.com/office/drawing/2014/main" id="{8EC07B74-5659-48D0-AFCA-EE8E524D027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E1DEBAD-6F1E-4118-9EBA-C57DFC95AA77}"/>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96063118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7F36EC-9ED1-4C2F-B123-59CC45C266D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A2D0BEB-5DD3-4CB2-927C-6867E03933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29C5C52-CB9C-41CB-8AB5-A8B273CE7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5A83CEF-1A90-4DED-840E-A2A1FA3542A2}"/>
              </a:ext>
            </a:extLst>
          </p:cNvPr>
          <p:cNvSpPr>
            <a:spLocks noGrp="1"/>
          </p:cNvSpPr>
          <p:nvPr>
            <p:ph type="dt" sz="half" idx="10"/>
          </p:nvPr>
        </p:nvSpPr>
        <p:spPr/>
        <p:txBody>
          <a:bodyPr/>
          <a:lstStyle/>
          <a:p>
            <a:fld id="{4029411E-9397-4DE6-9A95-6C07E8BE31AC}" type="datetimeFigureOut">
              <a:rPr lang="fr-FR" smtClean="0"/>
              <a:t>24/03/2022</a:t>
            </a:fld>
            <a:endParaRPr lang="fr-FR"/>
          </a:p>
        </p:txBody>
      </p:sp>
      <p:sp>
        <p:nvSpPr>
          <p:cNvPr id="6" name="Espace réservé du pied de page 5">
            <a:extLst>
              <a:ext uri="{FF2B5EF4-FFF2-40B4-BE49-F238E27FC236}">
                <a16:creationId xmlns:a16="http://schemas.microsoft.com/office/drawing/2014/main" id="{6B86C00E-137A-4B00-85AA-E2647C2C91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55808CC-7D4D-4E7F-948A-CC3E9B7B6CE8}"/>
              </a:ext>
            </a:extLst>
          </p:cNvPr>
          <p:cNvSpPr>
            <a:spLocks noGrp="1"/>
          </p:cNvSpPr>
          <p:nvPr>
            <p:ph type="sldNum" sz="quarter" idx="12"/>
          </p:nvPr>
        </p:nvSpPr>
        <p:spPr/>
        <p:txBody>
          <a:bodyPr/>
          <a:lstStyle/>
          <a:p>
            <a:fld id="{36315B31-79BD-4D1F-A596-BAFA23C39376}" type="slidenum">
              <a:rPr lang="fr-FR" smtClean="0"/>
              <a:t>‹N°›</a:t>
            </a:fld>
            <a:endParaRPr lang="fr-FR"/>
          </a:p>
        </p:txBody>
      </p:sp>
    </p:spTree>
    <p:extLst>
      <p:ext uri="{BB962C8B-B14F-4D97-AF65-F5344CB8AC3E}">
        <p14:creationId xmlns:p14="http://schemas.microsoft.com/office/powerpoint/2010/main" val="1832512193"/>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EF6531-65BB-4207-80F8-02FED1BE15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F96A3D3-6B6A-4EFD-A1E2-458B196A59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53389E9-D91D-4996-A585-1731725C5C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9411E-9397-4DE6-9A95-6C07E8BE31AC}" type="datetimeFigureOut">
              <a:rPr lang="fr-FR" smtClean="0"/>
              <a:t>24/03/2022</a:t>
            </a:fld>
            <a:endParaRPr lang="fr-FR"/>
          </a:p>
        </p:txBody>
      </p:sp>
      <p:sp>
        <p:nvSpPr>
          <p:cNvPr id="5" name="Espace réservé du pied de page 4">
            <a:extLst>
              <a:ext uri="{FF2B5EF4-FFF2-40B4-BE49-F238E27FC236}">
                <a16:creationId xmlns:a16="http://schemas.microsoft.com/office/drawing/2014/main" id="{57262CBB-7F11-467C-A1C4-B9DEB4265D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ADD891C-8850-4028-8CB5-AB1775A5A8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315B31-79BD-4D1F-A596-BAFA23C39376}" type="slidenum">
              <a:rPr lang="fr-FR" smtClean="0"/>
              <a:t>‹N°›</a:t>
            </a:fld>
            <a:endParaRPr lang="fr-FR"/>
          </a:p>
        </p:txBody>
      </p:sp>
    </p:spTree>
    <p:extLst>
      <p:ext uri="{BB962C8B-B14F-4D97-AF65-F5344CB8AC3E}">
        <p14:creationId xmlns:p14="http://schemas.microsoft.com/office/powerpoint/2010/main" val="3163673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0" name="ZoneTexte 9">
            <a:extLst>
              <a:ext uri="{FF2B5EF4-FFF2-40B4-BE49-F238E27FC236}">
                <a16:creationId xmlns:a16="http://schemas.microsoft.com/office/drawing/2014/main" id="{92770BF8-B649-4628-BF17-C111BEEE20F0}"/>
              </a:ext>
            </a:extLst>
          </p:cNvPr>
          <p:cNvSpPr txBox="1"/>
          <p:nvPr/>
        </p:nvSpPr>
        <p:spPr>
          <a:xfrm>
            <a:off x="0" y="3075057"/>
            <a:ext cx="12192000" cy="1200329"/>
          </a:xfrm>
          <a:prstGeom prst="rect">
            <a:avLst/>
          </a:prstGeom>
          <a:noFill/>
        </p:spPr>
        <p:txBody>
          <a:bodyPr wrap="square" rtlCol="0">
            <a:spAutoFit/>
          </a:bodyPr>
          <a:lstStyle/>
          <a:p>
            <a:pPr algn="ctr"/>
            <a:r>
              <a:rPr lang="fr-FR" sz="7200" b="1" dirty="0">
                <a:solidFill>
                  <a:schemeClr val="accent5"/>
                </a:solidFill>
              </a:rPr>
              <a:t>RAPPORT FINANCIER</a:t>
            </a:r>
          </a:p>
        </p:txBody>
      </p:sp>
      <p:sp>
        <p:nvSpPr>
          <p:cNvPr id="2" name="ZoneTexte 1">
            <a:extLst>
              <a:ext uri="{FF2B5EF4-FFF2-40B4-BE49-F238E27FC236}">
                <a16:creationId xmlns:a16="http://schemas.microsoft.com/office/drawing/2014/main" id="{AF0150D3-1674-4701-8437-95BEB747FB58}"/>
              </a:ext>
            </a:extLst>
          </p:cNvPr>
          <p:cNvSpPr txBox="1"/>
          <p:nvPr/>
        </p:nvSpPr>
        <p:spPr>
          <a:xfrm>
            <a:off x="4241800" y="1460500"/>
            <a:ext cx="3708400" cy="4770537"/>
          </a:xfrm>
          <a:prstGeom prst="rect">
            <a:avLst/>
          </a:prstGeom>
          <a:noFill/>
        </p:spPr>
        <p:txBody>
          <a:bodyPr wrap="square" rtlCol="0">
            <a:spAutoFit/>
          </a:bodyPr>
          <a:lstStyle/>
          <a:p>
            <a:pPr marL="342900" indent="-342900">
              <a:buFont typeface="Arial" panose="020B0604020202020204" pitchFamily="34" charset="0"/>
              <a:buChar char="•"/>
            </a:pPr>
            <a:r>
              <a:rPr lang="fr-FR" sz="2000" b="1" dirty="0">
                <a:solidFill>
                  <a:srgbClr val="3E8853"/>
                </a:solidFill>
              </a:rPr>
              <a:t>COMPTE DE RESULTAT</a:t>
            </a:r>
          </a:p>
          <a:p>
            <a:r>
              <a:rPr lang="fr-FR" sz="2000" dirty="0"/>
              <a:t>	</a:t>
            </a:r>
            <a:r>
              <a:rPr lang="fr-FR" sz="2000" dirty="0">
                <a:solidFill>
                  <a:srgbClr val="3E8853"/>
                </a:solidFill>
              </a:rPr>
              <a:t>PRODUITS</a:t>
            </a:r>
          </a:p>
          <a:p>
            <a:r>
              <a:rPr lang="fr-FR" sz="2000" dirty="0"/>
              <a:t>	</a:t>
            </a:r>
            <a:r>
              <a:rPr lang="fr-FR" sz="2000" dirty="0">
                <a:solidFill>
                  <a:srgbClr val="3E8853"/>
                </a:solidFill>
              </a:rPr>
              <a:t>CHARGES</a:t>
            </a:r>
          </a:p>
          <a:p>
            <a:endParaRPr lang="fr-FR" sz="2000" dirty="0">
              <a:solidFill>
                <a:srgbClr val="3E8853"/>
              </a:solidFill>
            </a:endParaRPr>
          </a:p>
          <a:p>
            <a:pPr marL="342900" indent="-342900">
              <a:buFont typeface="Arial" panose="020B0604020202020204" pitchFamily="34" charset="0"/>
              <a:buChar char="•"/>
            </a:pPr>
            <a:r>
              <a:rPr lang="fr-FR" sz="2000" b="1" dirty="0">
                <a:solidFill>
                  <a:srgbClr val="3E8853"/>
                </a:solidFill>
              </a:rPr>
              <a:t>BILAN</a:t>
            </a:r>
          </a:p>
          <a:p>
            <a:r>
              <a:rPr lang="fr-FR" dirty="0"/>
              <a:t>	</a:t>
            </a:r>
            <a:r>
              <a:rPr lang="fr-FR" dirty="0">
                <a:solidFill>
                  <a:srgbClr val="3E8853"/>
                </a:solidFill>
              </a:rPr>
              <a:t>ACTIF :</a:t>
            </a:r>
          </a:p>
          <a:p>
            <a:r>
              <a:rPr lang="fr-FR" dirty="0"/>
              <a:t>		</a:t>
            </a:r>
            <a:r>
              <a:rPr lang="fr-FR" dirty="0">
                <a:solidFill>
                  <a:srgbClr val="3E8853"/>
                </a:solidFill>
              </a:rPr>
              <a:t>Actifs immobilisés</a:t>
            </a:r>
          </a:p>
          <a:p>
            <a:r>
              <a:rPr lang="fr-FR" dirty="0">
                <a:solidFill>
                  <a:srgbClr val="3E8853"/>
                </a:solidFill>
              </a:rPr>
              <a:t>		Actifs circulants</a:t>
            </a:r>
          </a:p>
          <a:p>
            <a:endParaRPr lang="fr-FR" dirty="0"/>
          </a:p>
          <a:p>
            <a:r>
              <a:rPr lang="fr-FR" dirty="0"/>
              <a:t>	</a:t>
            </a:r>
            <a:r>
              <a:rPr lang="fr-FR" dirty="0">
                <a:solidFill>
                  <a:srgbClr val="3E8853"/>
                </a:solidFill>
              </a:rPr>
              <a:t>PASSIF</a:t>
            </a:r>
          </a:p>
          <a:p>
            <a:endParaRPr lang="fr-FR" dirty="0"/>
          </a:p>
          <a:p>
            <a:pPr marL="342900" indent="-342900">
              <a:buFont typeface="Arial" panose="020B0604020202020204" pitchFamily="34" charset="0"/>
              <a:buChar char="•"/>
            </a:pPr>
            <a:r>
              <a:rPr lang="fr-FR" sz="2000" b="1" dirty="0">
                <a:solidFill>
                  <a:srgbClr val="3E8853"/>
                </a:solidFill>
              </a:rPr>
              <a:t>BENEVOLAT VALORISE</a:t>
            </a:r>
          </a:p>
          <a:p>
            <a:endParaRPr lang="fr-FR" dirty="0"/>
          </a:p>
          <a:p>
            <a:pPr marL="342900" indent="-342900">
              <a:buFont typeface="Arial" panose="020B0604020202020204" pitchFamily="34" charset="0"/>
              <a:buChar char="•"/>
            </a:pPr>
            <a:r>
              <a:rPr lang="fr-FR" sz="2000" b="1" dirty="0">
                <a:solidFill>
                  <a:srgbClr val="3E8853"/>
                </a:solidFill>
              </a:rPr>
              <a:t>BUDGET</a:t>
            </a:r>
          </a:p>
          <a:p>
            <a:endParaRPr lang="fr-FR" dirty="0"/>
          </a:p>
          <a:p>
            <a:pPr marL="342900" indent="-342900">
              <a:buFont typeface="Arial" panose="020B0604020202020204" pitchFamily="34" charset="0"/>
              <a:buChar char="•"/>
            </a:pPr>
            <a:r>
              <a:rPr lang="fr-FR" sz="2000" b="1" dirty="0">
                <a:solidFill>
                  <a:srgbClr val="3E8853"/>
                </a:solidFill>
              </a:rPr>
              <a:t>ADHESIONS</a:t>
            </a:r>
          </a:p>
        </p:txBody>
      </p:sp>
    </p:spTree>
    <p:extLst>
      <p:ext uri="{BB962C8B-B14F-4D97-AF65-F5344CB8AC3E}">
        <p14:creationId xmlns:p14="http://schemas.microsoft.com/office/powerpoint/2010/main" val="36276798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3.7037E-7 L 0 -0.46366 " pathEditMode="relative" rAng="0" ptsTypes="AA">
                                      <p:cBhvr>
                                        <p:cTn id="6" dur="2000" fill="hold"/>
                                        <p:tgtEl>
                                          <p:spTgt spid="10"/>
                                        </p:tgtEl>
                                        <p:attrNameLst>
                                          <p:attrName>ppt_x</p:attrName>
                                          <p:attrName>ppt_y</p:attrName>
                                        </p:attrNameLst>
                                      </p:cBhvr>
                                      <p:rCtr x="0" y="-23194"/>
                                    </p:animMotion>
                                  </p:childTnLst>
                                </p:cTn>
                              </p:par>
                              <p:par>
                                <p:cTn id="7" presetID="6" presetClass="emph" presetSubtype="0" fill="hold" grpId="1" nodeType="withEffect">
                                  <p:stCondLst>
                                    <p:cond delay="300"/>
                                  </p:stCondLst>
                                  <p:childTnLst>
                                    <p:animScale>
                                      <p:cBhvr>
                                        <p:cTn id="8" dur="1700" fill="hold"/>
                                        <p:tgtEl>
                                          <p:spTgt spid="10"/>
                                        </p:tgtEl>
                                      </p:cBhvr>
                                      <p:by x="85000" y="85000"/>
                                    </p:animScale>
                                  </p:childTnLst>
                                </p:cTn>
                              </p:par>
                            </p:childTnLst>
                          </p:cTn>
                        </p:par>
                        <p:par>
                          <p:cTn id="9" fill="hold">
                            <p:stCondLst>
                              <p:cond delay="2000"/>
                            </p:stCondLst>
                            <p:childTnLst>
                              <p:par>
                                <p:cTn id="10" presetID="10" presetClass="entr" presetSubtype="0" fill="hold" grpId="0" nodeType="afterEffect">
                                  <p:stCondLst>
                                    <p:cond delay="30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BUDGET</a:t>
            </a:r>
          </a:p>
        </p:txBody>
      </p:sp>
    </p:spTree>
    <p:extLst>
      <p:ext uri="{BB962C8B-B14F-4D97-AF65-F5344CB8AC3E}">
        <p14:creationId xmlns:p14="http://schemas.microsoft.com/office/powerpoint/2010/main" val="3851962815"/>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148511"/>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707886"/>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chiffres</a:t>
            </a:r>
            <a:endParaRPr lang="fr-FR" sz="4000" b="1" dirty="0">
              <a:solidFill>
                <a:schemeClr val="tx1">
                  <a:lumMod val="50000"/>
                  <a:lumOff val="50000"/>
                </a:schemeClr>
              </a:solidFill>
            </a:endParaRPr>
          </a:p>
        </p:txBody>
      </p:sp>
      <p:graphicFrame>
        <p:nvGraphicFramePr>
          <p:cNvPr id="4" name="Tableau 3">
            <a:extLst>
              <a:ext uri="{FF2B5EF4-FFF2-40B4-BE49-F238E27FC236}">
                <a16:creationId xmlns:a16="http://schemas.microsoft.com/office/drawing/2014/main" id="{12CF1FB4-9B66-4690-95A3-9385AAE2D83D}"/>
              </a:ext>
            </a:extLst>
          </p:cNvPr>
          <p:cNvGraphicFramePr>
            <a:graphicFrameLocks noGrp="1"/>
          </p:cNvGraphicFramePr>
          <p:nvPr>
            <p:extLst>
              <p:ext uri="{D42A27DB-BD31-4B8C-83A1-F6EECF244321}">
                <p14:modId xmlns:p14="http://schemas.microsoft.com/office/powerpoint/2010/main" val="2661398076"/>
              </p:ext>
            </p:extLst>
          </p:nvPr>
        </p:nvGraphicFramePr>
        <p:xfrm>
          <a:off x="270773" y="1415772"/>
          <a:ext cx="4586974" cy="3596865"/>
        </p:xfrm>
        <a:graphic>
          <a:graphicData uri="http://schemas.openxmlformats.org/drawingml/2006/table">
            <a:tbl>
              <a:tblPr/>
              <a:tblGrid>
                <a:gridCol w="655282">
                  <a:extLst>
                    <a:ext uri="{9D8B030D-6E8A-4147-A177-3AD203B41FA5}">
                      <a16:colId xmlns:a16="http://schemas.microsoft.com/office/drawing/2014/main" val="2331440027"/>
                    </a:ext>
                  </a:extLst>
                </a:gridCol>
                <a:gridCol w="655282">
                  <a:extLst>
                    <a:ext uri="{9D8B030D-6E8A-4147-A177-3AD203B41FA5}">
                      <a16:colId xmlns:a16="http://schemas.microsoft.com/office/drawing/2014/main" val="1708503876"/>
                    </a:ext>
                  </a:extLst>
                </a:gridCol>
                <a:gridCol w="400655">
                  <a:extLst>
                    <a:ext uri="{9D8B030D-6E8A-4147-A177-3AD203B41FA5}">
                      <a16:colId xmlns:a16="http://schemas.microsoft.com/office/drawing/2014/main" val="906041578"/>
                    </a:ext>
                  </a:extLst>
                </a:gridCol>
                <a:gridCol w="254627">
                  <a:extLst>
                    <a:ext uri="{9D8B030D-6E8A-4147-A177-3AD203B41FA5}">
                      <a16:colId xmlns:a16="http://schemas.microsoft.com/office/drawing/2014/main" val="811603993"/>
                    </a:ext>
                  </a:extLst>
                </a:gridCol>
                <a:gridCol w="655282">
                  <a:extLst>
                    <a:ext uri="{9D8B030D-6E8A-4147-A177-3AD203B41FA5}">
                      <a16:colId xmlns:a16="http://schemas.microsoft.com/office/drawing/2014/main" val="3672146666"/>
                    </a:ext>
                  </a:extLst>
                </a:gridCol>
                <a:gridCol w="655282">
                  <a:extLst>
                    <a:ext uri="{9D8B030D-6E8A-4147-A177-3AD203B41FA5}">
                      <a16:colId xmlns:a16="http://schemas.microsoft.com/office/drawing/2014/main" val="3233905483"/>
                    </a:ext>
                  </a:extLst>
                </a:gridCol>
                <a:gridCol w="655282">
                  <a:extLst>
                    <a:ext uri="{9D8B030D-6E8A-4147-A177-3AD203B41FA5}">
                      <a16:colId xmlns:a16="http://schemas.microsoft.com/office/drawing/2014/main" val="2540941833"/>
                    </a:ext>
                  </a:extLst>
                </a:gridCol>
                <a:gridCol w="655282">
                  <a:extLst>
                    <a:ext uri="{9D8B030D-6E8A-4147-A177-3AD203B41FA5}">
                      <a16:colId xmlns:a16="http://schemas.microsoft.com/office/drawing/2014/main" val="906403966"/>
                    </a:ext>
                  </a:extLst>
                </a:gridCol>
              </a:tblGrid>
              <a:tr h="169398">
                <a:tc>
                  <a:txBody>
                    <a:bodyPr/>
                    <a:lstStyle/>
                    <a:p>
                      <a:pPr algn="ctr" fontAlgn="b"/>
                      <a:r>
                        <a:rPr lang="fr-FR" sz="1050" b="1" i="0" u="none" strike="noStrike" dirty="0">
                          <a:solidFill>
                            <a:srgbClr val="000000"/>
                          </a:solidFill>
                          <a:effectLst/>
                          <a:latin typeface="Calibri" panose="020F0502020204030204" pitchFamily="34" charset="0"/>
                        </a:rPr>
                        <a:t>Produits</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50" b="0" i="0" u="none" strike="noStrike" dirty="0">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gridSpan="2">
                  <a:txBody>
                    <a:bodyPr/>
                    <a:lstStyle/>
                    <a:p>
                      <a:pPr algn="l" fontAlgn="b"/>
                      <a:r>
                        <a:rPr lang="fr-FR" sz="1050" b="0" i="0" u="none" strike="noStrike" dirty="0">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pPr algn="l" fontAlgn="b"/>
                      <a:endParaRPr lang="fr-FR" sz="105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50" b="0" i="0" u="none" strike="noStrike">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50" b="0" i="0" u="none" strike="noStrike" dirty="0">
                          <a:solidFill>
                            <a:srgbClr val="000000"/>
                          </a:solidFill>
                          <a:effectLst/>
                          <a:latin typeface="Calibri" panose="020F0502020204030204" pitchFamily="34" charset="0"/>
                        </a:rPr>
                        <a:t> </a:t>
                      </a:r>
                    </a:p>
                  </a:txBody>
                  <a:tcPr marL="5564" marR="5564" marT="556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dirty="0">
                          <a:solidFill>
                            <a:srgbClr val="000000"/>
                          </a:solidFill>
                          <a:effectLst/>
                          <a:latin typeface="Calibri" panose="020F0502020204030204" pitchFamily="34" charset="0"/>
                        </a:rPr>
                        <a:t>2022 – 2023</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dirty="0">
                          <a:solidFill>
                            <a:srgbClr val="000000"/>
                          </a:solidFill>
                          <a:effectLst/>
                          <a:latin typeface="Calibri" panose="020F0502020204030204" pitchFamily="34" charset="0"/>
                        </a:rPr>
                        <a:t>2021 – 2022</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554534383"/>
                  </a:ext>
                </a:extLst>
              </a:tr>
              <a:tr h="161330">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03491240"/>
                  </a:ext>
                </a:extLst>
              </a:tr>
              <a:tr h="140624">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Prestations de services</a:t>
                      </a:r>
                    </a:p>
                  </a:txBody>
                  <a:tcPr marL="5564" marR="5564" marT="5564"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450 000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413 500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541518910"/>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abonnements au Courrier</a:t>
                      </a: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hMerge="1">
                  <a:txBody>
                    <a:bodyPr/>
                    <a:lstStyle/>
                    <a:p>
                      <a:endParaRPr lang="fr-FR"/>
                    </a:p>
                  </a:txBody>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564" marR="5564" marT="5564" marB="0" anchor="b">
                    <a:lnL w="12700" cmpd="sng">
                      <a:noFill/>
                      <a:prstDash val="solid"/>
                    </a:lnL>
                    <a:lnR>
                      <a:noFill/>
                    </a:lnR>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90 000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80 500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50477461"/>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adhésions</a:t>
                      </a:r>
                    </a:p>
                  </a:txBody>
                  <a:tcPr marL="5564" marR="5564" marT="5564" marB="0" anchor="b">
                    <a:lnL>
                      <a:noFill/>
                    </a:lnL>
                    <a:lnR>
                      <a:noFill/>
                    </a:lnR>
                    <a:lnT>
                      <a:noFill/>
                    </a:lnT>
                    <a:lnB>
                      <a:noFill/>
                    </a:lnB>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325 000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315 000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23808643"/>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Subvention UDAF</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36790304"/>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dons</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8 000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96113576"/>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abandons de frais</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5 000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3 000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82206969"/>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participations à des rencontres</a:t>
                      </a: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pPr algn="l" fontAlgn="b"/>
                      <a:endParaRPr lang="fr-FR" sz="1000" b="0" i="0" u="sng"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21 000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4 000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69147014"/>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ventes et produits divers</a:t>
                      </a: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1 000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1 000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90759014"/>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lnL w="12700" cmpd="sng">
                      <a:noFill/>
                      <a:prstDash val="solid"/>
                    </a:ln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71878145"/>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8068689"/>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4">
                  <a:txBody>
                    <a:bodyPr/>
                    <a:lstStyle/>
                    <a:p>
                      <a:pPr algn="l" fontAlgn="b"/>
                      <a:r>
                        <a:rPr lang="fr-FR" sz="1000" b="0" i="0" u="none" strike="noStrike" dirty="0">
                          <a:solidFill>
                            <a:srgbClr val="000000"/>
                          </a:solidFill>
                          <a:effectLst/>
                          <a:latin typeface="Calibri" panose="020F0502020204030204" pitchFamily="34" charset="0"/>
                        </a:rPr>
                        <a:t>Autres produits de gestion courante</a:t>
                      </a:r>
                    </a:p>
                  </a:txBody>
                  <a:tcPr marL="5564" marR="5564" marT="5564" marB="0" anchor="b">
                    <a:lnL>
                      <a:noFill/>
                    </a:lnL>
                    <a:lnR>
                      <a:noFill/>
                    </a:lnR>
                    <a:lnT>
                      <a:noFill/>
                    </a:lnT>
                    <a:lnB>
                      <a:noFill/>
                    </a:lnB>
                    <a:lnTlToBr w="12700" cmpd="sng">
                      <a:noFill/>
                      <a:prstDash val="solid"/>
                    </a:lnTlToBr>
                    <a:lnBlToTr w="12700" cmpd="sng">
                      <a:noFill/>
                      <a:prstDash val="solid"/>
                    </a:lnBlToTr>
                    <a:solidFill>
                      <a:srgbClr val="E2EFDA"/>
                    </a:solidFill>
                  </a:tcPr>
                </a:tc>
                <a:tc hMerge="1">
                  <a:txBody>
                    <a:bodyPr/>
                    <a:lstStyle/>
                    <a:p>
                      <a:endParaRPr lang="fr-FR"/>
                    </a:p>
                  </a:txBody>
                  <a:tcPr/>
                </a:tc>
                <a:tc hMerge="1">
                  <a:txBody>
                    <a:bodyPr/>
                    <a:lstStyle/>
                    <a:p>
                      <a:endParaRPr lang="fr-FR"/>
                    </a:p>
                  </a:txBody>
                  <a:tcPr/>
                </a:tc>
                <a:tc hMerge="1">
                  <a:txBody>
                    <a:bodyPr/>
                    <a:lstStyle/>
                    <a:p>
                      <a:endParaRPr lang="fr-FR"/>
                    </a:p>
                  </a:txBody>
                  <a:tcPr>
                    <a:lnL w="12700" cmpd="sng">
                      <a:noFill/>
                      <a:prstDash val="solid"/>
                    </a:lnL>
                    <a:lnT w="12700" cmpd="sng">
                      <a:noFill/>
                      <a:prstDash val="solid"/>
                    </a:lnT>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86 200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86 200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973497216"/>
                  </a:ext>
                </a:extLst>
              </a:tr>
              <a:tr h="234527">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loyers</a:t>
                      </a:r>
                    </a:p>
                  </a:txBody>
                  <a:tcPr marL="5564" marR="5564" marT="5564" marB="0" anchor="b">
                    <a:lnL>
                      <a:noFill/>
                    </a:lnL>
                    <a:lnR>
                      <a:noFill/>
                    </a:lnR>
                    <a:lnT>
                      <a:noFill/>
                    </a:lnT>
                    <a:lnB>
                      <a:noFill/>
                    </a:lnB>
                    <a:lnTlToBr w="12700" cmpd="sng">
                      <a:noFill/>
                      <a:prstDash val="solid"/>
                    </a:lnTlToBr>
                    <a:lnBlToTr w="12700" cmpd="sng">
                      <a:noFill/>
                      <a:prstDash val="solid"/>
                    </a:lnBlToTr>
                  </a:tcPr>
                </a:tc>
                <a:tc gridSpan="3">
                  <a:txBody>
                    <a:bodyPr/>
                    <a:lstStyle/>
                    <a:p>
                      <a:pPr algn="l" fontAlgn="b"/>
                      <a:r>
                        <a:rPr lang="fr-FR" sz="1000" b="0" i="0" u="none" strike="noStrike" dirty="0">
                          <a:solidFill>
                            <a:srgbClr val="000000"/>
                          </a:solidFill>
                          <a:effectLst/>
                          <a:latin typeface="Calibri" panose="020F0502020204030204" pitchFamily="34" charset="0"/>
                        </a:rPr>
                        <a:t>appartement 1</a:t>
                      </a:r>
                    </a:p>
                  </a:txBody>
                  <a:tcPr marL="5564" marR="5564" marT="5564" marB="0" anchor="b">
                    <a:lnL>
                      <a:noFill/>
                    </a:lnL>
                    <a:lnR w="6350" cap="flat" cmpd="sng" algn="ctr">
                      <a:solidFill>
                        <a:schemeClr val="tx1"/>
                      </a:solidFill>
                      <a:prstDash val="solid"/>
                      <a:round/>
                      <a:headEnd type="none" w="med" len="med"/>
                      <a:tailEnd type="none" w="med" len="med"/>
                    </a:lnR>
                    <a:lnT w="12700" cmpd="sng">
                      <a:noFill/>
                      <a:prstDash val="solid"/>
                    </a:lnT>
                    <a:lnB>
                      <a:noFill/>
                    </a:lnB>
                    <a:lnTlToBr w="12700" cmpd="sng">
                      <a:noFill/>
                      <a:prstDash val="solid"/>
                    </a:lnTlToBr>
                    <a:lnBlToTr w="12700" cmpd="sng">
                      <a:noFill/>
                      <a:prstDash val="solid"/>
                    </a:lnBlToTr>
                  </a:tcPr>
                </a:tc>
                <a:tc hMerge="1">
                  <a:txBody>
                    <a:bodyPr/>
                    <a:lstStyle/>
                    <a:p>
                      <a:pPr algn="l" fontAlgn="b"/>
                      <a:r>
                        <a:rPr lang="fr-FR" sz="1000" b="0" i="0" u="none" strike="noStrike" dirty="0">
                          <a:solidFill>
                            <a:srgbClr val="000000"/>
                          </a:solidFill>
                          <a:effectLst/>
                          <a:latin typeface="Calibri" panose="020F0502020204030204" pitchFamily="34" charset="0"/>
                        </a:rPr>
                        <a:t>appartement 1</a:t>
                      </a: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10 700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fr-FR" sz="1000" b="0" i="0" u="none" strike="noStrike" dirty="0">
                          <a:solidFill>
                            <a:srgbClr val="000000"/>
                          </a:solidFill>
                          <a:effectLst/>
                          <a:latin typeface="Calibri" panose="020F0502020204030204" pitchFamily="34" charset="0"/>
                        </a:rPr>
                        <a:t>10 700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5681473"/>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r>
                        <a:rPr lang="fr-FR" sz="1000" b="0" i="0" u="none" strike="noStrike">
                          <a:solidFill>
                            <a:srgbClr val="000000"/>
                          </a:solidFill>
                          <a:effectLst/>
                          <a:latin typeface="Calibri" panose="020F0502020204030204" pitchFamily="34" charset="0"/>
                        </a:rPr>
                        <a:t>appartement 2</a:t>
                      </a:r>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r>
                        <a:rPr lang="fr-FR" sz="1000" b="0" i="0" u="none" strike="noStrike" dirty="0">
                          <a:solidFill>
                            <a:srgbClr val="000000"/>
                          </a:solidFill>
                          <a:effectLst/>
                          <a:latin typeface="Calibri" panose="020F0502020204030204" pitchFamily="34" charset="0"/>
                        </a:rPr>
                        <a:t>appartement 2</a:t>
                      </a: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chemeClr val="tx1"/>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15 700</a:t>
                      </a:r>
                    </a:p>
                  </a:txBody>
                  <a:tcPr marL="5564" marR="5564" marT="5564" marB="0" anchor="b">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15 700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95537322"/>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3 (2021)</a:t>
                      </a: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3 (nouveau)</a:t>
                      </a:r>
                    </a:p>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29 700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29 900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47602213"/>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4 (2021)</a:t>
                      </a: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Calibri" panose="020F0502020204030204" pitchFamily="34" charset="0"/>
                        </a:rPr>
                        <a:t>appartement 4 (nouveau)</a:t>
                      </a:r>
                    </a:p>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29 700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Calibri" panose="020F0502020204030204" pitchFamily="34" charset="0"/>
                        </a:rPr>
                        <a:t>29 000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20252118"/>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7558129"/>
                  </a:ext>
                </a:extLst>
              </a:tr>
              <a:tr h="140624">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Produits financiers</a:t>
                      </a:r>
                    </a:p>
                  </a:txBody>
                  <a:tcPr marL="5564" marR="5564" marT="5564" marB="0" anchor="b">
                    <a:lnL>
                      <a:noFill/>
                    </a:lnL>
                    <a:lnR>
                      <a:noFill/>
                    </a:lnR>
                    <a:lnT>
                      <a:noFill/>
                    </a:lnT>
                    <a:lnB>
                      <a:noFill/>
                    </a:lnB>
                    <a:solidFill>
                      <a:srgbClr val="E2EFDA"/>
                    </a:solidFill>
                  </a:tcPr>
                </a:tc>
                <a:tc hMerge="1">
                  <a:txBody>
                    <a:bodyPr/>
                    <a:lstStyle/>
                    <a:p>
                      <a:endParaRPr lang="fr-FR"/>
                    </a:p>
                  </a:txBody>
                  <a:tcPr/>
                </a:tc>
                <a:tc gridSpan="2">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solidFill>
                      <a:srgbClr val="E2EFDA"/>
                    </a:solidFill>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solidFill>
                      <a:srgbClr val="E2EFDA"/>
                    </a:solidFill>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2 000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1000" b="0" i="0" u="none" strike="noStrike" dirty="0">
                          <a:solidFill>
                            <a:srgbClr val="000000"/>
                          </a:solidFill>
                          <a:effectLst/>
                          <a:latin typeface="Calibri" panose="020F0502020204030204" pitchFamily="34" charset="0"/>
                        </a:rPr>
                        <a:t>500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822132117"/>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48272447"/>
                  </a:ext>
                </a:extLst>
              </a:tr>
              <a:tr h="161330">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gridSpan="2">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hMerge="1">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a:noFill/>
                    </a:lnL>
                    <a:lnR>
                      <a:noFill/>
                    </a:lnR>
                    <a:lnT w="12700" cmpd="sng">
                      <a:noFill/>
                      <a:prstDash val="solid"/>
                    </a:lnT>
                    <a:lnB>
                      <a:noFill/>
                    </a:lnB>
                    <a:lnTlToBr w="12700" cmpd="sng">
                      <a:noFill/>
                      <a:prstDash val="solid"/>
                    </a:lnTlToBr>
                    <a:lnBlToTr w="12700" cmpd="sng">
                      <a:noFill/>
                      <a:prstDash val="solid"/>
                    </a:lnBlToTr>
                  </a:tcPr>
                </a:tc>
                <a:tc>
                  <a:txBody>
                    <a:bodyPr/>
                    <a:lstStyle/>
                    <a:p>
                      <a:pPr algn="l" fontAlgn="b"/>
                      <a:endParaRPr lang="fr-FR" sz="1000" b="0" i="0" u="none" strike="noStrike">
                        <a:solidFill>
                          <a:srgbClr val="000000"/>
                        </a:solidFill>
                        <a:effectLst/>
                        <a:latin typeface="Calibri" panose="020F0502020204030204" pitchFamily="34" charset="0"/>
                      </a:endParaRPr>
                    </a:p>
                  </a:txBody>
                  <a:tcPr marL="5564" marR="5564" marT="556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45428126"/>
                  </a:ext>
                </a:extLst>
              </a:tr>
              <a:tr h="161330">
                <a:tc>
                  <a:txBody>
                    <a:bodyPr/>
                    <a:lstStyle/>
                    <a:p>
                      <a:pPr algn="ctr" fontAlgn="b"/>
                      <a:r>
                        <a:rPr lang="fr-FR" sz="1000" b="1" i="0" u="none" strike="noStrike" dirty="0">
                          <a:solidFill>
                            <a:srgbClr val="000000"/>
                          </a:solidFill>
                          <a:effectLst/>
                          <a:latin typeface="Calibri" panose="020F0502020204030204" pitchFamily="34" charset="0"/>
                        </a:rPr>
                        <a:t> TOTAL</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endParaRPr lang="fr-FR" sz="1000" b="1" i="0" u="none" strike="noStrike" dirty="0">
                        <a:solidFill>
                          <a:srgbClr val="000000"/>
                        </a:solidFill>
                        <a:effectLst/>
                        <a:latin typeface="Calibri" panose="020F0502020204030204" pitchFamily="34" charset="0"/>
                      </a:endParaRP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gridSpan="2">
                  <a:txBody>
                    <a:bodyPr/>
                    <a:lstStyle/>
                    <a:p>
                      <a:pPr algn="l" fontAlgn="b"/>
                      <a:r>
                        <a:rPr lang="fr-FR" sz="1000" b="1" i="0" u="none" strike="noStrike" dirty="0">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pPr algn="l" fontAlgn="b"/>
                      <a:endParaRPr lang="fr-FR" sz="1000" b="1" i="0" u="none" strike="noStrike">
                        <a:solidFill>
                          <a:srgbClr val="000000"/>
                        </a:solidFill>
                        <a:effectLst/>
                        <a:latin typeface="Calibri" panose="020F0502020204030204" pitchFamily="34" charset="0"/>
                      </a:endParaRP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dirty="0">
                          <a:solidFill>
                            <a:srgbClr val="000000"/>
                          </a:solidFill>
                          <a:effectLst/>
                          <a:latin typeface="Calibri" panose="020F0502020204030204" pitchFamily="34" charset="0"/>
                        </a:rPr>
                        <a:t> </a:t>
                      </a:r>
                    </a:p>
                  </a:txBody>
                  <a:tcPr marL="5564" marR="5564" marT="5564"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dirty="0">
                          <a:solidFill>
                            <a:srgbClr val="000000"/>
                          </a:solidFill>
                          <a:effectLst/>
                          <a:latin typeface="Calibri" panose="020F0502020204030204" pitchFamily="34" charset="0"/>
                        </a:rPr>
                        <a:t> </a:t>
                      </a:r>
                    </a:p>
                  </a:txBody>
                  <a:tcPr marL="5564" marR="5564" marT="556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538 200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500 200</a:t>
                      </a:r>
                    </a:p>
                  </a:txBody>
                  <a:tcPr marL="5564" marR="5564" marT="556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570958250"/>
                  </a:ext>
                </a:extLst>
              </a:tr>
            </a:tbl>
          </a:graphicData>
        </a:graphic>
      </p:graphicFrame>
      <p:graphicFrame>
        <p:nvGraphicFramePr>
          <p:cNvPr id="5" name="Tableau 4">
            <a:extLst>
              <a:ext uri="{FF2B5EF4-FFF2-40B4-BE49-F238E27FC236}">
                <a16:creationId xmlns:a16="http://schemas.microsoft.com/office/drawing/2014/main" id="{41693AF6-B7BD-4046-B100-1B6D6A660A69}"/>
              </a:ext>
            </a:extLst>
          </p:cNvPr>
          <p:cNvGraphicFramePr>
            <a:graphicFrameLocks noGrp="1"/>
          </p:cNvGraphicFramePr>
          <p:nvPr>
            <p:extLst>
              <p:ext uri="{D42A27DB-BD31-4B8C-83A1-F6EECF244321}">
                <p14:modId xmlns:p14="http://schemas.microsoft.com/office/powerpoint/2010/main" val="2236217550"/>
              </p:ext>
            </p:extLst>
          </p:nvPr>
        </p:nvGraphicFramePr>
        <p:xfrm>
          <a:off x="7582697" y="148511"/>
          <a:ext cx="4338530" cy="6564933"/>
        </p:xfrm>
        <a:graphic>
          <a:graphicData uri="http://schemas.openxmlformats.org/drawingml/2006/table">
            <a:tbl>
              <a:tblPr/>
              <a:tblGrid>
                <a:gridCol w="619790">
                  <a:extLst>
                    <a:ext uri="{9D8B030D-6E8A-4147-A177-3AD203B41FA5}">
                      <a16:colId xmlns:a16="http://schemas.microsoft.com/office/drawing/2014/main" val="3103986799"/>
                    </a:ext>
                  </a:extLst>
                </a:gridCol>
                <a:gridCol w="619790">
                  <a:extLst>
                    <a:ext uri="{9D8B030D-6E8A-4147-A177-3AD203B41FA5}">
                      <a16:colId xmlns:a16="http://schemas.microsoft.com/office/drawing/2014/main" val="1099212843"/>
                    </a:ext>
                  </a:extLst>
                </a:gridCol>
                <a:gridCol w="619790">
                  <a:extLst>
                    <a:ext uri="{9D8B030D-6E8A-4147-A177-3AD203B41FA5}">
                      <a16:colId xmlns:a16="http://schemas.microsoft.com/office/drawing/2014/main" val="3698310969"/>
                    </a:ext>
                  </a:extLst>
                </a:gridCol>
                <a:gridCol w="619790">
                  <a:extLst>
                    <a:ext uri="{9D8B030D-6E8A-4147-A177-3AD203B41FA5}">
                      <a16:colId xmlns:a16="http://schemas.microsoft.com/office/drawing/2014/main" val="2028564728"/>
                    </a:ext>
                  </a:extLst>
                </a:gridCol>
                <a:gridCol w="619790">
                  <a:extLst>
                    <a:ext uri="{9D8B030D-6E8A-4147-A177-3AD203B41FA5}">
                      <a16:colId xmlns:a16="http://schemas.microsoft.com/office/drawing/2014/main" val="3292354620"/>
                    </a:ext>
                  </a:extLst>
                </a:gridCol>
                <a:gridCol w="619790">
                  <a:extLst>
                    <a:ext uri="{9D8B030D-6E8A-4147-A177-3AD203B41FA5}">
                      <a16:colId xmlns:a16="http://schemas.microsoft.com/office/drawing/2014/main" val="1232354252"/>
                    </a:ext>
                  </a:extLst>
                </a:gridCol>
                <a:gridCol w="619790">
                  <a:extLst>
                    <a:ext uri="{9D8B030D-6E8A-4147-A177-3AD203B41FA5}">
                      <a16:colId xmlns:a16="http://schemas.microsoft.com/office/drawing/2014/main" val="2959277277"/>
                    </a:ext>
                  </a:extLst>
                </a:gridCol>
              </a:tblGrid>
              <a:tr h="175105">
                <a:tc>
                  <a:txBody>
                    <a:bodyPr/>
                    <a:lstStyle/>
                    <a:p>
                      <a:pPr algn="ctr" fontAlgn="b"/>
                      <a:r>
                        <a:rPr lang="fr-FR" sz="900" b="1" i="0" u="none" strike="noStrike" dirty="0">
                          <a:solidFill>
                            <a:srgbClr val="000000"/>
                          </a:solidFill>
                          <a:effectLst/>
                          <a:latin typeface="Calibri" panose="020F0502020204030204" pitchFamily="34" charset="0"/>
                        </a:rPr>
                        <a:t>   CHARGES</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700" b="0" i="0" u="none" strike="noStrike" dirty="0">
                          <a:solidFill>
                            <a:srgbClr val="000000"/>
                          </a:solidFill>
                          <a:effectLst/>
                          <a:latin typeface="Calibri" panose="020F0502020204030204" pitchFamily="34" charset="0"/>
                        </a:rPr>
                        <a:t> </a:t>
                      </a:r>
                    </a:p>
                  </a:txBody>
                  <a:tcPr marL="5168" marR="5168" marT="516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2022 – 2023</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2021 – 2022</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692305999"/>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600" b="0" i="0" u="none" strike="noStrike" dirty="0">
                          <a:solidFill>
                            <a:srgbClr val="000000"/>
                          </a:solidFill>
                          <a:effectLst/>
                          <a:latin typeface="Calibri" panose="020F0502020204030204" pitchFamily="34" charset="0"/>
                        </a:rPr>
                        <a:t> </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600" b="0" i="0" u="none" strike="noStrike" dirty="0">
                          <a:solidFill>
                            <a:srgbClr val="000000"/>
                          </a:solidFill>
                          <a:effectLst/>
                          <a:latin typeface="Calibri" panose="020F0502020204030204" pitchFamily="34" charset="0"/>
                        </a:rPr>
                        <a:t> </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69608784"/>
                  </a:ext>
                </a:extLst>
              </a:tr>
              <a:tr h="141724">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700" b="1" i="0" u="none" strike="noStrike" dirty="0">
                          <a:solidFill>
                            <a:srgbClr val="000000"/>
                          </a:solidFill>
                          <a:effectLst/>
                          <a:latin typeface="Calibri" panose="020F0502020204030204" pitchFamily="34" charset="0"/>
                        </a:rPr>
                        <a:t>Charges externes</a:t>
                      </a:r>
                    </a:p>
                  </a:txBody>
                  <a:tcPr marL="5168" marR="5168" marT="5168"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249 700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226 200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299749618"/>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de séminaires et rencontres</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25 000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0319003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de déplacement</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17 000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15 000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40539191"/>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de restauration</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2621171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cotisation MIAMSI</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13 800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6100856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édition du Courrier</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36 000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6392758"/>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affranchissement du Courrier</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sng"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0135632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documentation</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9374696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affranchissement</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13 000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40068495"/>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petit équipement</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2697359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gridSpan="2">
                  <a:txBody>
                    <a:bodyPr/>
                    <a:lstStyle/>
                    <a:p>
                      <a:pPr algn="l" fontAlgn="b"/>
                      <a:r>
                        <a:rPr lang="fr-FR" sz="600" b="0" i="0" u="none" strike="noStrike" dirty="0">
                          <a:solidFill>
                            <a:srgbClr val="000000"/>
                          </a:solidFill>
                          <a:effectLst/>
                          <a:latin typeface="Calibri" panose="020F0502020204030204" pitchFamily="34" charset="0"/>
                        </a:rPr>
                        <a:t>fournitures de bureau</a:t>
                      </a:r>
                    </a:p>
                  </a:txBody>
                  <a:tcPr marL="5168" marR="5168" marT="5168" marB="0" anchor="b">
                    <a:lnL>
                      <a:noFill/>
                    </a:lnL>
                    <a:lnR>
                      <a:noFill/>
                    </a:lnR>
                    <a:lnT>
                      <a:noFill/>
                    </a:lnT>
                    <a:lnB>
                      <a:noFill/>
                    </a:lnB>
                    <a:no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2 200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1 800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6985591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frais de téléphone</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15 000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9093445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frais bancaire</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8793083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location et assistance téléphonie et informatique</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14 400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42020366"/>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600" b="0" i="0" u="none" strike="noStrike" dirty="0">
                          <a:solidFill>
                            <a:srgbClr val="000000"/>
                          </a:solidFill>
                          <a:effectLst/>
                          <a:latin typeface="Calibri" panose="020F0502020204030204" pitchFamily="34" charset="0"/>
                        </a:rPr>
                        <a:t>location et assistance matériel de reprographie</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8 000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8 200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99851137"/>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location et maintenance Intranet</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929964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gridSpan="2">
                  <a:txBody>
                    <a:bodyPr/>
                    <a:lstStyle/>
                    <a:p>
                      <a:pPr algn="l" fontAlgn="b"/>
                      <a:r>
                        <a:rPr lang="fr-FR" sz="600" b="0" i="0" u="none" strike="noStrike" dirty="0">
                          <a:solidFill>
                            <a:srgbClr val="000000"/>
                          </a:solidFill>
                          <a:effectLst/>
                          <a:latin typeface="Calibri" panose="020F0502020204030204" pitchFamily="34" charset="0"/>
                        </a:rPr>
                        <a:t>honoraires comptables</a:t>
                      </a:r>
                    </a:p>
                  </a:txBody>
                  <a:tcPr marL="5168" marR="5168" marT="5168" marB="0" anchor="b">
                    <a:lnL>
                      <a:noFill/>
                    </a:lnL>
                    <a:lnR>
                      <a:noFill/>
                    </a:lnR>
                    <a:lnT>
                      <a:noFill/>
                    </a:lnT>
                    <a:lnB>
                      <a:noFill/>
                    </a:lnB>
                    <a:no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8248168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honoraires commissaire au compte</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6746450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reprographie</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sng"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1 500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57021231"/>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eau / électricité</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6 000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5 500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44488586"/>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sng"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charges de copropriété</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7333040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gridSpan="2">
                  <a:txBody>
                    <a:bodyPr/>
                    <a:lstStyle/>
                    <a:p>
                      <a:pPr algn="l" fontAlgn="b"/>
                      <a:r>
                        <a:rPr lang="fr-FR" sz="600" b="0" i="0" u="none" strike="noStrike" dirty="0">
                          <a:solidFill>
                            <a:srgbClr val="000000"/>
                          </a:solidFill>
                          <a:effectLst/>
                          <a:latin typeface="Calibri" panose="020F0502020204030204" pitchFamily="34" charset="0"/>
                        </a:rPr>
                        <a:t>entretien des locaux</a:t>
                      </a:r>
                    </a:p>
                  </a:txBody>
                  <a:tcPr marL="5168" marR="5168" marT="5168" marB="0" anchor="b">
                    <a:lnL>
                      <a:noFill/>
                    </a:lnL>
                    <a:lnR>
                      <a:noFill/>
                    </a:lnR>
                    <a:lnT>
                      <a:noFill/>
                    </a:lnT>
                    <a:lnB>
                      <a:noFill/>
                    </a:lnB>
                    <a:no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noFill/>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061290064"/>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assurances</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3 000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2 800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3961500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600" b="0" i="0" u="none" strike="noStrike" dirty="0">
                          <a:solidFill>
                            <a:srgbClr val="000000"/>
                          </a:solidFill>
                          <a:effectLst/>
                          <a:latin typeface="Calibri" panose="020F0502020204030204" pitchFamily="34" charset="0"/>
                        </a:rPr>
                        <a:t>honoraires de gestion</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600" b="0" i="0" u="none" strike="noStrike" dirty="0">
                          <a:solidFill>
                            <a:srgbClr val="000000"/>
                          </a:solidFill>
                          <a:effectLst/>
                          <a:latin typeface="Calibri" panose="020F0502020204030204" pitchFamily="34" charset="0"/>
                        </a:rPr>
                        <a:t>7 500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8 000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187838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aumônier national</a:t>
                      </a: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(participation hébergement)</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600" b="0" i="0" u="sng"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6 000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0846446"/>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aumônier national</a:t>
                      </a: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(salaire et retraite)</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8020563"/>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2246604"/>
                  </a:ext>
                </a:extLst>
              </a:tr>
              <a:tr h="153368">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800" b="1" i="0" u="none" strike="noStrike" dirty="0">
                          <a:solidFill>
                            <a:srgbClr val="000000"/>
                          </a:solidFill>
                          <a:effectLst/>
                          <a:latin typeface="Calibri" panose="020F0502020204030204" pitchFamily="34" charset="0"/>
                        </a:rPr>
                        <a:t>Impôts et taxes</a:t>
                      </a:r>
                    </a:p>
                  </a:txBody>
                  <a:tcPr marL="5168" marR="5168" marT="5168" marB="0" anchor="b">
                    <a:lnL>
                      <a:noFill/>
                    </a:lnL>
                    <a:lnR>
                      <a:noFill/>
                    </a:lnR>
                    <a:lnT>
                      <a:noFill/>
                    </a:lnT>
                    <a:lnB>
                      <a:noFill/>
                    </a:lnB>
                    <a:solidFill>
                      <a:srgbClr val="E2EFDA"/>
                    </a:solidFill>
                  </a:tcPr>
                </a:tc>
                <a:tc hMerge="1">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hMerge="1">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32 030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17 780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04164163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taxe formation</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900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850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82741648"/>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taxe foncière</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12 500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12 400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7406705"/>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taxe habitation garage</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430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430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51875075"/>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taxe sur les bureaux</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4 200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4 100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91535042"/>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Contribution CRL IS</a:t>
                      </a: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73324802"/>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9654665"/>
                  </a:ext>
                </a:extLst>
              </a:tr>
              <a:tr h="141724">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4">
                  <a:txBody>
                    <a:bodyPr/>
                    <a:lstStyle/>
                    <a:p>
                      <a:pPr algn="l" fontAlgn="b"/>
                      <a:r>
                        <a:rPr lang="fr-FR" sz="800" b="1" i="0" u="none" strike="noStrike" dirty="0">
                          <a:solidFill>
                            <a:srgbClr val="000000"/>
                          </a:solidFill>
                          <a:effectLst/>
                          <a:latin typeface="Calibri" panose="020F0502020204030204" pitchFamily="34" charset="0"/>
                        </a:rPr>
                        <a:t>Charges de personnel</a:t>
                      </a: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hMerge="1">
                  <a:txBody>
                    <a:bodyPr/>
                    <a:lstStyle/>
                    <a:p>
                      <a:endParaRPr lang="fr-FR"/>
                    </a:p>
                  </a:txBody>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234 000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227 000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94778495"/>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salaires</a:t>
                      </a:r>
                    </a:p>
                  </a:txBody>
                  <a:tcPr marL="5168" marR="5168" marT="5168" marB="0" anchor="b">
                    <a:lnL>
                      <a:noFill/>
                    </a:lnL>
                    <a:lnR>
                      <a:noFill/>
                    </a:lnR>
                    <a:lnT>
                      <a:noFill/>
                    </a:lnT>
                    <a:lnB>
                      <a:noFill/>
                    </a:lnB>
                  </a:tcPr>
                </a:tc>
                <a:tc hMerge="1">
                  <a:txBody>
                    <a:bodyPr/>
                    <a:lstStyle/>
                    <a:p>
                      <a:endParaRPr lang="fr-FR"/>
                    </a:p>
                  </a:txBody>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162 000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157 000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7273574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r>
                        <a:rPr lang="fr-FR" sz="600" b="0" i="0" u="none" strike="noStrike" dirty="0">
                          <a:solidFill>
                            <a:srgbClr val="000000"/>
                          </a:solidFill>
                          <a:effectLst/>
                          <a:latin typeface="Calibri" panose="020F0502020204030204" pitchFamily="34" charset="0"/>
                        </a:rPr>
                        <a:t>charges sociales</a:t>
                      </a: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72 000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70 000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52855271"/>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1001220"/>
                  </a:ext>
                </a:extLst>
              </a:tr>
              <a:tr h="141724">
                <a:tc>
                  <a:txBody>
                    <a:bodyPr/>
                    <a:lstStyle/>
                    <a:p>
                      <a:pPr algn="l" fontAlgn="b"/>
                      <a:endParaRPr lang="fr-FR" sz="600" b="1"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800" b="1" i="0" u="none" strike="noStrike" dirty="0">
                          <a:solidFill>
                            <a:srgbClr val="000000"/>
                          </a:solidFill>
                          <a:effectLst/>
                          <a:latin typeface="Calibri" panose="020F0502020204030204" pitchFamily="34" charset="0"/>
                        </a:rPr>
                        <a:t>Frais financiers</a:t>
                      </a:r>
                    </a:p>
                  </a:txBody>
                  <a:tcPr marL="5168" marR="5168" marT="5168" marB="0" anchor="b">
                    <a:lnL>
                      <a:noFill/>
                    </a:lnL>
                    <a:lnR>
                      <a:noFill/>
                    </a:lnR>
                    <a:lnT>
                      <a:noFill/>
                    </a:lnT>
                    <a:lnB>
                      <a:noFill/>
                    </a:lnB>
                    <a:solidFill>
                      <a:srgbClr val="E2EFDA"/>
                    </a:solid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solidFill>
                      <a:srgbClr val="E2EFDA"/>
                    </a:solidFill>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90238607"/>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2">
                  <a:txBody>
                    <a:bodyPr/>
                    <a:lstStyle/>
                    <a:p>
                      <a:pPr algn="l" fontAlgn="b"/>
                      <a:r>
                        <a:rPr lang="fr-FR" sz="600" b="0" i="0" u="none" strike="noStrike" dirty="0">
                          <a:solidFill>
                            <a:srgbClr val="000000"/>
                          </a:solidFill>
                          <a:effectLst/>
                          <a:latin typeface="Calibri" panose="020F0502020204030204" pitchFamily="34" charset="0"/>
                        </a:rPr>
                        <a:t>intérêts des emprunts</a:t>
                      </a:r>
                    </a:p>
                  </a:txBody>
                  <a:tcPr marL="5168" marR="5168" marT="5168" marB="0" anchor="b">
                    <a:lnL>
                      <a:noFill/>
                    </a:lnL>
                    <a:lnR>
                      <a:noFill/>
                    </a:lnR>
                    <a:lnT>
                      <a:noFill/>
                    </a:lnT>
                    <a:lnB>
                      <a:noFill/>
                    </a:lnB>
                  </a:tcPr>
                </a:tc>
                <a:tc hMerge="1">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600" b="0" i="0" u="none" strike="noStrike" dirty="0">
                          <a:solidFill>
                            <a:srgbClr val="000000"/>
                          </a:solidFill>
                          <a:effectLst/>
                          <a:latin typeface="Calibri" panose="020F0502020204030204" pitchFamily="34" charset="0"/>
                        </a:rPr>
                        <a:t>2 000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02440030"/>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16711379"/>
                  </a:ext>
                </a:extLst>
              </a:tr>
              <a:tr h="141724">
                <a:tc>
                  <a:txBody>
                    <a:bodyPr/>
                    <a:lstStyle/>
                    <a:p>
                      <a:pPr algn="l" fontAlgn="b"/>
                      <a:endParaRPr lang="fr-FR" sz="600" b="0" i="0" u="none" strike="noStrike">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gridSpan="3">
                  <a:txBody>
                    <a:bodyPr/>
                    <a:lstStyle/>
                    <a:p>
                      <a:pPr algn="l" fontAlgn="b"/>
                      <a:r>
                        <a:rPr lang="fr-FR" sz="800" b="1" i="0" u="none" strike="noStrike" dirty="0">
                          <a:solidFill>
                            <a:srgbClr val="000000"/>
                          </a:solidFill>
                          <a:effectLst/>
                          <a:latin typeface="Calibri" panose="020F0502020204030204" pitchFamily="34" charset="0"/>
                        </a:rPr>
                        <a:t>Dotations aux amortissements</a:t>
                      </a:r>
                    </a:p>
                  </a:txBody>
                  <a:tcPr marL="5168" marR="5168" marT="5168"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endParaRPr lang="fr-FR" sz="600" b="1"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20 000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800" b="1" i="0" u="none" strike="noStrike" dirty="0">
                          <a:solidFill>
                            <a:srgbClr val="000000"/>
                          </a:solidFill>
                          <a:effectLst/>
                          <a:latin typeface="Calibri" panose="020F0502020204030204" pitchFamily="34" charset="0"/>
                        </a:rPr>
                        <a:t>16 000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92645321"/>
                  </a:ext>
                </a:extLst>
              </a:tr>
              <a:tr h="141724">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a:noFill/>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600" b="0" i="0" u="none" strike="noStrike" dirty="0">
                        <a:solidFill>
                          <a:srgbClr val="000000"/>
                        </a:solidFill>
                        <a:effectLst/>
                        <a:latin typeface="Calibri" panose="020F0502020204030204" pitchFamily="34" charset="0"/>
                      </a:endParaRP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4539694"/>
                  </a:ext>
                </a:extLst>
              </a:tr>
              <a:tr h="141724">
                <a:tc>
                  <a:txBody>
                    <a:bodyPr/>
                    <a:lstStyle/>
                    <a:p>
                      <a:pPr algn="ctr" fontAlgn="b"/>
                      <a:r>
                        <a:rPr lang="fr-FR" sz="900" b="1" i="0" u="none" strike="noStrike" dirty="0">
                          <a:solidFill>
                            <a:srgbClr val="000000"/>
                          </a:solidFill>
                          <a:effectLst/>
                          <a:latin typeface="Calibri" panose="020F0502020204030204" pitchFamily="34" charset="0"/>
                        </a:rPr>
                        <a:t>TOTAL</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dirty="0">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dirty="0">
                          <a:solidFill>
                            <a:srgbClr val="000000"/>
                          </a:solidFill>
                          <a:effectLst/>
                          <a:latin typeface="Calibri" panose="020F0502020204030204" pitchFamily="34" charset="0"/>
                        </a:rPr>
                        <a:t> </a:t>
                      </a:r>
                    </a:p>
                  </a:txBody>
                  <a:tcPr marL="5168" marR="5168" marT="5168"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dirty="0">
                          <a:solidFill>
                            <a:srgbClr val="000000"/>
                          </a:solidFill>
                          <a:effectLst/>
                          <a:latin typeface="Calibri" panose="020F0502020204030204" pitchFamily="34" charset="0"/>
                        </a:rPr>
                        <a:t> </a:t>
                      </a:r>
                    </a:p>
                  </a:txBody>
                  <a:tcPr marL="5168" marR="5168" marT="516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900" b="1" i="0" u="none" strike="noStrike" dirty="0">
                          <a:solidFill>
                            <a:srgbClr val="000000"/>
                          </a:solidFill>
                          <a:effectLst/>
                          <a:latin typeface="Calibri" panose="020F0502020204030204" pitchFamily="34" charset="0"/>
                        </a:rPr>
                        <a:t>537 730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900" b="1" i="0" u="none" strike="noStrike" dirty="0">
                          <a:solidFill>
                            <a:srgbClr val="000000"/>
                          </a:solidFill>
                          <a:effectLst/>
                          <a:latin typeface="Calibri" panose="020F0502020204030204" pitchFamily="34" charset="0"/>
                        </a:rPr>
                        <a:t>488 980</a:t>
                      </a:r>
                    </a:p>
                  </a:txBody>
                  <a:tcPr marL="5168" marR="5168" marT="51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077536854"/>
                  </a:ext>
                </a:extLst>
              </a:tr>
            </a:tbl>
          </a:graphicData>
        </a:graphic>
      </p:graphicFrame>
      <p:pic>
        <p:nvPicPr>
          <p:cNvPr id="10" name="Image 9">
            <a:extLst>
              <a:ext uri="{FF2B5EF4-FFF2-40B4-BE49-F238E27FC236}">
                <a16:creationId xmlns:a16="http://schemas.microsoft.com/office/drawing/2014/main" id="{FF987347-5E1A-409C-B983-1E27C6660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653142" cy="389193"/>
          </a:xfrm>
          <a:prstGeom prst="rect">
            <a:avLst/>
          </a:prstGeom>
        </p:spPr>
      </p:pic>
    </p:spTree>
    <p:extLst>
      <p:ext uri="{BB962C8B-B14F-4D97-AF65-F5344CB8AC3E}">
        <p14:creationId xmlns:p14="http://schemas.microsoft.com/office/powerpoint/2010/main" val="235951375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bg1">
                    <a:lumMod val="50000"/>
                  </a:schemeClr>
                </a:solidFill>
              </a:rPr>
              <a:t>Les 3 grands axes</a:t>
            </a:r>
            <a:endParaRPr lang="fr-FR" sz="4000" b="1" dirty="0">
              <a:solidFill>
                <a:schemeClr val="bg1">
                  <a:lumMod val="50000"/>
                </a:schemeClr>
              </a:solidFill>
            </a:endParaRPr>
          </a:p>
        </p:txBody>
      </p:sp>
      <p:sp>
        <p:nvSpPr>
          <p:cNvPr id="2" name="ZoneTexte 1">
            <a:extLst>
              <a:ext uri="{FF2B5EF4-FFF2-40B4-BE49-F238E27FC236}">
                <a16:creationId xmlns:a16="http://schemas.microsoft.com/office/drawing/2014/main" id="{D183E2B1-CC87-43B3-A807-6A9366560809}"/>
              </a:ext>
            </a:extLst>
          </p:cNvPr>
          <p:cNvSpPr txBox="1"/>
          <p:nvPr/>
        </p:nvSpPr>
        <p:spPr>
          <a:xfrm>
            <a:off x="399142" y="1834107"/>
            <a:ext cx="11792858" cy="1200329"/>
          </a:xfrm>
          <a:prstGeom prst="rect">
            <a:avLst/>
          </a:prstGeom>
          <a:noFill/>
        </p:spPr>
        <p:txBody>
          <a:bodyPr wrap="square" rtlCol="0">
            <a:spAutoFit/>
          </a:bodyPr>
          <a:lstStyle/>
          <a:p>
            <a:r>
              <a:rPr lang="fr-FR" b="1" u="sng" dirty="0">
                <a:solidFill>
                  <a:schemeClr val="accent1">
                    <a:lumMod val="50000"/>
                  </a:schemeClr>
                </a:solidFill>
                <a:effectLst>
                  <a:outerShdw blurRad="38100" dist="38100" dir="2700000" algn="tl">
                    <a:srgbClr val="000000">
                      <a:alpha val="43137"/>
                    </a:srgbClr>
                  </a:outerShdw>
                </a:effectLst>
              </a:rPr>
              <a:t>1 – Restructuration de l’Equipe Nationale</a:t>
            </a:r>
          </a:p>
          <a:p>
            <a:pPr marL="742950" lvl="1" indent="-285750">
              <a:buFont typeface="Arial" panose="020B0604020202020204" pitchFamily="34" charset="0"/>
              <a:buChar char="•"/>
            </a:pPr>
            <a:r>
              <a:rPr lang="fr-FR" dirty="0"/>
              <a:t>2017 : suppression d’un poste administratif à 80% : adhésions, comptabilité, postes fournisseurs / clients </a:t>
            </a:r>
          </a:p>
          <a:p>
            <a:pPr marL="742950" lvl="1" indent="-285750">
              <a:buFont typeface="Arial" panose="020B0604020202020204" pitchFamily="34" charset="0"/>
              <a:buChar char="•"/>
            </a:pPr>
            <a:r>
              <a:rPr lang="fr-FR" dirty="0"/>
              <a:t>2018 : suppression d’un poste de délégué national à 50 %</a:t>
            </a:r>
          </a:p>
          <a:p>
            <a:pPr marL="742950" lvl="1" indent="-285750">
              <a:buFont typeface="Arial" panose="020B0604020202020204" pitchFamily="34" charset="0"/>
              <a:buChar char="•"/>
            </a:pPr>
            <a:r>
              <a:rPr lang="fr-FR" dirty="0"/>
              <a:t>2019 : suppression d’un poste de délégué national à temps complet</a:t>
            </a:r>
          </a:p>
        </p:txBody>
      </p:sp>
      <p:sp>
        <p:nvSpPr>
          <p:cNvPr id="7" name="Rectangle 6">
            <a:extLst>
              <a:ext uri="{FF2B5EF4-FFF2-40B4-BE49-F238E27FC236}">
                <a16:creationId xmlns:a16="http://schemas.microsoft.com/office/drawing/2014/main" id="{5FA21D9C-A297-4E65-93A4-1BF06A14F2ED}"/>
              </a:ext>
            </a:extLst>
          </p:cNvPr>
          <p:cNvSpPr/>
          <p:nvPr/>
        </p:nvSpPr>
        <p:spPr>
          <a:xfrm>
            <a:off x="399142" y="5035988"/>
            <a:ext cx="11792858" cy="1200329"/>
          </a:xfrm>
          <a:prstGeom prst="rect">
            <a:avLst/>
          </a:prstGeom>
        </p:spPr>
        <p:txBody>
          <a:bodyPr wrap="square">
            <a:spAutoFit/>
          </a:bodyPr>
          <a:lstStyle/>
          <a:p>
            <a:r>
              <a:rPr lang="fr-FR" b="1" u="sng" dirty="0">
                <a:solidFill>
                  <a:schemeClr val="accent1">
                    <a:lumMod val="50000"/>
                  </a:schemeClr>
                </a:solidFill>
                <a:effectLst>
                  <a:outerShdw blurRad="38100" dist="38100" dir="2700000" algn="tl">
                    <a:srgbClr val="000000">
                      <a:alpha val="43137"/>
                    </a:srgbClr>
                  </a:outerShdw>
                </a:effectLst>
              </a:rPr>
              <a:t>2 – Reprise de contrats</a:t>
            </a:r>
          </a:p>
          <a:p>
            <a:endParaRPr lang="fr-FR" dirty="0"/>
          </a:p>
          <a:p>
            <a:pPr lvl="1"/>
            <a:r>
              <a:rPr lang="fr-FR" dirty="0"/>
              <a:t>Reprise de certains contrats pour voir s’il y a des coûts possibles à diminuer.</a:t>
            </a:r>
          </a:p>
          <a:p>
            <a:pPr lvl="1"/>
            <a:r>
              <a:rPr lang="fr-FR" b="1" dirty="0"/>
              <a:t>Intranet changé au profit d’Assoconnect</a:t>
            </a:r>
          </a:p>
        </p:txBody>
      </p:sp>
      <p:sp>
        <p:nvSpPr>
          <p:cNvPr id="4" name="ZoneTexte 3">
            <a:extLst>
              <a:ext uri="{FF2B5EF4-FFF2-40B4-BE49-F238E27FC236}">
                <a16:creationId xmlns:a16="http://schemas.microsoft.com/office/drawing/2014/main" id="{93CF06BC-36B4-4018-A825-2F6389E62F67}"/>
              </a:ext>
            </a:extLst>
          </p:cNvPr>
          <p:cNvSpPr txBox="1"/>
          <p:nvPr/>
        </p:nvSpPr>
        <p:spPr>
          <a:xfrm>
            <a:off x="399142" y="1306890"/>
            <a:ext cx="2794001"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Réduction des coûts</a:t>
            </a:r>
          </a:p>
        </p:txBody>
      </p:sp>
      <p:pic>
        <p:nvPicPr>
          <p:cNvPr id="10" name="Image 9">
            <a:extLst>
              <a:ext uri="{FF2B5EF4-FFF2-40B4-BE49-F238E27FC236}">
                <a16:creationId xmlns:a16="http://schemas.microsoft.com/office/drawing/2014/main" id="{7ED4E41D-0580-4DD2-BBD9-319FC2C21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938AB18F-6EEF-426B-A483-6B8F1B0FFA27}"/>
              </a:ext>
            </a:extLst>
          </p:cNvPr>
          <p:cNvSpPr txBox="1"/>
          <p:nvPr/>
        </p:nvSpPr>
        <p:spPr>
          <a:xfrm>
            <a:off x="399142" y="3712046"/>
            <a:ext cx="11194147" cy="923330"/>
          </a:xfrm>
          <a:prstGeom prst="rect">
            <a:avLst/>
          </a:prstGeom>
          <a:noFill/>
        </p:spPr>
        <p:txBody>
          <a:bodyPr wrap="square" rtlCol="0">
            <a:spAutoFit/>
          </a:bodyPr>
          <a:lstStyle/>
          <a:p>
            <a:r>
              <a:rPr lang="fr-FR" u="sng" dirty="0">
                <a:solidFill>
                  <a:srgbClr val="FF0000"/>
                </a:solidFill>
              </a:rPr>
              <a:t>Contreparties :</a:t>
            </a:r>
            <a:r>
              <a:rPr lang="fr-FR" dirty="0">
                <a:solidFill>
                  <a:srgbClr val="FF0000"/>
                </a:solidFill>
              </a:rPr>
              <a:t>	- Elus plus sollicités</a:t>
            </a:r>
          </a:p>
          <a:p>
            <a:r>
              <a:rPr lang="fr-FR" dirty="0">
                <a:solidFill>
                  <a:srgbClr val="FF0000"/>
                </a:solidFill>
              </a:rPr>
              <a:t>		- Besoin d’un recours à du bénévolat si on veut maintenir le niveau de service </a:t>
            </a:r>
          </a:p>
          <a:p>
            <a:r>
              <a:rPr lang="fr-FR" dirty="0">
                <a:solidFill>
                  <a:srgbClr val="FF0000"/>
                </a:solidFill>
              </a:rPr>
              <a:t>			(parfois compliqué lors des adhésions ou relations téléphoniques)</a:t>
            </a:r>
            <a:endParaRPr lang="fr-FR" dirty="0"/>
          </a:p>
        </p:txBody>
      </p:sp>
      <p:sp>
        <p:nvSpPr>
          <p:cNvPr id="8" name="ZoneTexte 7">
            <a:extLst>
              <a:ext uri="{FF2B5EF4-FFF2-40B4-BE49-F238E27FC236}">
                <a16:creationId xmlns:a16="http://schemas.microsoft.com/office/drawing/2014/main" id="{841F38B2-0727-4CCA-8F12-2C7BFA9B6FBD}"/>
              </a:ext>
            </a:extLst>
          </p:cNvPr>
          <p:cNvSpPr txBox="1"/>
          <p:nvPr/>
        </p:nvSpPr>
        <p:spPr>
          <a:xfrm rot="20211110">
            <a:off x="8655955" y="807130"/>
            <a:ext cx="2915558" cy="400110"/>
          </a:xfrm>
          <a:prstGeom prst="rect">
            <a:avLst/>
          </a:prstGeom>
          <a:ln>
            <a:solidFill>
              <a:srgbClr val="FF0000"/>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fr-FR" sz="2000" b="1" dirty="0">
                <a:solidFill>
                  <a:srgbClr val="FF3200"/>
                </a:solidFill>
                <a:latin typeface="Arial Black" panose="020B0A04020102020204" pitchFamily="34" charset="0"/>
              </a:rPr>
              <a:t>PROJET ACHEVE</a:t>
            </a:r>
          </a:p>
        </p:txBody>
      </p:sp>
      <p:sp>
        <p:nvSpPr>
          <p:cNvPr id="9" name="ZoneTexte 8">
            <a:extLst>
              <a:ext uri="{FF2B5EF4-FFF2-40B4-BE49-F238E27FC236}">
                <a16:creationId xmlns:a16="http://schemas.microsoft.com/office/drawing/2014/main" id="{D32953AB-EB94-4306-9A83-CB7F3409E11C}"/>
              </a:ext>
            </a:extLst>
          </p:cNvPr>
          <p:cNvSpPr txBox="1"/>
          <p:nvPr/>
        </p:nvSpPr>
        <p:spPr>
          <a:xfrm>
            <a:off x="2186609" y="3059668"/>
            <a:ext cx="7217873" cy="369332"/>
          </a:xfrm>
          <a:prstGeom prst="rect">
            <a:avLst/>
          </a:prstGeom>
          <a:noFill/>
        </p:spPr>
        <p:txBody>
          <a:bodyPr wrap="none" rtlCol="0">
            <a:spAutoFit/>
          </a:bodyPr>
          <a:lstStyle/>
          <a:p>
            <a:r>
              <a:rPr lang="fr-FR" b="1" dirty="0"/>
              <a:t>soit une réduction salariale de 36,5 % pour une charge de travail identique</a:t>
            </a:r>
          </a:p>
        </p:txBody>
      </p:sp>
    </p:spTree>
    <p:extLst>
      <p:ext uri="{BB962C8B-B14F-4D97-AF65-F5344CB8AC3E}">
        <p14:creationId xmlns:p14="http://schemas.microsoft.com/office/powerpoint/2010/main" val="2627617378"/>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3 grands axes</a:t>
            </a:r>
            <a:endParaRPr lang="fr-FR" sz="4000" b="1" dirty="0">
              <a:solidFill>
                <a:schemeClr val="tx1">
                  <a:lumMod val="50000"/>
                  <a:lumOff val="50000"/>
                </a:schemeClr>
              </a:solidFill>
            </a:endParaRPr>
          </a:p>
        </p:txBody>
      </p:sp>
      <p:sp>
        <p:nvSpPr>
          <p:cNvPr id="2" name="ZoneTexte 1">
            <a:extLst>
              <a:ext uri="{FF2B5EF4-FFF2-40B4-BE49-F238E27FC236}">
                <a16:creationId xmlns:a16="http://schemas.microsoft.com/office/drawing/2014/main" id="{D183E2B1-CC87-43B3-A807-6A9366560809}"/>
              </a:ext>
            </a:extLst>
          </p:cNvPr>
          <p:cNvSpPr txBox="1"/>
          <p:nvPr/>
        </p:nvSpPr>
        <p:spPr>
          <a:xfrm>
            <a:off x="188685" y="1973942"/>
            <a:ext cx="11814629" cy="1477328"/>
          </a:xfrm>
          <a:prstGeom prst="rect">
            <a:avLst/>
          </a:prstGeom>
          <a:noFill/>
        </p:spPr>
        <p:txBody>
          <a:bodyPr wrap="square" rtlCol="0">
            <a:spAutoFit/>
          </a:bodyPr>
          <a:lstStyle/>
          <a:p>
            <a:endParaRPr lang="fr-FR" dirty="0"/>
          </a:p>
          <a:p>
            <a:pPr lvl="1"/>
            <a:r>
              <a:rPr lang="fr-FR" dirty="0"/>
              <a:t>Les travaux sont achevés.</a:t>
            </a:r>
            <a:br>
              <a:rPr lang="fr-FR" dirty="0"/>
            </a:br>
            <a:r>
              <a:rPr lang="fr-FR" dirty="0"/>
              <a:t>Ils ont conduit </a:t>
            </a:r>
          </a:p>
          <a:p>
            <a:pPr marL="1200150" lvl="2" indent="-285750">
              <a:buFont typeface="Arial" panose="020B0604020202020204" pitchFamily="34" charset="0"/>
              <a:buChar char="•"/>
            </a:pPr>
            <a:r>
              <a:rPr lang="fr-FR" dirty="0"/>
              <a:t>à une forte revalorisation patrimoniale.</a:t>
            </a:r>
          </a:p>
          <a:p>
            <a:pPr marL="1200150" lvl="2" indent="-285750">
              <a:buFont typeface="Arial" panose="020B0604020202020204" pitchFamily="34" charset="0"/>
              <a:buChar char="•"/>
            </a:pPr>
            <a:r>
              <a:rPr lang="fr-FR" dirty="0"/>
              <a:t>une hausse importante des revenus locatifs </a:t>
            </a:r>
          </a:p>
        </p:txBody>
      </p:sp>
      <p:sp>
        <p:nvSpPr>
          <p:cNvPr id="7" name="ZoneTexte 6">
            <a:extLst>
              <a:ext uri="{FF2B5EF4-FFF2-40B4-BE49-F238E27FC236}">
                <a16:creationId xmlns:a16="http://schemas.microsoft.com/office/drawing/2014/main" id="{8BFD94A1-5C79-4BB3-B4F4-CF3422EB786F}"/>
              </a:ext>
            </a:extLst>
          </p:cNvPr>
          <p:cNvSpPr txBox="1"/>
          <p:nvPr/>
        </p:nvSpPr>
        <p:spPr>
          <a:xfrm>
            <a:off x="399142" y="1306890"/>
            <a:ext cx="1792515"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L’immobilier</a:t>
            </a:r>
          </a:p>
        </p:txBody>
      </p:sp>
      <p:pic>
        <p:nvPicPr>
          <p:cNvPr id="8" name="Image 7">
            <a:extLst>
              <a:ext uri="{FF2B5EF4-FFF2-40B4-BE49-F238E27FC236}">
                <a16:creationId xmlns:a16="http://schemas.microsoft.com/office/drawing/2014/main" id="{3F80579F-7E00-40A7-9AB1-4B0CBF162D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0" name="ZoneTexte 9">
            <a:extLst>
              <a:ext uri="{FF2B5EF4-FFF2-40B4-BE49-F238E27FC236}">
                <a16:creationId xmlns:a16="http://schemas.microsoft.com/office/drawing/2014/main" id="{93E2810A-D8E6-4B26-8856-4EBC1D76DB82}"/>
              </a:ext>
            </a:extLst>
          </p:cNvPr>
          <p:cNvSpPr txBox="1"/>
          <p:nvPr/>
        </p:nvSpPr>
        <p:spPr>
          <a:xfrm rot="20211110">
            <a:off x="8655955" y="807130"/>
            <a:ext cx="2915558" cy="400110"/>
          </a:xfrm>
          <a:prstGeom prst="rect">
            <a:avLst/>
          </a:prstGeom>
          <a:ln>
            <a:solidFill>
              <a:srgbClr val="FF0000"/>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fr-FR" sz="2000" b="1" dirty="0">
                <a:solidFill>
                  <a:srgbClr val="FF3200"/>
                </a:solidFill>
                <a:latin typeface="Arial Black" panose="020B0A04020102020204" pitchFamily="34" charset="0"/>
              </a:rPr>
              <a:t>PROJET ACHEVE</a:t>
            </a:r>
          </a:p>
        </p:txBody>
      </p:sp>
      <p:sp>
        <p:nvSpPr>
          <p:cNvPr id="3" name="ZoneTexte 2">
            <a:extLst>
              <a:ext uri="{FF2B5EF4-FFF2-40B4-BE49-F238E27FC236}">
                <a16:creationId xmlns:a16="http://schemas.microsoft.com/office/drawing/2014/main" id="{B7FDA296-8594-432C-A213-1A6D998227D7}"/>
              </a:ext>
            </a:extLst>
          </p:cNvPr>
          <p:cNvSpPr txBox="1"/>
          <p:nvPr/>
        </p:nvSpPr>
        <p:spPr>
          <a:xfrm>
            <a:off x="399142" y="4034088"/>
            <a:ext cx="10978455" cy="369332"/>
          </a:xfrm>
          <a:prstGeom prst="rect">
            <a:avLst/>
          </a:prstGeom>
          <a:noFill/>
        </p:spPr>
        <p:txBody>
          <a:bodyPr wrap="none" rtlCol="0">
            <a:spAutoFit/>
          </a:bodyPr>
          <a:lstStyle/>
          <a:p>
            <a:r>
              <a:rPr lang="fr-FR" dirty="0"/>
              <a:t>Attention cependant : ces revenus sont annexes à notre activité, ils ne doivent pas masquer la baisse des adhérents</a:t>
            </a:r>
          </a:p>
        </p:txBody>
      </p:sp>
    </p:spTree>
    <p:extLst>
      <p:ext uri="{BB962C8B-B14F-4D97-AF65-F5344CB8AC3E}">
        <p14:creationId xmlns:p14="http://schemas.microsoft.com/office/powerpoint/2010/main" val="2452097899"/>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BUDGET</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0" y="621683"/>
            <a:ext cx="12192000" cy="584775"/>
          </a:xfrm>
          <a:prstGeom prst="rect">
            <a:avLst/>
          </a:prstGeom>
          <a:noFill/>
        </p:spPr>
        <p:txBody>
          <a:bodyPr wrap="square" rtlCol="0">
            <a:spAutoFit/>
          </a:bodyPr>
          <a:lstStyle/>
          <a:p>
            <a:pPr algn="ctr"/>
            <a:r>
              <a:rPr lang="fr-FR" sz="3200" b="1" dirty="0">
                <a:solidFill>
                  <a:schemeClr val="tx1">
                    <a:lumMod val="50000"/>
                    <a:lumOff val="50000"/>
                  </a:schemeClr>
                </a:solidFill>
              </a:rPr>
              <a:t>Les 3 grands axes</a:t>
            </a:r>
            <a:endParaRPr lang="fr-FR" sz="4000" b="1" dirty="0">
              <a:solidFill>
                <a:schemeClr val="tx1">
                  <a:lumMod val="50000"/>
                  <a:lumOff val="50000"/>
                </a:schemeClr>
              </a:solidFill>
            </a:endParaRPr>
          </a:p>
        </p:txBody>
      </p:sp>
      <p:sp>
        <p:nvSpPr>
          <p:cNvPr id="2" name="ZoneTexte 1">
            <a:extLst>
              <a:ext uri="{FF2B5EF4-FFF2-40B4-BE49-F238E27FC236}">
                <a16:creationId xmlns:a16="http://schemas.microsoft.com/office/drawing/2014/main" id="{D183E2B1-CC87-43B3-A807-6A9366560809}"/>
              </a:ext>
            </a:extLst>
          </p:cNvPr>
          <p:cNvSpPr txBox="1"/>
          <p:nvPr/>
        </p:nvSpPr>
        <p:spPr>
          <a:xfrm>
            <a:off x="399142" y="1794474"/>
            <a:ext cx="5295076" cy="3970318"/>
          </a:xfrm>
          <a:prstGeom prst="rect">
            <a:avLst/>
          </a:prstGeom>
          <a:noFill/>
        </p:spPr>
        <p:txBody>
          <a:bodyPr wrap="square" rtlCol="0">
            <a:spAutoFit/>
          </a:bodyPr>
          <a:lstStyle/>
          <a:p>
            <a:r>
              <a:rPr lang="fr-FR" dirty="0"/>
              <a:t>Après un ralentissement des baises en 2019, on constate une chute de plus de 700 personnes en 2021.</a:t>
            </a:r>
          </a:p>
          <a:p>
            <a:r>
              <a:rPr lang="fr-FR" dirty="0"/>
              <a:t>Celle-ci, très liée à l’épidémie de Covid, nous montre cependant le vieillissement de notre mouvement.</a:t>
            </a:r>
          </a:p>
          <a:p>
            <a:endParaRPr lang="fr-FR" dirty="0"/>
          </a:p>
          <a:p>
            <a:r>
              <a:rPr lang="fr-FR" dirty="0"/>
              <a:t>En 2019, c’est l’un des axes prioritaires qui étaient remontés des territoires pour la mise en place de notre plan d’orientation.</a:t>
            </a:r>
          </a:p>
          <a:p>
            <a:r>
              <a:rPr lang="fr-FR" dirty="0"/>
              <a:t>La mobilisation de tous est nécessaire pour faire connaître notre démarche et notre mouvement auprès de nouvelles personnes, mais aussi pour mettre en place localement des démarches innovantes qui pourront être reprises par d’autres territoires.</a:t>
            </a:r>
          </a:p>
          <a:p>
            <a:endParaRPr lang="fr-FR" dirty="0"/>
          </a:p>
        </p:txBody>
      </p:sp>
      <p:sp>
        <p:nvSpPr>
          <p:cNvPr id="5" name="ZoneTexte 4">
            <a:extLst>
              <a:ext uri="{FF2B5EF4-FFF2-40B4-BE49-F238E27FC236}">
                <a16:creationId xmlns:a16="http://schemas.microsoft.com/office/drawing/2014/main" id="{A5BFEF0C-67B1-4803-BE03-3050101A3F7B}"/>
              </a:ext>
            </a:extLst>
          </p:cNvPr>
          <p:cNvSpPr txBox="1"/>
          <p:nvPr/>
        </p:nvSpPr>
        <p:spPr>
          <a:xfrm>
            <a:off x="399142" y="1306890"/>
            <a:ext cx="2068287"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2400" b="1" dirty="0"/>
              <a:t>Les adhésions</a:t>
            </a:r>
          </a:p>
        </p:txBody>
      </p:sp>
      <p:pic>
        <p:nvPicPr>
          <p:cNvPr id="6" name="Image 5">
            <a:extLst>
              <a:ext uri="{FF2B5EF4-FFF2-40B4-BE49-F238E27FC236}">
                <a16:creationId xmlns:a16="http://schemas.microsoft.com/office/drawing/2014/main" id="{CCBC5CD7-00C5-4786-8D17-28E55CD04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graphicFrame>
        <p:nvGraphicFramePr>
          <p:cNvPr id="15" name="Graphique 14">
            <a:extLst>
              <a:ext uri="{FF2B5EF4-FFF2-40B4-BE49-F238E27FC236}">
                <a16:creationId xmlns:a16="http://schemas.microsoft.com/office/drawing/2014/main" id="{DD38B6B3-80A0-423B-AC36-B0DCE15EFC11}"/>
              </a:ext>
            </a:extLst>
          </p:cNvPr>
          <p:cNvGraphicFramePr/>
          <p:nvPr>
            <p:extLst>
              <p:ext uri="{D42A27DB-BD31-4B8C-83A1-F6EECF244321}">
                <p14:modId xmlns:p14="http://schemas.microsoft.com/office/powerpoint/2010/main" val="549628428"/>
              </p:ext>
            </p:extLst>
          </p:nvPr>
        </p:nvGraphicFramePr>
        <p:xfrm>
          <a:off x="5956992" y="2133601"/>
          <a:ext cx="5716152" cy="38107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297800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chart seriesIdx="-3" categoryIdx="-3" bldStep="gridLegend"/>
                                            </p:graphicEl>
                                          </p:spTgt>
                                        </p:tgtEl>
                                        <p:attrNameLst>
                                          <p:attrName>style.visibility</p:attrName>
                                        </p:attrNameLst>
                                      </p:cBhvr>
                                      <p:to>
                                        <p:strVal val="visible"/>
                                      </p:to>
                                    </p:set>
                                    <p:animEffect transition="in" filter="fade">
                                      <p:cBhvr>
                                        <p:cTn id="7" dur="500"/>
                                        <p:tgtEl>
                                          <p:spTgt spid="15">
                                            <p:graphicEl>
                                              <a:chart seriesIdx="-3" categoryIdx="-3" bldStep="gridLegen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chart seriesIdx="0" categoryIdx="0" bldStep="ptInSeries"/>
                                            </p:graphicEl>
                                          </p:spTgt>
                                        </p:tgtEl>
                                        <p:attrNameLst>
                                          <p:attrName>style.visibility</p:attrName>
                                        </p:attrNameLst>
                                      </p:cBhvr>
                                      <p:to>
                                        <p:strVal val="visible"/>
                                      </p:to>
                                    </p:set>
                                    <p:animEffect transition="in" filter="fade">
                                      <p:cBhvr>
                                        <p:cTn id="10" dur="500"/>
                                        <p:tgtEl>
                                          <p:spTgt spid="15">
                                            <p:graphicEl>
                                              <a:chart seriesIdx="0" categoryIdx="0" bldStep="ptInSeries"/>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graphicEl>
                                              <a:chart seriesIdx="1" categoryIdx="0" bldStep="ptInSeries"/>
                                            </p:graphicEl>
                                          </p:spTgt>
                                        </p:tgtEl>
                                        <p:attrNameLst>
                                          <p:attrName>style.visibility</p:attrName>
                                        </p:attrNameLst>
                                      </p:cBhvr>
                                      <p:to>
                                        <p:strVal val="visible"/>
                                      </p:to>
                                    </p:set>
                                    <p:animEffect transition="in" filter="fade">
                                      <p:cBhvr>
                                        <p:cTn id="13" dur="500"/>
                                        <p:tgtEl>
                                          <p:spTgt spid="15">
                                            <p:graphicEl>
                                              <a:chart seriesIdx="1" categoryIdx="0" bldStep="ptInSeries"/>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graphicEl>
                                              <a:chart seriesIdx="2" categoryIdx="0" bldStep="ptInSeries"/>
                                            </p:graphicEl>
                                          </p:spTgt>
                                        </p:tgtEl>
                                        <p:attrNameLst>
                                          <p:attrName>style.visibility</p:attrName>
                                        </p:attrNameLst>
                                      </p:cBhvr>
                                      <p:to>
                                        <p:strVal val="visible"/>
                                      </p:to>
                                    </p:set>
                                    <p:animEffect transition="in" filter="fade">
                                      <p:cBhvr>
                                        <p:cTn id="16" dur="500"/>
                                        <p:tgtEl>
                                          <p:spTgt spid="15">
                                            <p:graphicEl>
                                              <a:chart seriesIdx="2" categoryIdx="0" bldStep="ptInSeries"/>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graphicEl>
                                              <a:chart seriesIdx="3" categoryIdx="0" bldStep="ptInSeries"/>
                                            </p:graphicEl>
                                          </p:spTgt>
                                        </p:tgtEl>
                                        <p:attrNameLst>
                                          <p:attrName>style.visibility</p:attrName>
                                        </p:attrNameLst>
                                      </p:cBhvr>
                                      <p:to>
                                        <p:strVal val="visible"/>
                                      </p:to>
                                    </p:set>
                                    <p:animEffect transition="in" filter="fade">
                                      <p:cBhvr>
                                        <p:cTn id="19" dur="500"/>
                                        <p:tgtEl>
                                          <p:spTgt spid="15">
                                            <p:graphicEl>
                                              <a:chart seriesIdx="3" categoryIdx="0" bldStep="ptInSeries"/>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
                                            <p:graphicEl>
                                              <a:chart seriesIdx="4" categoryIdx="0" bldStep="ptInSeries"/>
                                            </p:graphicEl>
                                          </p:spTgt>
                                        </p:tgtEl>
                                        <p:attrNameLst>
                                          <p:attrName>style.visibility</p:attrName>
                                        </p:attrNameLst>
                                      </p:cBhvr>
                                      <p:to>
                                        <p:strVal val="visible"/>
                                      </p:to>
                                    </p:set>
                                    <p:animEffect transition="in" filter="fade">
                                      <p:cBhvr>
                                        <p:cTn id="24" dur="500"/>
                                        <p:tgtEl>
                                          <p:spTgt spid="15">
                                            <p:graphicEl>
                                              <a:chart seriesIdx="4" categoryIdx="0"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uiExpand="1">
        <p:bldSub>
          <a:bldChart bld="seriesEl"/>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028616"/>
            <a:ext cx="12192000" cy="2800767"/>
          </a:xfrm>
          <a:prstGeom prst="rect">
            <a:avLst/>
          </a:prstGeom>
          <a:noFill/>
        </p:spPr>
        <p:txBody>
          <a:bodyPr wrap="square" rtlCol="0">
            <a:spAutoFit/>
          </a:bodyPr>
          <a:lstStyle/>
          <a:p>
            <a:pPr algn="ctr"/>
            <a:r>
              <a:rPr lang="fr-FR" sz="8800" b="1" dirty="0">
                <a:solidFill>
                  <a:schemeClr val="accent5"/>
                </a:solidFill>
              </a:rPr>
              <a:t>RESOLUTIONS</a:t>
            </a:r>
          </a:p>
          <a:p>
            <a:pPr algn="ctr"/>
            <a:r>
              <a:rPr lang="fr-FR" sz="8800" b="1" dirty="0">
                <a:solidFill>
                  <a:schemeClr val="accent5"/>
                </a:solidFill>
              </a:rPr>
              <a:t>FINANCIERES</a:t>
            </a:r>
          </a:p>
        </p:txBody>
      </p:sp>
    </p:spTree>
    <p:extLst>
      <p:ext uri="{BB962C8B-B14F-4D97-AF65-F5344CB8AC3E}">
        <p14:creationId xmlns:p14="http://schemas.microsoft.com/office/powerpoint/2010/main" val="3536133114"/>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747234" y="2327465"/>
            <a:ext cx="9315718" cy="258532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dirty="0">
                <a:latin typeface="Calibri" panose="020F0502020204030204" pitchFamily="34" charset="0"/>
                <a:ea typeface="Calibri" panose="020F0502020204030204" pitchFamily="34" charset="0"/>
                <a:cs typeface="Times New Roman" panose="02020603050405020304" pitchFamily="18" charset="0"/>
              </a:rPr>
              <a:t>Le conseil national,  après avoir entendu :</a:t>
            </a:r>
          </a:p>
          <a:p>
            <a:pPr marL="285750" indent="-285750">
              <a:buFont typeface="Arial" panose="020B060402020202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la lecture du rapport de gestion du Trésorier National sur les comptes de l’exercice clos le 31 aout 2021 de l’Association Action Catholique des Milieux Indépendants</a:t>
            </a:r>
          </a:p>
          <a:p>
            <a:pPr marL="285750" indent="-285750">
              <a:buFont typeface="Arial" panose="020B060402020202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la lecture du rapport général du Commissaire aux Comptes</a:t>
            </a:r>
          </a:p>
          <a:p>
            <a:endParaRPr lang="fr-FR" dirty="0">
              <a:latin typeface="Calibri" panose="020F0502020204030204" pitchFamily="34" charset="0"/>
              <a:ea typeface="Calibri" panose="020F0502020204030204" pitchFamily="34" charset="0"/>
              <a:cs typeface="Times New Roman" panose="02020603050405020304" pitchFamily="18" charset="0"/>
            </a:endParaRPr>
          </a:p>
          <a:p>
            <a:r>
              <a:rPr lang="fr-FR" dirty="0">
                <a:latin typeface="Calibri" panose="020F0502020204030204" pitchFamily="34" charset="0"/>
                <a:ea typeface="Calibri" panose="020F0502020204030204" pitchFamily="34" charset="0"/>
                <a:cs typeface="Times New Roman" panose="02020603050405020304" pitchFamily="18" charset="0"/>
              </a:rPr>
              <a:t>Approuve, tels qu’ils lui ont été présentés, les comptes annuels bilan et compte de résultat, arrêtés au 31 aout 2021, ainsi que les opérations traduites dans ces comptes ou résumés dans ces rapports. </a:t>
            </a:r>
          </a:p>
          <a:p>
            <a:r>
              <a:rPr lang="fr-FR" dirty="0">
                <a:latin typeface="Calibri" panose="020F0502020204030204" pitchFamily="34" charset="0"/>
                <a:ea typeface="Calibri" panose="020F0502020204030204" pitchFamily="34" charset="0"/>
                <a:cs typeface="Times New Roman" panose="02020603050405020304" pitchFamily="18" charset="0"/>
              </a:rPr>
              <a:t>Elle donne aux membres du Comité National quitus de leur gestion pour l’exercice écoulé.</a:t>
            </a:r>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1</a:t>
            </a:r>
          </a:p>
        </p:txBody>
      </p:sp>
    </p:spTree>
    <p:extLst>
      <p:ext uri="{BB962C8B-B14F-4D97-AF65-F5344CB8AC3E}">
        <p14:creationId xmlns:p14="http://schemas.microsoft.com/office/powerpoint/2010/main" val="3968194379"/>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438141" y="2967335"/>
            <a:ext cx="9315718" cy="9233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t>Le Conseil National décide d’affecter le résultat déficitaire de </a:t>
            </a:r>
          </a:p>
          <a:p>
            <a:pPr algn="ctr"/>
            <a:r>
              <a:rPr lang="fr-FR" sz="1800" dirty="0">
                <a:solidFill>
                  <a:srgbClr val="000000"/>
                </a:solidFill>
                <a:effectLst/>
                <a:ea typeface="Times New Roman" panose="02020603050405020304" pitchFamily="18" charset="0"/>
                <a:cs typeface="Calibri" panose="020F0502020204030204" pitchFamily="34" charset="0"/>
              </a:rPr>
              <a:t>4 309 </a:t>
            </a:r>
            <a:r>
              <a:rPr lang="fr-FR" dirty="0"/>
              <a:t>euros </a:t>
            </a:r>
          </a:p>
          <a:p>
            <a:pPr algn="ctr"/>
            <a:r>
              <a:rPr lang="fr-FR" dirty="0"/>
              <a:t>au report à nouveau</a:t>
            </a:r>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2</a:t>
            </a:r>
          </a:p>
        </p:txBody>
      </p:sp>
    </p:spTree>
    <p:extLst>
      <p:ext uri="{BB962C8B-B14F-4D97-AF65-F5344CB8AC3E}">
        <p14:creationId xmlns:p14="http://schemas.microsoft.com/office/powerpoint/2010/main" val="4005461310"/>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73346"/>
            <a:ext cx="12192000" cy="1446550"/>
          </a:xfrm>
          <a:prstGeom prst="rect">
            <a:avLst/>
          </a:prstGeom>
          <a:noFill/>
        </p:spPr>
        <p:txBody>
          <a:bodyPr wrap="square" rtlCol="0">
            <a:spAutoFit/>
          </a:bodyPr>
          <a:lstStyle/>
          <a:p>
            <a:pPr algn="ctr"/>
            <a:r>
              <a:rPr lang="fr-FR" sz="4400" b="1" dirty="0">
                <a:solidFill>
                  <a:schemeClr val="accent5"/>
                </a:solidFill>
              </a:rPr>
              <a:t>RESOLUTIONS FINANCIERES </a:t>
            </a:r>
          </a:p>
          <a:p>
            <a:pPr algn="ctr"/>
            <a:r>
              <a:rPr lang="fr-FR" sz="4400" b="1" dirty="0">
                <a:solidFill>
                  <a:schemeClr val="accent5"/>
                </a:solidFill>
              </a:rPr>
              <a:t>PROPOSEES AU VOTE</a:t>
            </a:r>
          </a:p>
        </p:txBody>
      </p:sp>
      <p:sp>
        <p:nvSpPr>
          <p:cNvPr id="2" name="Rectangle 1">
            <a:extLst>
              <a:ext uri="{FF2B5EF4-FFF2-40B4-BE49-F238E27FC236}">
                <a16:creationId xmlns:a16="http://schemas.microsoft.com/office/drawing/2014/main" id="{248D2499-4906-448F-89B0-46642411570B}"/>
              </a:ext>
            </a:extLst>
          </p:cNvPr>
          <p:cNvSpPr/>
          <p:nvPr/>
        </p:nvSpPr>
        <p:spPr>
          <a:xfrm>
            <a:off x="1438141" y="3244334"/>
            <a:ext cx="9315718"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t>Le Conseil National adopte le budget 2022 2023</a:t>
            </a:r>
          </a:p>
        </p:txBody>
      </p:sp>
      <p:sp>
        <p:nvSpPr>
          <p:cNvPr id="3" name="Rectangle 2">
            <a:extLst>
              <a:ext uri="{FF2B5EF4-FFF2-40B4-BE49-F238E27FC236}">
                <a16:creationId xmlns:a16="http://schemas.microsoft.com/office/drawing/2014/main" id="{4B488BF0-01F4-49F2-81B9-5BB3B31111A8}"/>
              </a:ext>
            </a:extLst>
          </p:cNvPr>
          <p:cNvSpPr/>
          <p:nvPr/>
        </p:nvSpPr>
        <p:spPr>
          <a:xfrm>
            <a:off x="616828" y="1548128"/>
            <a:ext cx="2178994" cy="375552"/>
          </a:xfrm>
          <a:prstGeom prst="rect">
            <a:avLst/>
          </a:prstGeom>
        </p:spPr>
        <p:txBody>
          <a:bodyPr wrap="none">
            <a:spAutoFit/>
          </a:bodyPr>
          <a:lstStyle/>
          <a:p>
            <a:pPr>
              <a:lnSpc>
                <a:spcPct val="107000"/>
              </a:lnSpc>
              <a:spcAft>
                <a:spcPts val="800"/>
              </a:spcAft>
            </a:pPr>
            <a:r>
              <a:rPr lang="fr-FR" b="1" u="sng" dirty="0">
                <a:solidFill>
                  <a:srgbClr val="3E8853"/>
                </a:solidFill>
                <a:latin typeface="Calibri" panose="020F0502020204030204" pitchFamily="34" charset="0"/>
                <a:ea typeface="Calibri" panose="020F0502020204030204" pitchFamily="34" charset="0"/>
                <a:cs typeface="Times New Roman" panose="02020603050405020304" pitchFamily="18" charset="0"/>
              </a:rPr>
              <a:t>Résolution numéro 3</a:t>
            </a:r>
          </a:p>
        </p:txBody>
      </p:sp>
    </p:spTree>
    <p:extLst>
      <p:ext uri="{BB962C8B-B14F-4D97-AF65-F5344CB8AC3E}">
        <p14:creationId xmlns:p14="http://schemas.microsoft.com/office/powerpoint/2010/main" val="36961242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COMPTE DE RESULTAT</a:t>
            </a:r>
          </a:p>
        </p:txBody>
      </p:sp>
    </p:spTree>
    <p:extLst>
      <p:ext uri="{BB962C8B-B14F-4D97-AF65-F5344CB8AC3E}">
        <p14:creationId xmlns:p14="http://schemas.microsoft.com/office/powerpoint/2010/main" val="2437213878"/>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COMPTE DE RESULTAT</a:t>
            </a:r>
          </a:p>
        </p:txBody>
      </p:sp>
      <p:pic>
        <p:nvPicPr>
          <p:cNvPr id="9" name="Image 8">
            <a:extLst>
              <a:ext uri="{FF2B5EF4-FFF2-40B4-BE49-F238E27FC236}">
                <a16:creationId xmlns:a16="http://schemas.microsoft.com/office/drawing/2014/main" id="{9129DE22-359C-4345-9B7A-E47CCB8AE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0" name="ZoneTexte 9">
            <a:extLst>
              <a:ext uri="{FF2B5EF4-FFF2-40B4-BE49-F238E27FC236}">
                <a16:creationId xmlns:a16="http://schemas.microsoft.com/office/drawing/2014/main" id="{115E3078-D9FA-4575-B301-C1262743DCE8}"/>
              </a:ext>
            </a:extLst>
          </p:cNvPr>
          <p:cNvSpPr txBox="1"/>
          <p:nvPr/>
        </p:nvSpPr>
        <p:spPr>
          <a:xfrm>
            <a:off x="9049407" y="597654"/>
            <a:ext cx="1984453" cy="584775"/>
          </a:xfrm>
          <a:prstGeom prst="rect">
            <a:avLst/>
          </a:prstGeom>
          <a:noFill/>
        </p:spPr>
        <p:txBody>
          <a:bodyPr wrap="square" rtlCol="0">
            <a:spAutoFit/>
          </a:bodyPr>
          <a:lstStyle/>
          <a:p>
            <a:pPr algn="ctr"/>
            <a:r>
              <a:rPr lang="fr-FR" sz="3200" b="1" u="sng" dirty="0">
                <a:solidFill>
                  <a:schemeClr val="tx1">
                    <a:lumMod val="50000"/>
                    <a:lumOff val="50000"/>
                  </a:schemeClr>
                </a:solidFill>
              </a:rPr>
              <a:t>Produits</a:t>
            </a:r>
            <a:endParaRPr lang="fr-FR" sz="4000" b="1" u="sng" dirty="0">
              <a:solidFill>
                <a:schemeClr val="tx1">
                  <a:lumMod val="50000"/>
                  <a:lumOff val="50000"/>
                </a:schemeClr>
              </a:solidFill>
            </a:endParaRPr>
          </a:p>
        </p:txBody>
      </p:sp>
      <p:sp>
        <p:nvSpPr>
          <p:cNvPr id="11" name="Flèche : droite 10">
            <a:extLst>
              <a:ext uri="{FF2B5EF4-FFF2-40B4-BE49-F238E27FC236}">
                <a16:creationId xmlns:a16="http://schemas.microsoft.com/office/drawing/2014/main" id="{7A6EA555-0895-4B8B-A0A3-88DC20B89A4E}"/>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5" name="Tableau 4">
            <a:extLst>
              <a:ext uri="{FF2B5EF4-FFF2-40B4-BE49-F238E27FC236}">
                <a16:creationId xmlns:a16="http://schemas.microsoft.com/office/drawing/2014/main" id="{7E4DF852-2A1C-40B9-BA19-85FEB9DA7EB3}"/>
              </a:ext>
            </a:extLst>
          </p:cNvPr>
          <p:cNvGraphicFramePr>
            <a:graphicFrameLocks noGrp="1"/>
          </p:cNvGraphicFramePr>
          <p:nvPr>
            <p:extLst>
              <p:ext uri="{D42A27DB-BD31-4B8C-83A1-F6EECF244321}">
                <p14:modId xmlns:p14="http://schemas.microsoft.com/office/powerpoint/2010/main" val="3005784837"/>
              </p:ext>
            </p:extLst>
          </p:nvPr>
        </p:nvGraphicFramePr>
        <p:xfrm>
          <a:off x="920883" y="1092675"/>
          <a:ext cx="5738649" cy="5210364"/>
        </p:xfrm>
        <a:graphic>
          <a:graphicData uri="http://schemas.openxmlformats.org/drawingml/2006/table">
            <a:tbl>
              <a:tblPr/>
              <a:tblGrid>
                <a:gridCol w="819807">
                  <a:extLst>
                    <a:ext uri="{9D8B030D-6E8A-4147-A177-3AD203B41FA5}">
                      <a16:colId xmlns:a16="http://schemas.microsoft.com/office/drawing/2014/main" val="2224277581"/>
                    </a:ext>
                  </a:extLst>
                </a:gridCol>
                <a:gridCol w="819807">
                  <a:extLst>
                    <a:ext uri="{9D8B030D-6E8A-4147-A177-3AD203B41FA5}">
                      <a16:colId xmlns:a16="http://schemas.microsoft.com/office/drawing/2014/main" val="2817007449"/>
                    </a:ext>
                  </a:extLst>
                </a:gridCol>
                <a:gridCol w="819807">
                  <a:extLst>
                    <a:ext uri="{9D8B030D-6E8A-4147-A177-3AD203B41FA5}">
                      <a16:colId xmlns:a16="http://schemas.microsoft.com/office/drawing/2014/main" val="1936648390"/>
                    </a:ext>
                  </a:extLst>
                </a:gridCol>
                <a:gridCol w="819807">
                  <a:extLst>
                    <a:ext uri="{9D8B030D-6E8A-4147-A177-3AD203B41FA5}">
                      <a16:colId xmlns:a16="http://schemas.microsoft.com/office/drawing/2014/main" val="2699930337"/>
                    </a:ext>
                  </a:extLst>
                </a:gridCol>
                <a:gridCol w="819807">
                  <a:extLst>
                    <a:ext uri="{9D8B030D-6E8A-4147-A177-3AD203B41FA5}">
                      <a16:colId xmlns:a16="http://schemas.microsoft.com/office/drawing/2014/main" val="1793260890"/>
                    </a:ext>
                  </a:extLst>
                </a:gridCol>
                <a:gridCol w="819807">
                  <a:extLst>
                    <a:ext uri="{9D8B030D-6E8A-4147-A177-3AD203B41FA5}">
                      <a16:colId xmlns:a16="http://schemas.microsoft.com/office/drawing/2014/main" val="1964821013"/>
                    </a:ext>
                  </a:extLst>
                </a:gridCol>
                <a:gridCol w="819807">
                  <a:extLst>
                    <a:ext uri="{9D8B030D-6E8A-4147-A177-3AD203B41FA5}">
                      <a16:colId xmlns:a16="http://schemas.microsoft.com/office/drawing/2014/main" val="304921478"/>
                    </a:ext>
                  </a:extLst>
                </a:gridCol>
              </a:tblGrid>
              <a:tr h="225140">
                <a:tc gridSpan="3">
                  <a:txBody>
                    <a:bodyPr/>
                    <a:lstStyle/>
                    <a:p>
                      <a:pPr algn="l" fontAlgn="b"/>
                      <a:r>
                        <a:rPr lang="fr-FR" sz="1000" b="1" i="0" u="none" strike="noStrike" dirty="0">
                          <a:solidFill>
                            <a:srgbClr val="000000"/>
                          </a:solidFill>
                          <a:effectLst/>
                          <a:latin typeface="Calibri" panose="020F0502020204030204" pitchFamily="34" charset="0"/>
                        </a:rPr>
                        <a:t>PRODUITS D'EXPLOITATION</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fr-FR"/>
                    </a:p>
                  </a:txBody>
                  <a:tcPr/>
                </a:tc>
                <a:tc hMerge="1">
                  <a:txBody>
                    <a:bodyPr/>
                    <a:lstStyle/>
                    <a:p>
                      <a:endParaRPr lang="fr-FR"/>
                    </a:p>
                  </a:txBody>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dirty="0">
                          <a:solidFill>
                            <a:srgbClr val="000000"/>
                          </a:solidFill>
                          <a:effectLst/>
                          <a:latin typeface="Calibri" panose="020F0502020204030204" pitchFamily="34" charset="0"/>
                        </a:rPr>
                        <a:t>N</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dirty="0">
                          <a:solidFill>
                            <a:srgbClr val="000000"/>
                          </a:solidFill>
                          <a:effectLst/>
                          <a:latin typeface="Calibri" panose="020F0502020204030204" pitchFamily="34" charset="0"/>
                        </a:rPr>
                        <a:t>N-1</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561937898"/>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9818461"/>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3">
                  <a:txBody>
                    <a:bodyPr/>
                    <a:lstStyle/>
                    <a:p>
                      <a:pPr algn="l" fontAlgn="b"/>
                      <a:r>
                        <a:rPr lang="fr-FR" sz="1000" b="0" i="0" u="sng" strike="noStrike">
                          <a:solidFill>
                            <a:srgbClr val="000000"/>
                          </a:solidFill>
                          <a:effectLst/>
                          <a:latin typeface="Calibri" panose="020F0502020204030204" pitchFamily="34" charset="0"/>
                        </a:rPr>
                        <a:t>PRODUITS D'EXPLOITATION</a:t>
                      </a:r>
                    </a:p>
                  </a:txBody>
                  <a:tcPr marL="8273" marR="8273" marT="8273"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1000" b="0" i="0" u="none" strike="noStrike" dirty="0">
                          <a:solidFill>
                            <a:srgbClr val="000000"/>
                          </a:solidFill>
                          <a:effectLst/>
                          <a:latin typeface="+mn-lt"/>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41564437"/>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cotisations</a:t>
                      </a: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1000" b="0" i="0" u="none" strike="noStrike" dirty="0">
                          <a:solidFill>
                            <a:srgbClr val="000000"/>
                          </a:solidFill>
                          <a:effectLst/>
                          <a:latin typeface="+mn-lt"/>
                        </a:rPr>
                        <a:t>303 224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343 485</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55192836"/>
                  </a:ext>
                </a:extLst>
              </a:tr>
              <a:tr h="225140">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a:solidFill>
                            <a:srgbClr val="000000"/>
                          </a:solidFill>
                          <a:effectLst/>
                          <a:latin typeface="Calibri" panose="020F0502020204030204" pitchFamily="34" charset="0"/>
                        </a:rPr>
                        <a:t>subventions</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12 649</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84212668"/>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abonnement Courrier</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83 765</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96 538</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81092571"/>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3">
                  <a:txBody>
                    <a:bodyPr/>
                    <a:lstStyle/>
                    <a:p>
                      <a:pPr algn="l" fontAlgn="b"/>
                      <a:r>
                        <a:rPr lang="fr-FR" sz="1000" b="0" i="0" u="none" strike="noStrike" dirty="0">
                          <a:solidFill>
                            <a:srgbClr val="000000"/>
                          </a:solidFill>
                          <a:effectLst/>
                          <a:latin typeface="Calibri" panose="020F0502020204030204" pitchFamily="34" charset="0"/>
                        </a:rPr>
                        <a:t>prestations services diverses</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251</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a:effectLst/>
                          <a:latin typeface="+mn-lt"/>
                          <a:ea typeface="Times New Roman" panose="02020603050405020304" pitchFamily="18" charset="0"/>
                          <a:cs typeface="Arial" panose="020B0604020202020204" pitchFamily="34" charset="0"/>
                        </a:rPr>
                        <a:t>64</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38173713"/>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production stockée</a:t>
                      </a:r>
                    </a:p>
                  </a:txBody>
                  <a:tcPr marL="8273" marR="8273" marT="8273" marB="0" anchor="b">
                    <a:lnL>
                      <a:noFill/>
                    </a:lnL>
                    <a:lnR>
                      <a:noFill/>
                    </a:lnR>
                    <a:lnT>
                      <a:noFill/>
                    </a:lnT>
                    <a:lnB>
                      <a:noFill/>
                    </a:lnB>
                  </a:tcPr>
                </a:tc>
                <a:tc hMerge="1">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7 685</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64798071"/>
                  </a:ext>
                </a:extLst>
              </a:tr>
              <a:tr h="214418">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dons</a:t>
                      </a:r>
                    </a:p>
                  </a:txBody>
                  <a:tcPr marL="8273" marR="8273" marT="8273"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48 778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41 242</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51916033"/>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locations</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85 844</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27 440</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86393575"/>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autres produits</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7 209</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23 545</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47924303"/>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dirty="0">
                          <a:solidFill>
                            <a:srgbClr val="000000"/>
                          </a:solidFill>
                          <a:effectLst/>
                          <a:latin typeface="Calibri" panose="020F0502020204030204" pitchFamily="34" charset="0"/>
                        </a:rPr>
                        <a:t>reprise de provision</a:t>
                      </a:r>
                    </a:p>
                  </a:txBody>
                  <a:tcPr marL="8273" marR="8273" marT="8273" marB="0" anchor="b">
                    <a:lnL>
                      <a:noFill/>
                    </a:lnL>
                    <a:lnR>
                      <a:noFill/>
                    </a:lnR>
                    <a:lnT>
                      <a:noFill/>
                    </a:lnT>
                    <a:lnB>
                      <a:noFill/>
                    </a:lnB>
                  </a:tcPr>
                </a:tc>
                <a:tc hMerge="1">
                  <a:txBody>
                    <a:bodyPr/>
                    <a:lstStyle/>
                    <a:p>
                      <a:endParaRPr lang="fr-FR"/>
                    </a:p>
                  </a:txBody>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19 241</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5 728</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98813983"/>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33468421"/>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sng" strike="noStrike">
                          <a:solidFill>
                            <a:srgbClr val="000000"/>
                          </a:solidFill>
                          <a:effectLst/>
                          <a:latin typeface="Calibri" panose="020F0502020204030204" pitchFamily="34" charset="0"/>
                        </a:rPr>
                        <a:t>total</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548 312</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558 376</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246254919"/>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mn-lt"/>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67026979"/>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2">
                  <a:txBody>
                    <a:bodyPr/>
                    <a:lstStyle/>
                    <a:p>
                      <a:pPr algn="l" fontAlgn="b"/>
                      <a:r>
                        <a:rPr lang="fr-FR" sz="1000" b="0" i="0" u="none" strike="noStrike">
                          <a:solidFill>
                            <a:srgbClr val="000000"/>
                          </a:solidFill>
                          <a:effectLst/>
                          <a:latin typeface="Calibri" panose="020F0502020204030204" pitchFamily="34" charset="0"/>
                        </a:rPr>
                        <a:t>PRODUITS FINANCIERS</a:t>
                      </a:r>
                    </a:p>
                  </a:txBody>
                  <a:tcPr marL="8273" marR="8273" marT="8273" marB="0"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a:noFill/>
                    </a:lnB>
                    <a:solidFill>
                      <a:srgbClr val="E2EFDA"/>
                    </a:solidFill>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3 030</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 362</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2329334"/>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83168987"/>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gridSpan="3">
                  <a:txBody>
                    <a:bodyPr/>
                    <a:lstStyle/>
                    <a:p>
                      <a:pPr algn="l" fontAlgn="b"/>
                      <a:r>
                        <a:rPr lang="fr-FR" sz="1000" b="0" i="0" u="none" strike="noStrike">
                          <a:solidFill>
                            <a:srgbClr val="000000"/>
                          </a:solidFill>
                          <a:effectLst/>
                          <a:latin typeface="Calibri" panose="020F0502020204030204" pitchFamily="34" charset="0"/>
                        </a:rPr>
                        <a:t>PRODUITS EXCEPTIONNELS</a:t>
                      </a:r>
                    </a:p>
                  </a:txBody>
                  <a:tcPr marL="8273" marR="8273" marT="8273"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2 398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 27 975</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997624330"/>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sng"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90559089"/>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 </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38723517"/>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r>
                        <a:rPr lang="fr-FR" sz="1000" b="0"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a:noFill/>
                    </a:lnB>
                    <a:solidFill>
                      <a:srgbClr val="FFF2CC"/>
                    </a:solidFill>
                  </a:tcPr>
                </a:tc>
                <a:tc gridSpan="3">
                  <a:txBody>
                    <a:bodyPr/>
                    <a:lstStyle/>
                    <a:p>
                      <a:pPr algn="ctr" fontAlgn="b"/>
                      <a:r>
                        <a:rPr lang="fr-FR" sz="1000" b="0" i="0" u="none" strike="noStrike">
                          <a:solidFill>
                            <a:srgbClr val="000000"/>
                          </a:solidFill>
                          <a:effectLst/>
                          <a:latin typeface="Calibri" panose="020F0502020204030204" pitchFamily="34" charset="0"/>
                        </a:rPr>
                        <a:t>déficit</a:t>
                      </a: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1000" dirty="0">
                          <a:effectLst/>
                          <a:latin typeface="+mn-lt"/>
                          <a:ea typeface="Times New Roman" panose="02020603050405020304" pitchFamily="18" charset="0"/>
                          <a:cs typeface="Arial" panose="020B0604020202020204" pitchFamily="34" charset="0"/>
                        </a:rPr>
                        <a:t>4 309</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r">
                        <a:lnSpc>
                          <a:spcPct val="115000"/>
                        </a:lnSpc>
                        <a:spcAft>
                          <a:spcPts val="1000"/>
                        </a:spcAft>
                      </a:pPr>
                      <a:r>
                        <a:rPr lang="fr-FR" sz="1000" dirty="0">
                          <a:solidFill>
                            <a:srgbClr val="000000"/>
                          </a:solidFill>
                          <a:effectLst/>
                          <a:latin typeface="+mn-lt"/>
                          <a:ea typeface="Times New Roman" panose="02020603050405020304" pitchFamily="18" charset="0"/>
                          <a:cs typeface="Arial" panose="020B0604020202020204" pitchFamily="34" charset="0"/>
                        </a:rPr>
                        <a:t>36 614</a:t>
                      </a:r>
                      <a:endParaRPr lang="fr-FR" sz="10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extLst>
                  <a:ext uri="{0D108BD9-81ED-4DB2-BD59-A6C34878D82A}">
                    <a16:rowId xmlns:a16="http://schemas.microsoft.com/office/drawing/2014/main" val="1090393592"/>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19228860"/>
                  </a:ext>
                </a:extLst>
              </a:tr>
              <a:tr h="214418">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panose="020F0502020204030204" pitchFamily="34" charset="0"/>
                      </a:endParaRPr>
                    </a:p>
                  </a:txBody>
                  <a:tcPr marL="8273" marR="8273" marT="827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1000" b="0" i="0" u="none" strike="noStrike" dirty="0">
                        <a:solidFill>
                          <a:srgbClr val="000000"/>
                        </a:solidFill>
                        <a:effectLst/>
                        <a:latin typeface="Calibri" panose="020F0502020204030204" pitchFamily="34" charset="0"/>
                      </a:endParaRP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1000" b="0" i="0" u="none" strike="noStrike" dirty="0">
                          <a:solidFill>
                            <a:srgbClr val="000000"/>
                          </a:solidFill>
                          <a:effectLst/>
                          <a:latin typeface="Calibri" panose="020F0502020204030204" pitchFamily="34" charset="0"/>
                        </a:rPr>
                        <a:t>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32220"/>
                  </a:ext>
                </a:extLst>
              </a:tr>
              <a:tr h="225140">
                <a:tc>
                  <a:txBody>
                    <a:bodyPr/>
                    <a:lstStyle/>
                    <a:p>
                      <a:pPr algn="l" fontAlgn="b"/>
                      <a:r>
                        <a:rPr lang="fr-FR" sz="1000" b="1" i="0" u="none" strike="noStrike">
                          <a:solidFill>
                            <a:srgbClr val="000000"/>
                          </a:solidFill>
                          <a:effectLst/>
                          <a:latin typeface="Calibri" panose="020F0502020204030204" pitchFamily="34" charset="0"/>
                        </a:rPr>
                        <a:t>TOTAL</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dirty="0">
                          <a:solidFill>
                            <a:srgbClr val="000000"/>
                          </a:solidFill>
                          <a:effectLst/>
                          <a:latin typeface="Calibri" panose="020F0502020204030204" pitchFamily="34" charset="0"/>
                        </a:rPr>
                        <a:t> </a:t>
                      </a:r>
                    </a:p>
                  </a:txBody>
                  <a:tcPr marL="8273" marR="8273" marT="8273"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8273" marR="8273" marT="827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558 049</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623 327 </a:t>
                      </a:r>
                    </a:p>
                  </a:txBody>
                  <a:tcPr marL="8273" marR="8273" marT="8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936477888"/>
                  </a:ext>
                </a:extLst>
              </a:tr>
            </a:tbl>
          </a:graphicData>
        </a:graphic>
      </p:graphicFrame>
      <p:graphicFrame>
        <p:nvGraphicFramePr>
          <p:cNvPr id="4" name="Graphique 3">
            <a:extLst>
              <a:ext uri="{FF2B5EF4-FFF2-40B4-BE49-F238E27FC236}">
                <a16:creationId xmlns:a16="http://schemas.microsoft.com/office/drawing/2014/main" id="{484EA0EB-BA61-4A2E-BEFB-F030098FA606}"/>
              </a:ext>
            </a:extLst>
          </p:cNvPr>
          <p:cNvGraphicFramePr/>
          <p:nvPr>
            <p:extLst>
              <p:ext uri="{D42A27DB-BD31-4B8C-83A1-F6EECF244321}">
                <p14:modId xmlns:p14="http://schemas.microsoft.com/office/powerpoint/2010/main" val="1147326907"/>
              </p:ext>
            </p:extLst>
          </p:nvPr>
        </p:nvGraphicFramePr>
        <p:xfrm>
          <a:off x="6943725" y="2032854"/>
          <a:ext cx="5029200" cy="3858160"/>
        </p:xfrm>
        <a:graphic>
          <a:graphicData uri="http://schemas.openxmlformats.org/drawingml/2006/chart">
            <c:chart xmlns:c="http://schemas.openxmlformats.org/drawingml/2006/chart" xmlns:r="http://schemas.openxmlformats.org/officeDocument/2006/relationships" r:id="rId3"/>
          </a:graphicData>
        </a:graphic>
      </p:graphicFrame>
      <p:sp>
        <p:nvSpPr>
          <p:cNvPr id="6" name="ZoneTexte 5">
            <a:extLst>
              <a:ext uri="{FF2B5EF4-FFF2-40B4-BE49-F238E27FC236}">
                <a16:creationId xmlns:a16="http://schemas.microsoft.com/office/drawing/2014/main" id="{76802319-0BCB-4657-ABE5-50261A6B2BFA}"/>
              </a:ext>
            </a:extLst>
          </p:cNvPr>
          <p:cNvSpPr txBox="1"/>
          <p:nvPr/>
        </p:nvSpPr>
        <p:spPr>
          <a:xfrm>
            <a:off x="8222891" y="5891014"/>
            <a:ext cx="3279680" cy="369332"/>
          </a:xfrm>
          <a:prstGeom prst="rect">
            <a:avLst/>
          </a:prstGeom>
          <a:noFill/>
        </p:spPr>
        <p:txBody>
          <a:bodyPr wrap="none" rtlCol="0">
            <a:spAutoFit/>
          </a:bodyPr>
          <a:lstStyle/>
          <a:p>
            <a:r>
              <a:rPr lang="fr-FR" i="1" dirty="0">
                <a:solidFill>
                  <a:schemeClr val="accent2">
                    <a:lumMod val="75000"/>
                  </a:schemeClr>
                </a:solidFill>
              </a:rPr>
              <a:t>Attention : échelle logarithmique</a:t>
            </a:r>
          </a:p>
        </p:txBody>
      </p:sp>
    </p:spTree>
    <p:extLst>
      <p:ext uri="{BB962C8B-B14F-4D97-AF65-F5344CB8AC3E}">
        <p14:creationId xmlns:p14="http://schemas.microsoft.com/office/powerpoint/2010/main" val="3139633467"/>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COMPTE DE RESULTAT</a:t>
            </a:r>
          </a:p>
        </p:txBody>
      </p:sp>
      <p:pic>
        <p:nvPicPr>
          <p:cNvPr id="10" name="Image 9">
            <a:extLst>
              <a:ext uri="{FF2B5EF4-FFF2-40B4-BE49-F238E27FC236}">
                <a16:creationId xmlns:a16="http://schemas.microsoft.com/office/drawing/2014/main" id="{0AF2F7AB-9C28-4702-8946-011F9DCF03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11" name="ZoneTexte 10">
            <a:extLst>
              <a:ext uri="{FF2B5EF4-FFF2-40B4-BE49-F238E27FC236}">
                <a16:creationId xmlns:a16="http://schemas.microsoft.com/office/drawing/2014/main" id="{BF740D26-10FF-4ED5-8935-DBFCD10C68FB}"/>
              </a:ext>
            </a:extLst>
          </p:cNvPr>
          <p:cNvSpPr txBox="1"/>
          <p:nvPr/>
        </p:nvSpPr>
        <p:spPr>
          <a:xfrm>
            <a:off x="9049407" y="597654"/>
            <a:ext cx="1984453" cy="584775"/>
          </a:xfrm>
          <a:prstGeom prst="rect">
            <a:avLst/>
          </a:prstGeom>
          <a:noFill/>
        </p:spPr>
        <p:txBody>
          <a:bodyPr wrap="square" rtlCol="0">
            <a:spAutoFit/>
          </a:bodyPr>
          <a:lstStyle/>
          <a:p>
            <a:pPr algn="ctr"/>
            <a:r>
              <a:rPr lang="fr-FR" sz="3200" b="1" u="sng" dirty="0">
                <a:solidFill>
                  <a:schemeClr val="tx1">
                    <a:lumMod val="50000"/>
                    <a:lumOff val="50000"/>
                  </a:schemeClr>
                </a:solidFill>
              </a:rPr>
              <a:t>Charges</a:t>
            </a:r>
            <a:endParaRPr lang="fr-FR" sz="4000" b="1" u="sng" dirty="0">
              <a:solidFill>
                <a:schemeClr val="tx1">
                  <a:lumMod val="50000"/>
                  <a:lumOff val="50000"/>
                </a:schemeClr>
              </a:solidFill>
            </a:endParaRPr>
          </a:p>
        </p:txBody>
      </p:sp>
      <p:sp>
        <p:nvSpPr>
          <p:cNvPr id="14" name="Flèche : droite 13">
            <a:extLst>
              <a:ext uri="{FF2B5EF4-FFF2-40B4-BE49-F238E27FC236}">
                <a16:creationId xmlns:a16="http://schemas.microsoft.com/office/drawing/2014/main" id="{0B4E6199-D0C7-47C6-8951-4309EE25EFAD}"/>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a:extLst>
              <a:ext uri="{FF2B5EF4-FFF2-40B4-BE49-F238E27FC236}">
                <a16:creationId xmlns:a16="http://schemas.microsoft.com/office/drawing/2014/main" id="{16484F5A-ED84-439D-8A0A-DB8DD89A9859}"/>
              </a:ext>
            </a:extLst>
          </p:cNvPr>
          <p:cNvGraphicFramePr>
            <a:graphicFrameLocks noGrp="1"/>
          </p:cNvGraphicFramePr>
          <p:nvPr>
            <p:extLst>
              <p:ext uri="{D42A27DB-BD31-4B8C-83A1-F6EECF244321}">
                <p14:modId xmlns:p14="http://schemas.microsoft.com/office/powerpoint/2010/main" val="1129493321"/>
              </p:ext>
            </p:extLst>
          </p:nvPr>
        </p:nvGraphicFramePr>
        <p:xfrm>
          <a:off x="1006034" y="1092675"/>
          <a:ext cx="5423341" cy="5618712"/>
        </p:xfrm>
        <a:graphic>
          <a:graphicData uri="http://schemas.openxmlformats.org/drawingml/2006/table">
            <a:tbl>
              <a:tblPr/>
              <a:tblGrid>
                <a:gridCol w="774763">
                  <a:extLst>
                    <a:ext uri="{9D8B030D-6E8A-4147-A177-3AD203B41FA5}">
                      <a16:colId xmlns:a16="http://schemas.microsoft.com/office/drawing/2014/main" val="575277780"/>
                    </a:ext>
                  </a:extLst>
                </a:gridCol>
                <a:gridCol w="774763">
                  <a:extLst>
                    <a:ext uri="{9D8B030D-6E8A-4147-A177-3AD203B41FA5}">
                      <a16:colId xmlns:a16="http://schemas.microsoft.com/office/drawing/2014/main" val="937771226"/>
                    </a:ext>
                  </a:extLst>
                </a:gridCol>
                <a:gridCol w="774763">
                  <a:extLst>
                    <a:ext uri="{9D8B030D-6E8A-4147-A177-3AD203B41FA5}">
                      <a16:colId xmlns:a16="http://schemas.microsoft.com/office/drawing/2014/main" val="2531821683"/>
                    </a:ext>
                  </a:extLst>
                </a:gridCol>
                <a:gridCol w="774763">
                  <a:extLst>
                    <a:ext uri="{9D8B030D-6E8A-4147-A177-3AD203B41FA5}">
                      <a16:colId xmlns:a16="http://schemas.microsoft.com/office/drawing/2014/main" val="3606796288"/>
                    </a:ext>
                  </a:extLst>
                </a:gridCol>
                <a:gridCol w="774763">
                  <a:extLst>
                    <a:ext uri="{9D8B030D-6E8A-4147-A177-3AD203B41FA5}">
                      <a16:colId xmlns:a16="http://schemas.microsoft.com/office/drawing/2014/main" val="3033647348"/>
                    </a:ext>
                  </a:extLst>
                </a:gridCol>
                <a:gridCol w="774763">
                  <a:extLst>
                    <a:ext uri="{9D8B030D-6E8A-4147-A177-3AD203B41FA5}">
                      <a16:colId xmlns:a16="http://schemas.microsoft.com/office/drawing/2014/main" val="2175266867"/>
                    </a:ext>
                  </a:extLst>
                </a:gridCol>
                <a:gridCol w="774763">
                  <a:extLst>
                    <a:ext uri="{9D8B030D-6E8A-4147-A177-3AD203B41FA5}">
                      <a16:colId xmlns:a16="http://schemas.microsoft.com/office/drawing/2014/main" val="3131851278"/>
                    </a:ext>
                  </a:extLst>
                </a:gridCol>
              </a:tblGrid>
              <a:tr h="216502">
                <a:tc>
                  <a:txBody>
                    <a:bodyPr/>
                    <a:lstStyle/>
                    <a:p>
                      <a:pPr algn="l" fontAlgn="b"/>
                      <a:r>
                        <a:rPr lang="fr-FR" sz="900" b="1" i="0" u="none" strike="noStrike">
                          <a:solidFill>
                            <a:srgbClr val="000000"/>
                          </a:solidFill>
                          <a:effectLst/>
                          <a:latin typeface="Calibri" panose="020F0502020204030204" pitchFamily="34" charset="0"/>
                        </a:rPr>
                        <a:t>CHARGES</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a:solidFill>
                            <a:srgbClr val="000000"/>
                          </a:solidFill>
                          <a:effectLst/>
                          <a:latin typeface="Calibri" panose="020F0502020204030204" pitchFamily="34" charset="0"/>
                        </a:rPr>
                        <a:t>N</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1000" b="1" i="0" u="none" strike="noStrike">
                          <a:solidFill>
                            <a:srgbClr val="000000"/>
                          </a:solidFill>
                          <a:effectLst/>
                          <a:latin typeface="Calibri" panose="020F0502020204030204" pitchFamily="34" charset="0"/>
                        </a:rPr>
                        <a:t>N-1</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456460534"/>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69101911"/>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sng" strike="noStrike" dirty="0">
                          <a:solidFill>
                            <a:srgbClr val="000000"/>
                          </a:solidFill>
                          <a:effectLst/>
                          <a:latin typeface="Calibri" panose="020F0502020204030204" pitchFamily="34" charset="0"/>
                        </a:rPr>
                        <a:t>CHARGES D'EXPLOITATION</a:t>
                      </a:r>
                    </a:p>
                  </a:txBody>
                  <a:tcPr marL="7829" marR="7829" marT="7829"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7422027"/>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kern="1200" dirty="0">
                          <a:solidFill>
                            <a:schemeClr val="tx1"/>
                          </a:solidFill>
                          <a:effectLst/>
                          <a:latin typeface="+mn-lt"/>
                          <a:ea typeface="+mn-ea"/>
                          <a:cs typeface="+mn-cs"/>
                        </a:rPr>
                        <a:t>impression Courrier</a:t>
                      </a:r>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900" b="0" i="0" u="none" strike="noStrike" dirty="0">
                          <a:solidFill>
                            <a:srgbClr val="000000"/>
                          </a:solidFill>
                          <a:effectLst/>
                          <a:latin typeface="Calibri" panose="020F0502020204030204" pitchFamily="34" charset="0"/>
                        </a:rPr>
                        <a:t>36 365</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34 216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53265464"/>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kern="1200" dirty="0">
                          <a:solidFill>
                            <a:schemeClr val="tx1"/>
                          </a:solidFill>
                          <a:effectLst/>
                          <a:latin typeface="+mn-lt"/>
                          <a:ea typeface="+mn-ea"/>
                          <a:cs typeface="+mn-cs"/>
                        </a:rPr>
                        <a:t>achats et charges externes</a:t>
                      </a:r>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241 107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303 216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1532785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impôts et taxes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18 284</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19 192</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73812696"/>
                  </a:ext>
                </a:extLst>
              </a:tr>
              <a:tr h="200233">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dirty="0">
                          <a:solidFill>
                            <a:srgbClr val="000000"/>
                          </a:solidFill>
                          <a:effectLst/>
                          <a:latin typeface="Calibri" panose="020F0502020204030204" pitchFamily="34" charset="0"/>
                        </a:rPr>
                        <a:t>rémunération  du personnel</a:t>
                      </a:r>
                    </a:p>
                  </a:txBody>
                  <a:tcPr marL="7829" marR="7829" marT="7829" marB="0" anchor="b">
                    <a:lnL>
                      <a:noFill/>
                    </a:lnL>
                    <a:lnT>
                      <a:noFill/>
                    </a:lnT>
                    <a:lnB>
                      <a:noFill/>
                    </a:lnB>
                  </a:tcPr>
                </a:tc>
                <a:tc hMerge="1">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dirty="0"/>
                    </a:p>
                  </a:txBody>
                  <a:tcPr/>
                </a:tc>
                <a:tc>
                  <a:txBody>
                    <a:bodyPr/>
                    <a:lstStyle/>
                    <a:p>
                      <a:pPr algn="r" fontAlgn="b"/>
                      <a:r>
                        <a:rPr lang="fr-FR" sz="900" b="0" i="0" u="none" strike="noStrike" dirty="0">
                          <a:solidFill>
                            <a:srgbClr val="000000"/>
                          </a:solidFill>
                          <a:effectLst/>
                          <a:latin typeface="Calibri" panose="020F0502020204030204" pitchFamily="34" charset="0"/>
                        </a:rPr>
                        <a:t>159 450</a:t>
                      </a:r>
                    </a:p>
                  </a:txBody>
                  <a:tcPr marL="7829" marR="7829" marT="7829" marB="0" anchor="b">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155 521</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8476466"/>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charges sociales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66 604</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66 636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150528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dotations aux amortissements</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900" b="0" i="0" u="none" strike="noStrike" dirty="0">
                          <a:solidFill>
                            <a:srgbClr val="000000"/>
                          </a:solidFill>
                          <a:effectLst/>
                          <a:latin typeface="Calibri" panose="020F0502020204030204" pitchFamily="34" charset="0"/>
                        </a:rPr>
                        <a:t>19 676</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15 750</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17707717"/>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dotations aux provisions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17 950</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03506891"/>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autres charges</a:t>
                      </a:r>
                    </a:p>
                  </a:txBody>
                  <a:tcPr marL="7829" marR="7829" marT="7829" marB="0" anchor="b">
                    <a:lnL>
                      <a:noFill/>
                    </a:lnL>
                    <a:lnR>
                      <a:noFill/>
                    </a:lnR>
                    <a:lnT>
                      <a:noFill/>
                    </a:lnT>
                    <a:lnB>
                      <a:noFill/>
                    </a:lnB>
                  </a:tcPr>
                </a:tc>
                <a:tc hMerge="1">
                  <a:txBody>
                    <a:bodyPr/>
                    <a:lstStyle/>
                    <a:p>
                      <a:endParaRPr lang="fr-FR"/>
                    </a:p>
                  </a:txBody>
                  <a:tcPr/>
                </a:tc>
                <a:tc>
                  <a:txBody>
                    <a:bodyPr/>
                    <a:lstStyle/>
                    <a:p>
                      <a:pPr algn="l" fontAlgn="b"/>
                      <a:endParaRPr lang="fr-FR" sz="900" b="0" i="0" u="sng"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22</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5</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4664051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027183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sng"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r-FR" sz="900" b="0" i="0" u="none" strike="noStrike" dirty="0">
                          <a:solidFill>
                            <a:srgbClr val="000000"/>
                          </a:solidFill>
                          <a:effectLst/>
                          <a:latin typeface="Calibri" panose="020F0502020204030204" pitchFamily="34" charset="0"/>
                        </a:rPr>
                        <a:t>541 511</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marL="0" algn="r"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612 485</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33379648"/>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l"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 </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31343012"/>
                  </a:ext>
                </a:extLst>
              </a:tr>
              <a:tr h="199692">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dirty="0">
                          <a:solidFill>
                            <a:srgbClr val="000000"/>
                          </a:solidFill>
                          <a:effectLst/>
                          <a:latin typeface="Calibri" panose="020F0502020204030204" pitchFamily="34" charset="0"/>
                        </a:rPr>
                        <a:t>CHARGES FINANCIERES</a:t>
                      </a:r>
                    </a:p>
                  </a:txBody>
                  <a:tcPr marL="7829" marR="7829" marT="7829"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mn-lt"/>
                        </a:rPr>
                        <a:t>1 725</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marL="0" algn="r" rtl="0" eaLnBrk="1" fontAlgn="b" latinLnBrk="0" hangingPunct="1">
                        <a:spcBef>
                          <a:spcPts val="0"/>
                        </a:spcBef>
                        <a:spcAft>
                          <a:spcPts val="0"/>
                        </a:spcAft>
                      </a:pPr>
                      <a:r>
                        <a:rPr lang="fr-FR" sz="900" b="0" i="0" u="none" strike="noStrike" dirty="0">
                          <a:effectLst/>
                          <a:latin typeface="+mn-lt"/>
                        </a:rPr>
                        <a:t>898</a:t>
                      </a: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553575602"/>
                  </a:ext>
                </a:extLst>
              </a:tr>
              <a:tr h="199692">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CHARGES EXCEPTIONNELLES</a:t>
                      </a:r>
                    </a:p>
                  </a:txBody>
                  <a:tcPr marL="7829" marR="7829" marT="7829" marB="0"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758</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marL="0" algn="r"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6 206</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57194974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l"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 </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86840697"/>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dirty="0">
                          <a:solidFill>
                            <a:srgbClr val="000000"/>
                          </a:solidFill>
                          <a:effectLst/>
                          <a:latin typeface="Calibri" panose="020F0502020204030204" pitchFamily="34" charset="0"/>
                        </a:rPr>
                        <a:t>IMPÔT SOCIETE</a:t>
                      </a:r>
                    </a:p>
                  </a:txBody>
                  <a:tcPr marL="7829" marR="7829" marT="7829" marB="0"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l"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 </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521387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l"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 </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38940026"/>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3">
                  <a:txBody>
                    <a:bodyPr/>
                    <a:lstStyle/>
                    <a:p>
                      <a:pPr algn="l" fontAlgn="b"/>
                      <a:r>
                        <a:rPr lang="fr-FR" sz="900" b="0" i="0" u="none" strike="noStrike" dirty="0">
                          <a:solidFill>
                            <a:srgbClr val="000000"/>
                          </a:solidFill>
                          <a:effectLst/>
                          <a:latin typeface="Calibri" panose="020F0502020204030204" pitchFamily="34" charset="0"/>
                        </a:rPr>
                        <a:t>impôt sur revenus fonciers et société</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fontAlgn="b"/>
                      <a:r>
                        <a:rPr lang="fr-FR" sz="900" b="0" i="0" u="none" strike="noStrike" dirty="0">
                          <a:solidFill>
                            <a:srgbClr val="000000"/>
                          </a:solidFill>
                          <a:effectLst/>
                          <a:latin typeface="Calibri" panose="020F0502020204030204" pitchFamily="34" charset="0"/>
                        </a:rPr>
                        <a:t>14 054</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marL="0" algn="r"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3 737</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33306260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l"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 </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23779343"/>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dirty="0">
                        <a:solidFill>
                          <a:srgbClr val="000000"/>
                        </a:solidFill>
                        <a:effectLst/>
                        <a:latin typeface="Calibri" panose="020F0502020204030204" pitchFamily="34" charset="0"/>
                      </a:endParaRP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l"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 </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8768039"/>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TOTAL DES CHARGES</a:t>
                      </a:r>
                    </a:p>
                  </a:txBody>
                  <a:tcPr marL="7829" marR="7829" marT="7829" marB="0"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fontAlgn="b"/>
                      <a:r>
                        <a:rPr lang="fr-FR" sz="900" b="0" i="0" u="none" strike="noStrike" dirty="0">
                          <a:solidFill>
                            <a:srgbClr val="000000"/>
                          </a:solidFill>
                          <a:effectLst/>
                          <a:latin typeface="Calibri" panose="020F0502020204030204" pitchFamily="34" charset="0"/>
                        </a:rPr>
                        <a:t>558 048</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marL="0" algn="r" rtl="0" eaLnBrk="1" fontAlgn="b" latinLnBrk="0" hangingPunct="1">
                        <a:spcBef>
                          <a:spcPts val="0"/>
                        </a:spcBef>
                        <a:spcAft>
                          <a:spcPts val="0"/>
                        </a:spcAft>
                      </a:pPr>
                      <a:r>
                        <a:rPr lang="fr-FR" sz="900" b="0" i="0" u="none" strike="noStrike" kern="1200" dirty="0">
                          <a:solidFill>
                            <a:srgbClr val="000000"/>
                          </a:solidFill>
                          <a:effectLst/>
                          <a:latin typeface="Calibri" panose="020F0502020204030204" pitchFamily="34" charset="0"/>
                        </a:rPr>
                        <a:t>623 327</a:t>
                      </a:r>
                      <a:endParaRPr lang="fr-FR" sz="1800" b="0" i="0" u="none" strike="noStrike" dirty="0">
                        <a:effectLst/>
                        <a:latin typeface="Arial" panose="020B0604020202020204" pitchFamily="34" charset="0"/>
                      </a:endParaRPr>
                    </a:p>
                  </a:txBody>
                  <a:tcPr marL="7874" marR="7874" marT="78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246379019"/>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6382620"/>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gridSpan="4">
                  <a:txBody>
                    <a:bodyPr/>
                    <a:lstStyle/>
                    <a:p>
                      <a:pPr algn="ctr" fontAlgn="b"/>
                      <a:r>
                        <a:rPr lang="fr-FR" sz="900" b="0" i="0" u="none" strike="noStrike">
                          <a:solidFill>
                            <a:srgbClr val="000000"/>
                          </a:solidFill>
                          <a:effectLst/>
                          <a:latin typeface="Calibri" panose="020F0502020204030204" pitchFamily="34" charset="0"/>
                        </a:rPr>
                        <a:t>Excédent</a:t>
                      </a: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2CC"/>
                    </a:solidFill>
                  </a:tcPr>
                </a:tc>
                <a:extLst>
                  <a:ext uri="{0D108BD9-81ED-4DB2-BD59-A6C34878D82A}">
                    <a16:rowId xmlns:a16="http://schemas.microsoft.com/office/drawing/2014/main" val="1587948672"/>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54407134"/>
                  </a:ext>
                </a:extLst>
              </a:tr>
              <a:tr h="199692">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829" marR="7829" marT="78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7287327"/>
                  </a:ext>
                </a:extLst>
              </a:tr>
              <a:tr h="209677">
                <a:tc>
                  <a:txBody>
                    <a:bodyPr/>
                    <a:lstStyle/>
                    <a:p>
                      <a:pPr algn="l" fontAlgn="b"/>
                      <a:r>
                        <a:rPr lang="fr-FR" sz="1000" b="1" i="0" u="none" strike="noStrike">
                          <a:solidFill>
                            <a:srgbClr val="000000"/>
                          </a:solidFill>
                          <a:effectLst/>
                          <a:latin typeface="Calibri" panose="020F0502020204030204" pitchFamily="34" charset="0"/>
                        </a:rPr>
                        <a:t>TOTAL</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1000" b="1" i="0" u="none" strike="noStrike">
                          <a:solidFill>
                            <a:srgbClr val="000000"/>
                          </a:solidFill>
                          <a:effectLst/>
                          <a:latin typeface="Calibri" panose="020F0502020204030204" pitchFamily="34" charset="0"/>
                        </a:rPr>
                        <a:t> </a:t>
                      </a:r>
                    </a:p>
                  </a:txBody>
                  <a:tcPr marL="7829" marR="7829" marT="78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558 048</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r-FR" sz="1000" b="1" i="0" u="none" strike="noStrike" dirty="0">
                          <a:solidFill>
                            <a:srgbClr val="000000"/>
                          </a:solidFill>
                          <a:effectLst/>
                          <a:latin typeface="Calibri" panose="020F0502020204030204" pitchFamily="34" charset="0"/>
                        </a:rPr>
                        <a:t>623 327</a:t>
                      </a:r>
                    </a:p>
                  </a:txBody>
                  <a:tcPr marL="7829" marR="7829" marT="78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953000218"/>
                  </a:ext>
                </a:extLst>
              </a:tr>
            </a:tbl>
          </a:graphicData>
        </a:graphic>
      </p:graphicFrame>
      <p:graphicFrame>
        <p:nvGraphicFramePr>
          <p:cNvPr id="5" name="Graphique 4">
            <a:extLst>
              <a:ext uri="{FF2B5EF4-FFF2-40B4-BE49-F238E27FC236}">
                <a16:creationId xmlns:a16="http://schemas.microsoft.com/office/drawing/2014/main" id="{51C5A6C5-FD61-48FA-9755-51CD8A8E97EB}"/>
              </a:ext>
            </a:extLst>
          </p:cNvPr>
          <p:cNvGraphicFramePr/>
          <p:nvPr>
            <p:extLst>
              <p:ext uri="{D42A27DB-BD31-4B8C-83A1-F6EECF244321}">
                <p14:modId xmlns:p14="http://schemas.microsoft.com/office/powerpoint/2010/main" val="131403802"/>
              </p:ext>
            </p:extLst>
          </p:nvPr>
        </p:nvGraphicFramePr>
        <p:xfrm>
          <a:off x="6878179" y="2049393"/>
          <a:ext cx="5142371" cy="3751867"/>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a:extLst>
              <a:ext uri="{FF2B5EF4-FFF2-40B4-BE49-F238E27FC236}">
                <a16:creationId xmlns:a16="http://schemas.microsoft.com/office/drawing/2014/main" id="{5ABDC3B2-11DB-4452-8121-7AA7EDFDF66F}"/>
              </a:ext>
            </a:extLst>
          </p:cNvPr>
          <p:cNvSpPr txBox="1"/>
          <p:nvPr/>
        </p:nvSpPr>
        <p:spPr>
          <a:xfrm>
            <a:off x="7906286" y="5891014"/>
            <a:ext cx="3279680" cy="369332"/>
          </a:xfrm>
          <a:prstGeom prst="rect">
            <a:avLst/>
          </a:prstGeom>
          <a:noFill/>
        </p:spPr>
        <p:txBody>
          <a:bodyPr wrap="none" rtlCol="0">
            <a:spAutoFit/>
          </a:bodyPr>
          <a:lstStyle/>
          <a:p>
            <a:r>
              <a:rPr lang="fr-FR" i="1" dirty="0">
                <a:solidFill>
                  <a:schemeClr val="accent2">
                    <a:lumMod val="75000"/>
                  </a:schemeClr>
                </a:solidFill>
              </a:rPr>
              <a:t>Attention : échelle logarithmique</a:t>
            </a:r>
          </a:p>
        </p:txBody>
      </p:sp>
    </p:spTree>
    <p:extLst>
      <p:ext uri="{BB962C8B-B14F-4D97-AF65-F5344CB8AC3E}">
        <p14:creationId xmlns:p14="http://schemas.microsoft.com/office/powerpoint/2010/main" val="240663644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BILAN</a:t>
            </a:r>
          </a:p>
        </p:txBody>
      </p:sp>
    </p:spTree>
    <p:extLst>
      <p:ext uri="{BB962C8B-B14F-4D97-AF65-F5344CB8AC3E}">
        <p14:creationId xmlns:p14="http://schemas.microsoft.com/office/powerpoint/2010/main" val="31779843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BILAN</a:t>
            </a:r>
          </a:p>
        </p:txBody>
      </p:sp>
      <p:sp>
        <p:nvSpPr>
          <p:cNvPr id="13" name="ZoneTexte 12">
            <a:extLst>
              <a:ext uri="{FF2B5EF4-FFF2-40B4-BE49-F238E27FC236}">
                <a16:creationId xmlns:a16="http://schemas.microsoft.com/office/drawing/2014/main" id="{01B202BB-7416-4E8B-A7FB-1ECC14BF3D0F}"/>
              </a:ext>
            </a:extLst>
          </p:cNvPr>
          <p:cNvSpPr txBox="1"/>
          <p:nvPr/>
        </p:nvSpPr>
        <p:spPr>
          <a:xfrm>
            <a:off x="7416800" y="621683"/>
            <a:ext cx="3396343" cy="584775"/>
          </a:xfrm>
          <a:prstGeom prst="rect">
            <a:avLst/>
          </a:prstGeom>
          <a:noFill/>
        </p:spPr>
        <p:txBody>
          <a:bodyPr wrap="square" rtlCol="0">
            <a:spAutoFit/>
          </a:bodyPr>
          <a:lstStyle/>
          <a:p>
            <a:pPr algn="ctr"/>
            <a:r>
              <a:rPr lang="fr-FR" sz="3200" b="1" u="sng" dirty="0">
                <a:solidFill>
                  <a:schemeClr val="tx1">
                    <a:lumMod val="50000"/>
                    <a:lumOff val="50000"/>
                  </a:schemeClr>
                </a:solidFill>
              </a:rPr>
              <a:t>Actifs Immobilisés</a:t>
            </a:r>
            <a:endParaRPr lang="fr-FR" sz="4000" b="1" u="sng" dirty="0">
              <a:solidFill>
                <a:schemeClr val="tx1">
                  <a:lumMod val="50000"/>
                  <a:lumOff val="50000"/>
                </a:schemeClr>
              </a:solidFill>
            </a:endParaRPr>
          </a:p>
        </p:txBody>
      </p:sp>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9" name="Flèche : droite 8">
            <a:extLst>
              <a:ext uri="{FF2B5EF4-FFF2-40B4-BE49-F238E27FC236}">
                <a16:creationId xmlns:a16="http://schemas.microsoft.com/office/drawing/2014/main" id="{59F175E6-4E7C-453F-A62C-12105D7EF559}"/>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4" name="Tableau 3">
            <a:extLst>
              <a:ext uri="{FF2B5EF4-FFF2-40B4-BE49-F238E27FC236}">
                <a16:creationId xmlns:a16="http://schemas.microsoft.com/office/drawing/2014/main" id="{E370987A-208B-49D5-B277-A88140A1DFDE}"/>
              </a:ext>
            </a:extLst>
          </p:cNvPr>
          <p:cNvGraphicFramePr>
            <a:graphicFrameLocks noGrp="1"/>
          </p:cNvGraphicFramePr>
          <p:nvPr>
            <p:extLst>
              <p:ext uri="{D42A27DB-BD31-4B8C-83A1-F6EECF244321}">
                <p14:modId xmlns:p14="http://schemas.microsoft.com/office/powerpoint/2010/main" val="3983699032"/>
              </p:ext>
            </p:extLst>
          </p:nvPr>
        </p:nvGraphicFramePr>
        <p:xfrm>
          <a:off x="1490114" y="847181"/>
          <a:ext cx="4638287" cy="5659896"/>
        </p:xfrm>
        <a:graphic>
          <a:graphicData uri="http://schemas.openxmlformats.org/drawingml/2006/table">
            <a:tbl>
              <a:tblPr/>
              <a:tblGrid>
                <a:gridCol w="610301">
                  <a:extLst>
                    <a:ext uri="{9D8B030D-6E8A-4147-A177-3AD203B41FA5}">
                      <a16:colId xmlns:a16="http://schemas.microsoft.com/office/drawing/2014/main" val="432137724"/>
                    </a:ext>
                  </a:extLst>
                </a:gridCol>
                <a:gridCol w="610301">
                  <a:extLst>
                    <a:ext uri="{9D8B030D-6E8A-4147-A177-3AD203B41FA5}">
                      <a16:colId xmlns:a16="http://schemas.microsoft.com/office/drawing/2014/main" val="4228798213"/>
                    </a:ext>
                  </a:extLst>
                </a:gridCol>
                <a:gridCol w="610301">
                  <a:extLst>
                    <a:ext uri="{9D8B030D-6E8A-4147-A177-3AD203B41FA5}">
                      <a16:colId xmlns:a16="http://schemas.microsoft.com/office/drawing/2014/main" val="3198420630"/>
                    </a:ext>
                  </a:extLst>
                </a:gridCol>
                <a:gridCol w="610301">
                  <a:extLst>
                    <a:ext uri="{9D8B030D-6E8A-4147-A177-3AD203B41FA5}">
                      <a16:colId xmlns:a16="http://schemas.microsoft.com/office/drawing/2014/main" val="2978209464"/>
                    </a:ext>
                  </a:extLst>
                </a:gridCol>
                <a:gridCol w="976481">
                  <a:extLst>
                    <a:ext uri="{9D8B030D-6E8A-4147-A177-3AD203B41FA5}">
                      <a16:colId xmlns:a16="http://schemas.microsoft.com/office/drawing/2014/main" val="2381436231"/>
                    </a:ext>
                  </a:extLst>
                </a:gridCol>
                <a:gridCol w="610301">
                  <a:extLst>
                    <a:ext uri="{9D8B030D-6E8A-4147-A177-3AD203B41FA5}">
                      <a16:colId xmlns:a16="http://schemas.microsoft.com/office/drawing/2014/main" val="1225493621"/>
                    </a:ext>
                  </a:extLst>
                </a:gridCol>
                <a:gridCol w="610301">
                  <a:extLst>
                    <a:ext uri="{9D8B030D-6E8A-4147-A177-3AD203B41FA5}">
                      <a16:colId xmlns:a16="http://schemas.microsoft.com/office/drawing/2014/main" val="3256963835"/>
                    </a:ext>
                  </a:extLst>
                </a:gridCol>
              </a:tblGrid>
              <a:tr h="160204">
                <a:tc>
                  <a:txBody>
                    <a:bodyPr/>
                    <a:lstStyle/>
                    <a:p>
                      <a:pPr algn="l" fontAlgn="b"/>
                      <a:r>
                        <a:rPr lang="fr-FR" sz="900" b="1" i="0" u="none" strike="noStrike">
                          <a:solidFill>
                            <a:srgbClr val="000000"/>
                          </a:solidFill>
                          <a:effectLst/>
                          <a:latin typeface="Calibri" panose="020F0502020204030204" pitchFamily="34" charset="0"/>
                        </a:rPr>
                        <a:t>ACTIF</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a:solidFill>
                            <a:srgbClr val="000000"/>
                          </a:solidFill>
                          <a:effectLst/>
                          <a:latin typeface="Calibri" panose="020F0502020204030204" pitchFamily="34" charset="0"/>
                        </a:rPr>
                        <a:t>N</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N-1</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16908094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11029884"/>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sng" strike="noStrike">
                          <a:solidFill>
                            <a:srgbClr val="000000"/>
                          </a:solidFill>
                          <a:effectLst/>
                          <a:latin typeface="Calibri" panose="020F0502020204030204" pitchFamily="34" charset="0"/>
                        </a:rPr>
                        <a:t>ACTIF IMMOBILISE</a:t>
                      </a:r>
                    </a:p>
                  </a:txBody>
                  <a:tcPr marL="93302" marR="93302" marT="46651" marB="46651"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2316472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62049242"/>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Immobilisations incorporelles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8730183"/>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immobilisations corporelles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523 328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416 393</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57716754"/>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immobilisations financieres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314849"/>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88171240"/>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523 328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416 393</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102709764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4163367"/>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sng" strike="noStrike">
                          <a:solidFill>
                            <a:srgbClr val="000000"/>
                          </a:solidFill>
                          <a:effectLst/>
                          <a:latin typeface="Calibri" panose="020F0502020204030204" pitchFamily="34" charset="0"/>
                        </a:rPr>
                        <a:t>ACTIF CIRCULANT</a:t>
                      </a:r>
                    </a:p>
                  </a:txBody>
                  <a:tcPr marL="93302" marR="93302" marT="46651" marB="46651"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a:noFill/>
                    </a:lnB>
                    <a:solidFill>
                      <a:srgbClr val="E2EFDA"/>
                    </a:solidFill>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5999659"/>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760780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Stocks</a:t>
                      </a: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3 129</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6 136</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21340912"/>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dirty="0">
                          <a:solidFill>
                            <a:srgbClr val="000000"/>
                          </a:solidFill>
                          <a:effectLst/>
                          <a:latin typeface="Calibri" panose="020F0502020204030204" pitchFamily="34" charset="0"/>
                        </a:rPr>
                        <a:t>avances et acomptes fournisseurs</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1 593</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1 901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6084546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créances clients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16714667"/>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autres créances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86 171</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42 281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9374653"/>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valeurs mobilieres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212 936</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300 044</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37877422"/>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disponibilites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846</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36 571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1354046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2">
                  <a:txBody>
                    <a:bodyPr/>
                    <a:lstStyle/>
                    <a:p>
                      <a:pPr algn="l" fontAlgn="b"/>
                      <a:r>
                        <a:rPr lang="fr-FR" sz="900" b="0" i="0" u="none" strike="noStrike">
                          <a:solidFill>
                            <a:srgbClr val="000000"/>
                          </a:solidFill>
                          <a:effectLst/>
                          <a:latin typeface="Calibri" panose="020F0502020204030204" pitchFamily="34" charset="0"/>
                        </a:rPr>
                        <a:t>tresorerie des territoires</a:t>
                      </a:r>
                    </a:p>
                  </a:txBody>
                  <a:tcPr marL="93302" marR="93302" marT="46651" marB="46651" anchor="b">
                    <a:lnL>
                      <a:noFill/>
                    </a:lnL>
                    <a:lnR>
                      <a:noFill/>
                    </a:lnR>
                    <a:lnT>
                      <a:noFill/>
                    </a:lnT>
                    <a:lnB>
                      <a:noFill/>
                    </a:lnB>
                  </a:tcPr>
                </a:tc>
                <a:tc hMerge="1">
                  <a:txBody>
                    <a:bodyPr/>
                    <a:lstStyle/>
                    <a:p>
                      <a:endParaRPr lang="fr-FR"/>
                    </a:p>
                  </a:txBody>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154 763</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96 074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23159589"/>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509115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459 437</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483 007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38922309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62219955"/>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sng" strike="noStrike">
                          <a:solidFill>
                            <a:srgbClr val="000000"/>
                          </a:solidFill>
                          <a:effectLst/>
                          <a:latin typeface="Calibri" panose="020F0502020204030204" pitchFamily="34" charset="0"/>
                        </a:rPr>
                        <a:t>Compte de régulirasation actif</a:t>
                      </a:r>
                    </a:p>
                  </a:txBody>
                  <a:tcPr marL="93302" marR="93302" marT="46651" marB="46651"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900" b="0"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7602676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6755868"/>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gridSpan="3">
                  <a:txBody>
                    <a:bodyPr/>
                    <a:lstStyle/>
                    <a:p>
                      <a:pPr algn="l" fontAlgn="b"/>
                      <a:r>
                        <a:rPr lang="fr-FR" sz="900" b="0" i="0" u="none" strike="noStrike">
                          <a:solidFill>
                            <a:srgbClr val="000000"/>
                          </a:solidFill>
                          <a:effectLst/>
                          <a:latin typeface="Calibri" panose="020F0502020204030204" pitchFamily="34" charset="0"/>
                        </a:rPr>
                        <a:t>charges constatées d'avance</a:t>
                      </a:r>
                    </a:p>
                  </a:txBody>
                  <a:tcPr marL="93302" marR="93302" marT="46651" marB="46651"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16 492</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13 974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3757175"/>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5876726"/>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r>
                        <a:rPr lang="fr-FR" sz="900" b="0" i="0" u="sng" strike="noStrike">
                          <a:solidFill>
                            <a:srgbClr val="000000"/>
                          </a:solidFill>
                          <a:effectLst/>
                          <a:latin typeface="Calibri" panose="020F0502020204030204" pitchFamily="34" charset="0"/>
                        </a:rPr>
                        <a:t>total</a:t>
                      </a: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16 492</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13 974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7583730"/>
                  </a:ext>
                </a:extLst>
              </a:tr>
              <a:tr h="152576">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7629" marR="7629" marT="76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1777920"/>
                  </a:ext>
                </a:extLst>
              </a:tr>
              <a:tr h="160204">
                <a:tc gridSpan="2">
                  <a:txBody>
                    <a:bodyPr/>
                    <a:lstStyle/>
                    <a:p>
                      <a:pPr algn="l" fontAlgn="b"/>
                      <a:r>
                        <a:rPr lang="fr-FR" sz="900" b="1" i="0" u="none" strike="noStrike">
                          <a:solidFill>
                            <a:srgbClr val="000000"/>
                          </a:solidFill>
                          <a:effectLst/>
                          <a:latin typeface="Calibri" panose="020F0502020204030204" pitchFamily="34" charset="0"/>
                        </a:rPr>
                        <a:t>TOTAL ACTIF</a:t>
                      </a:r>
                    </a:p>
                  </a:txBody>
                  <a:tcPr marL="93302" marR="93302" marT="46651" marB="46651"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629" marR="7629" marT="7629"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629" marR="7629" marT="76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a:lnSpc>
                          <a:spcPct val="115000"/>
                        </a:lnSpc>
                        <a:spcAft>
                          <a:spcPts val="1000"/>
                        </a:spcAft>
                      </a:pPr>
                      <a:r>
                        <a:rPr lang="fr-FR" sz="900" dirty="0">
                          <a:effectLst/>
                          <a:latin typeface="Gill Sans MT" panose="020B0502020104020203" pitchFamily="34" charset="0"/>
                          <a:ea typeface="Times New Roman" panose="02020603050405020304" pitchFamily="18" charset="0"/>
                          <a:cs typeface="Arial" panose="020B0604020202020204" pitchFamily="34" charset="0"/>
                        </a:rPr>
                        <a:t>999 257</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a:lnSpc>
                          <a:spcPct val="115000"/>
                        </a:lnSpc>
                        <a:spcAft>
                          <a:spcPts val="1000"/>
                        </a:spcAft>
                      </a:pPr>
                      <a:r>
                        <a:rPr lang="fr-FR" sz="9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913 374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7629" marR="7629" marT="76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609842877"/>
                  </a:ext>
                </a:extLst>
              </a:tr>
            </a:tbl>
          </a:graphicData>
        </a:graphic>
      </p:graphicFrame>
      <p:graphicFrame>
        <p:nvGraphicFramePr>
          <p:cNvPr id="10" name="Graphique 9">
            <a:extLst>
              <a:ext uri="{FF2B5EF4-FFF2-40B4-BE49-F238E27FC236}">
                <a16:creationId xmlns:a16="http://schemas.microsoft.com/office/drawing/2014/main" id="{E183C3D2-0F0D-4801-B703-1944BBC1EDEF}"/>
              </a:ext>
            </a:extLst>
          </p:cNvPr>
          <p:cNvGraphicFramePr/>
          <p:nvPr>
            <p:extLst>
              <p:ext uri="{D42A27DB-BD31-4B8C-83A1-F6EECF244321}">
                <p14:modId xmlns:p14="http://schemas.microsoft.com/office/powerpoint/2010/main" val="1684260256"/>
              </p:ext>
            </p:extLst>
          </p:nvPr>
        </p:nvGraphicFramePr>
        <p:xfrm>
          <a:off x="7009719" y="2042159"/>
          <a:ext cx="5105854" cy="4011561"/>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a:extLst>
              <a:ext uri="{FF2B5EF4-FFF2-40B4-BE49-F238E27FC236}">
                <a16:creationId xmlns:a16="http://schemas.microsoft.com/office/drawing/2014/main" id="{965E45B1-9496-483B-8A0B-6C03A45A8645}"/>
              </a:ext>
            </a:extLst>
          </p:cNvPr>
          <p:cNvSpPr txBox="1"/>
          <p:nvPr/>
        </p:nvSpPr>
        <p:spPr>
          <a:xfrm>
            <a:off x="8382743" y="5939937"/>
            <a:ext cx="3279680" cy="369332"/>
          </a:xfrm>
          <a:prstGeom prst="rect">
            <a:avLst/>
          </a:prstGeom>
          <a:noFill/>
        </p:spPr>
        <p:txBody>
          <a:bodyPr wrap="none" rtlCol="0">
            <a:spAutoFit/>
          </a:bodyPr>
          <a:lstStyle/>
          <a:p>
            <a:r>
              <a:rPr lang="fr-FR" i="1" dirty="0">
                <a:solidFill>
                  <a:schemeClr val="accent2">
                    <a:lumMod val="75000"/>
                  </a:schemeClr>
                </a:solidFill>
              </a:rPr>
              <a:t>Attention : échelle logarithmique</a:t>
            </a:r>
          </a:p>
        </p:txBody>
      </p:sp>
    </p:spTree>
    <p:extLst>
      <p:ext uri="{BB962C8B-B14F-4D97-AF65-F5344CB8AC3E}">
        <p14:creationId xmlns:p14="http://schemas.microsoft.com/office/powerpoint/2010/main" val="1314472507"/>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8A72811A-5C1A-4B3B-AD7A-B5C20059056D}"/>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BILAN</a:t>
            </a:r>
          </a:p>
        </p:txBody>
      </p:sp>
      <p:pic>
        <p:nvPicPr>
          <p:cNvPr id="7" name="Image 6">
            <a:extLst>
              <a:ext uri="{FF2B5EF4-FFF2-40B4-BE49-F238E27FC236}">
                <a16:creationId xmlns:a16="http://schemas.microsoft.com/office/drawing/2014/main" id="{46EC925E-A24E-4432-AD08-13D70BE480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9" name="ZoneTexte 8">
            <a:extLst>
              <a:ext uri="{FF2B5EF4-FFF2-40B4-BE49-F238E27FC236}">
                <a16:creationId xmlns:a16="http://schemas.microsoft.com/office/drawing/2014/main" id="{07E7CFC1-64F6-47D0-AEE5-E6006D730BCE}"/>
              </a:ext>
            </a:extLst>
          </p:cNvPr>
          <p:cNvSpPr txBox="1"/>
          <p:nvPr/>
        </p:nvSpPr>
        <p:spPr>
          <a:xfrm>
            <a:off x="9049407" y="597654"/>
            <a:ext cx="1984453" cy="584775"/>
          </a:xfrm>
          <a:prstGeom prst="rect">
            <a:avLst/>
          </a:prstGeom>
          <a:noFill/>
        </p:spPr>
        <p:txBody>
          <a:bodyPr wrap="square" rtlCol="0">
            <a:spAutoFit/>
          </a:bodyPr>
          <a:lstStyle/>
          <a:p>
            <a:pPr algn="ctr"/>
            <a:r>
              <a:rPr lang="fr-FR" sz="3200" b="1" u="sng" dirty="0">
                <a:solidFill>
                  <a:schemeClr val="tx1">
                    <a:lumMod val="50000"/>
                    <a:lumOff val="50000"/>
                  </a:schemeClr>
                </a:solidFill>
              </a:rPr>
              <a:t>Passif</a:t>
            </a:r>
            <a:endParaRPr lang="fr-FR" sz="4000" b="1" u="sng" dirty="0">
              <a:solidFill>
                <a:schemeClr val="tx1">
                  <a:lumMod val="50000"/>
                  <a:lumOff val="50000"/>
                </a:schemeClr>
              </a:solidFill>
            </a:endParaRPr>
          </a:p>
        </p:txBody>
      </p:sp>
      <p:sp>
        <p:nvSpPr>
          <p:cNvPr id="10" name="Flèche : droite 9">
            <a:extLst>
              <a:ext uri="{FF2B5EF4-FFF2-40B4-BE49-F238E27FC236}">
                <a16:creationId xmlns:a16="http://schemas.microsoft.com/office/drawing/2014/main" id="{A5E0D685-5AB0-4D3E-A6DD-80574504365B}"/>
              </a:ext>
            </a:extLst>
          </p:cNvPr>
          <p:cNvSpPr/>
          <p:nvPr/>
        </p:nvSpPr>
        <p:spPr>
          <a:xfrm rot="10800000">
            <a:off x="10813143" y="733397"/>
            <a:ext cx="1378857" cy="359278"/>
          </a:xfrm>
          <a:prstGeom prst="rightArrow">
            <a:avLst>
              <a:gd name="adj1" fmla="val 100000"/>
              <a:gd name="adj2" fmla="val 8226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au 1">
            <a:extLst>
              <a:ext uri="{FF2B5EF4-FFF2-40B4-BE49-F238E27FC236}">
                <a16:creationId xmlns:a16="http://schemas.microsoft.com/office/drawing/2014/main" id="{F7F46F42-C340-4BBD-9ADF-4FE9448700B9}"/>
              </a:ext>
            </a:extLst>
          </p:cNvPr>
          <p:cNvGraphicFramePr>
            <a:graphicFrameLocks noGrp="1"/>
          </p:cNvGraphicFramePr>
          <p:nvPr>
            <p:extLst>
              <p:ext uri="{D42A27DB-BD31-4B8C-83A1-F6EECF244321}">
                <p14:modId xmlns:p14="http://schemas.microsoft.com/office/powerpoint/2010/main" val="3285463224"/>
              </p:ext>
            </p:extLst>
          </p:nvPr>
        </p:nvGraphicFramePr>
        <p:xfrm>
          <a:off x="1781504" y="1092675"/>
          <a:ext cx="4314496" cy="5566999"/>
        </p:xfrm>
        <a:graphic>
          <a:graphicData uri="http://schemas.openxmlformats.org/drawingml/2006/table">
            <a:tbl>
              <a:tblPr/>
              <a:tblGrid>
                <a:gridCol w="630765">
                  <a:extLst>
                    <a:ext uri="{9D8B030D-6E8A-4147-A177-3AD203B41FA5}">
                      <a16:colId xmlns:a16="http://schemas.microsoft.com/office/drawing/2014/main" val="3038900307"/>
                    </a:ext>
                  </a:extLst>
                </a:gridCol>
                <a:gridCol w="630765">
                  <a:extLst>
                    <a:ext uri="{9D8B030D-6E8A-4147-A177-3AD203B41FA5}">
                      <a16:colId xmlns:a16="http://schemas.microsoft.com/office/drawing/2014/main" val="290345270"/>
                    </a:ext>
                  </a:extLst>
                </a:gridCol>
                <a:gridCol w="630765">
                  <a:extLst>
                    <a:ext uri="{9D8B030D-6E8A-4147-A177-3AD203B41FA5}">
                      <a16:colId xmlns:a16="http://schemas.microsoft.com/office/drawing/2014/main" val="1373584850"/>
                    </a:ext>
                  </a:extLst>
                </a:gridCol>
                <a:gridCol w="630765">
                  <a:extLst>
                    <a:ext uri="{9D8B030D-6E8A-4147-A177-3AD203B41FA5}">
                      <a16:colId xmlns:a16="http://schemas.microsoft.com/office/drawing/2014/main" val="3929493815"/>
                    </a:ext>
                  </a:extLst>
                </a:gridCol>
                <a:gridCol w="630765">
                  <a:extLst>
                    <a:ext uri="{9D8B030D-6E8A-4147-A177-3AD203B41FA5}">
                      <a16:colId xmlns:a16="http://schemas.microsoft.com/office/drawing/2014/main" val="2287906081"/>
                    </a:ext>
                  </a:extLst>
                </a:gridCol>
                <a:gridCol w="630765">
                  <a:extLst>
                    <a:ext uri="{9D8B030D-6E8A-4147-A177-3AD203B41FA5}">
                      <a16:colId xmlns:a16="http://schemas.microsoft.com/office/drawing/2014/main" val="1363164440"/>
                    </a:ext>
                  </a:extLst>
                </a:gridCol>
                <a:gridCol w="529906">
                  <a:extLst>
                    <a:ext uri="{9D8B030D-6E8A-4147-A177-3AD203B41FA5}">
                      <a16:colId xmlns:a16="http://schemas.microsoft.com/office/drawing/2014/main" val="2114406814"/>
                    </a:ext>
                  </a:extLst>
                </a:gridCol>
              </a:tblGrid>
              <a:tr h="148910">
                <a:tc>
                  <a:txBody>
                    <a:bodyPr/>
                    <a:lstStyle/>
                    <a:p>
                      <a:pPr algn="l" fontAlgn="b"/>
                      <a:r>
                        <a:rPr lang="fr-FR" sz="900" b="1" i="0" u="none" strike="noStrike">
                          <a:solidFill>
                            <a:srgbClr val="000000"/>
                          </a:solidFill>
                          <a:effectLst/>
                          <a:latin typeface="Calibri" panose="020F0502020204030204" pitchFamily="34" charset="0"/>
                        </a:rPr>
                        <a:t>PASSIF</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800" b="1"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a:solidFill>
                            <a:srgbClr val="000000"/>
                          </a:solidFill>
                          <a:effectLst/>
                          <a:latin typeface="Calibri" panose="020F0502020204030204" pitchFamily="34" charset="0"/>
                        </a:rPr>
                        <a:t>N</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ctr" fontAlgn="b"/>
                      <a:r>
                        <a:rPr lang="fr-FR" sz="900" b="1" i="0" u="none" strike="noStrike" dirty="0">
                          <a:solidFill>
                            <a:srgbClr val="000000"/>
                          </a:solidFill>
                          <a:effectLst/>
                          <a:latin typeface="Calibri" panose="020F0502020204030204" pitchFamily="34" charset="0"/>
                        </a:rPr>
                        <a:t>N-1</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407415108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08228058"/>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sng" strike="noStrike">
                          <a:solidFill>
                            <a:srgbClr val="000000"/>
                          </a:solidFill>
                          <a:effectLst/>
                          <a:latin typeface="Calibri" panose="020F0502020204030204" pitchFamily="34" charset="0"/>
                        </a:rPr>
                        <a:t>FONDS ASSOCIATIFS</a:t>
                      </a:r>
                    </a:p>
                  </a:txBody>
                  <a:tcPr marL="94593" marR="94593" marT="47297" marB="47297" anchor="b">
                    <a:lnL>
                      <a:noFill/>
                    </a:lnL>
                    <a:lnR>
                      <a:noFill/>
                    </a:lnR>
                    <a:lnT>
                      <a:noFill/>
                    </a:lnT>
                    <a:lnB>
                      <a:noFill/>
                    </a:lnB>
                    <a:solidFill>
                      <a:srgbClr val="E2EFDA"/>
                    </a:solidFill>
                  </a:tcPr>
                </a:tc>
                <a:tc hMerge="1">
                  <a:txBody>
                    <a:bodyPr/>
                    <a:lstStyle/>
                    <a:p>
                      <a:endParaRPr lang="fr-FR"/>
                    </a:p>
                  </a:txBody>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85187023"/>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29455026"/>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Fonds propres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25 411</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25 411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4724575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none" strike="noStrike" dirty="0">
                          <a:solidFill>
                            <a:srgbClr val="000000"/>
                          </a:solidFill>
                          <a:effectLst/>
                          <a:latin typeface="Calibri" panose="020F0502020204030204" pitchFamily="34" charset="0"/>
                        </a:rPr>
                        <a:t>    réserves</a:t>
                      </a: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173 411</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173 411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9881853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report à nouveau</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181 145</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217 759</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47130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resultat exercice</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- 4 309</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-36 614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9509469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517484"/>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375 658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379 967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4250799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3333705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3">
                  <a:txBody>
                    <a:bodyPr/>
                    <a:lstStyle/>
                    <a:p>
                      <a:pPr algn="l" fontAlgn="b"/>
                      <a:r>
                        <a:rPr lang="fr-FR" sz="800" b="0" i="0" u="sng" strike="noStrike">
                          <a:solidFill>
                            <a:srgbClr val="000000"/>
                          </a:solidFill>
                          <a:effectLst/>
                          <a:latin typeface="Calibri" panose="020F0502020204030204" pitchFamily="34" charset="0"/>
                        </a:rPr>
                        <a:t>PROVISIONS RISQUES ET CHARGES</a:t>
                      </a:r>
                    </a:p>
                  </a:txBody>
                  <a:tcPr marL="94593" marR="94593" marT="47297" marB="47297"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59788356"/>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70709214"/>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Provisions pour charges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11 107</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10 787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2072057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6840036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11 107</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10 787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236815709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292377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none" strike="noStrike">
                          <a:solidFill>
                            <a:srgbClr val="000000"/>
                          </a:solidFill>
                          <a:effectLst/>
                          <a:latin typeface="Calibri" panose="020F0502020204030204" pitchFamily="34" charset="0"/>
                        </a:rPr>
                        <a:t>DETTES</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a:noFill/>
                    </a:lnB>
                    <a:solidFill>
                      <a:srgbClr val="E2EFDA"/>
                    </a:solidFill>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4657039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6486220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Dettes financieres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270 960</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168 300</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6593034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dettes fournisseurs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143 145</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123 075</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01886912"/>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2">
                  <a:txBody>
                    <a:bodyPr/>
                    <a:lstStyle/>
                    <a:p>
                      <a:pPr algn="l" fontAlgn="b"/>
                      <a:r>
                        <a:rPr lang="fr-FR" sz="800" b="0" i="0" u="none" strike="noStrike">
                          <a:solidFill>
                            <a:srgbClr val="000000"/>
                          </a:solidFill>
                          <a:effectLst/>
                          <a:latin typeface="Calibri" panose="020F0502020204030204" pitchFamily="34" charset="0"/>
                        </a:rPr>
                        <a:t>autres dettes</a:t>
                      </a:r>
                    </a:p>
                  </a:txBody>
                  <a:tcPr marL="94593" marR="94593" marT="47297" marB="47297" anchor="b">
                    <a:lnL>
                      <a:noFill/>
                    </a:lnL>
                    <a:lnR>
                      <a:noFill/>
                    </a:lnR>
                    <a:lnT>
                      <a:noFill/>
                    </a:lnT>
                    <a:lnB>
                      <a:noFill/>
                    </a:lnB>
                  </a:tcPr>
                </a:tc>
                <a:tc hMerge="1">
                  <a:txBody>
                    <a:bodyPr/>
                    <a:lstStyle/>
                    <a:p>
                      <a:endParaRPr lang="fr-FR"/>
                    </a:p>
                  </a:txBody>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78 109</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119 181</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2080992"/>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47787683"/>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492 214</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410 557</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3044588802"/>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0588920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3">
                  <a:txBody>
                    <a:bodyPr/>
                    <a:lstStyle/>
                    <a:p>
                      <a:pPr algn="l" fontAlgn="b"/>
                      <a:r>
                        <a:rPr lang="fr-FR" sz="800" b="0" i="0" u="none" strike="noStrike">
                          <a:solidFill>
                            <a:srgbClr val="000000"/>
                          </a:solidFill>
                          <a:effectLst/>
                          <a:latin typeface="Calibri" panose="020F0502020204030204" pitchFamily="34" charset="0"/>
                        </a:rPr>
                        <a:t>COMPTE DE REGULARISATION PASSIF</a:t>
                      </a:r>
                    </a:p>
                  </a:txBody>
                  <a:tcPr marL="94593" marR="94593" marT="47297" marB="47297" anchor="b">
                    <a:lnL>
                      <a:noFill/>
                    </a:lnL>
                    <a:lnR>
                      <a:noFill/>
                    </a:lnR>
                    <a:lnT>
                      <a:noFill/>
                    </a:lnT>
                    <a:lnB>
                      <a:noFill/>
                    </a:lnB>
                    <a:solidFill>
                      <a:srgbClr val="E2EFDA"/>
                    </a:solidFill>
                  </a:tcPr>
                </a:tc>
                <a:tc hMerge="1">
                  <a:txBody>
                    <a:bodyPr/>
                    <a:lstStyle/>
                    <a:p>
                      <a:endParaRPr lang="fr-FR"/>
                    </a:p>
                  </a:txBody>
                  <a:tcPr/>
                </a:tc>
                <a:tc hMerge="1">
                  <a:txBody>
                    <a:bodyPr/>
                    <a:lstStyle/>
                    <a:p>
                      <a:endParaRPr lang="fr-FR"/>
                    </a:p>
                  </a:txBody>
                  <a:tcPr/>
                </a:tc>
                <a:tc>
                  <a:txBody>
                    <a:bodyPr/>
                    <a:lstStyle/>
                    <a:p>
                      <a:pPr algn="l" fontAlgn="b"/>
                      <a:r>
                        <a:rPr lang="fr-FR" sz="800" b="0"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41579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3656787"/>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gridSpan="3">
                  <a:txBody>
                    <a:bodyPr/>
                    <a:lstStyle/>
                    <a:p>
                      <a:pPr algn="l" fontAlgn="b"/>
                      <a:r>
                        <a:rPr lang="fr-FR" sz="800" b="0" i="0" u="none" strike="noStrike">
                          <a:solidFill>
                            <a:srgbClr val="000000"/>
                          </a:solidFill>
                          <a:effectLst/>
                          <a:latin typeface="Calibri" panose="020F0502020204030204" pitchFamily="34" charset="0"/>
                        </a:rPr>
                        <a:t>produits constatés d'avance</a:t>
                      </a:r>
                    </a:p>
                  </a:txBody>
                  <a:tcPr marL="94593" marR="94593" marT="47297" marB="47297"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120 278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112 064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23633815"/>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39655341"/>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r>
                        <a:rPr lang="fr-FR" sz="800" b="0" i="0" u="sng" strike="noStrike">
                          <a:solidFill>
                            <a:srgbClr val="000000"/>
                          </a:solidFill>
                          <a:effectLst/>
                          <a:latin typeface="Calibri" panose="020F0502020204030204" pitchFamily="34" charset="0"/>
                        </a:rPr>
                        <a:t>total</a:t>
                      </a: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120 278</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tc>
                  <a:txBody>
                    <a:bodyPr/>
                    <a:lstStyle/>
                    <a:p>
                      <a:pPr algn="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112 064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EFDA"/>
                    </a:solidFill>
                  </a:tcPr>
                </a:tc>
                <a:extLst>
                  <a:ext uri="{0D108BD9-81ED-4DB2-BD59-A6C34878D82A}">
                    <a16:rowId xmlns:a16="http://schemas.microsoft.com/office/drawing/2014/main" val="982418549"/>
                  </a:ext>
                </a:extLst>
              </a:tr>
              <a:tr h="140405">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a:noFill/>
                    </a:lnR>
                    <a:lnT>
                      <a:noFill/>
                    </a:lnT>
                    <a:lnB>
                      <a:noFill/>
                    </a:lnB>
                  </a:tcPr>
                </a:tc>
                <a:tc>
                  <a:txBody>
                    <a:bodyPr/>
                    <a:lstStyle/>
                    <a:p>
                      <a:pPr algn="l" fontAlgn="b"/>
                      <a:endParaRPr lang="fr-FR" sz="800" b="0" i="0" u="none" strike="noStrike">
                        <a:solidFill>
                          <a:srgbClr val="000000"/>
                        </a:solidFill>
                        <a:effectLst/>
                        <a:latin typeface="Calibri" panose="020F0502020204030204" pitchFamily="34" charset="0"/>
                      </a:endParaRPr>
                    </a:p>
                  </a:txBody>
                  <a:tcPr marL="7020" marR="7020" marT="70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endParaRPr lang="fr-FR" sz="900" dirty="0">
                        <a:effectLst/>
                        <a:latin typeface="+mn-lt"/>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29538"/>
                  </a:ext>
                </a:extLst>
              </a:tr>
              <a:tr h="148910">
                <a:tc gridSpan="2">
                  <a:txBody>
                    <a:bodyPr/>
                    <a:lstStyle/>
                    <a:p>
                      <a:pPr algn="l" fontAlgn="b"/>
                      <a:r>
                        <a:rPr lang="fr-FR" sz="900" b="1" i="0" u="none" strike="noStrike">
                          <a:solidFill>
                            <a:srgbClr val="000000"/>
                          </a:solidFill>
                          <a:effectLst/>
                          <a:latin typeface="Calibri" panose="020F0502020204030204" pitchFamily="34" charset="0"/>
                        </a:rPr>
                        <a:t>TOTAL DU PASSIF</a:t>
                      </a:r>
                    </a:p>
                  </a:txBody>
                  <a:tcPr marL="94593" marR="94593" marT="47297" marB="47297"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020" marR="7020" marT="7020" marB="0" anchor="b">
                    <a:lnL>
                      <a:noFill/>
                    </a:lnL>
                    <a:lnR>
                      <a:noFill/>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r-FR" sz="900" b="1" i="0" u="none" strike="noStrike">
                          <a:solidFill>
                            <a:srgbClr val="000000"/>
                          </a:solidFill>
                          <a:effectLst/>
                          <a:latin typeface="Calibri" panose="020F0502020204030204" pitchFamily="34" charset="0"/>
                        </a:rPr>
                        <a:t> </a:t>
                      </a:r>
                    </a:p>
                  </a:txBody>
                  <a:tcPr marL="7020" marR="7020" marT="70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9D08E"/>
                    </a:solidFill>
                  </a:tcPr>
                </a:tc>
                <a:tc>
                  <a:txBody>
                    <a:bodyPr/>
                    <a:lstStyle/>
                    <a:p>
                      <a:pPr algn="r">
                        <a:lnSpc>
                          <a:spcPct val="115000"/>
                        </a:lnSpc>
                        <a:spcAft>
                          <a:spcPts val="1000"/>
                        </a:spcAft>
                      </a:pPr>
                      <a:r>
                        <a:rPr lang="fr-FR" sz="900" dirty="0">
                          <a:effectLst/>
                          <a:latin typeface="+mn-lt"/>
                          <a:ea typeface="Times New Roman" panose="02020603050405020304" pitchFamily="18" charset="0"/>
                          <a:cs typeface="Arial" panose="020B0604020202020204" pitchFamily="34" charset="0"/>
                        </a:rPr>
                        <a:t>999 257</a:t>
                      </a: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a:lnSpc>
                          <a:spcPct val="115000"/>
                        </a:lnSpc>
                        <a:spcAft>
                          <a:spcPts val="1000"/>
                        </a:spcAft>
                      </a:pPr>
                      <a:r>
                        <a:rPr lang="fr-FR" sz="9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913 374</a:t>
                      </a:r>
                      <a:endParaRPr lang="fr-FR" sz="900" dirty="0">
                        <a:effectLst/>
                        <a:latin typeface="Gill Sans MT" panose="020B0502020104020203" pitchFamily="34" charset="0"/>
                        <a:ea typeface="Times New Roman" panose="02020603050405020304" pitchFamily="18" charset="0"/>
                        <a:cs typeface="Arial" panose="020B0604020202020204" pitchFamily="34" charset="0"/>
                      </a:endParaRPr>
                    </a:p>
                  </a:txBody>
                  <a:tcPr marL="44450" marR="4445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866042926"/>
                  </a:ext>
                </a:extLst>
              </a:tr>
            </a:tbl>
          </a:graphicData>
        </a:graphic>
      </p:graphicFrame>
      <p:graphicFrame>
        <p:nvGraphicFramePr>
          <p:cNvPr id="5" name="Graphique 4">
            <a:extLst>
              <a:ext uri="{FF2B5EF4-FFF2-40B4-BE49-F238E27FC236}">
                <a16:creationId xmlns:a16="http://schemas.microsoft.com/office/drawing/2014/main" id="{172BE7AC-ECDB-4684-B01B-5B5570EF7B89}"/>
              </a:ext>
            </a:extLst>
          </p:cNvPr>
          <p:cNvGraphicFramePr/>
          <p:nvPr>
            <p:extLst>
              <p:ext uri="{D42A27DB-BD31-4B8C-83A1-F6EECF244321}">
                <p14:modId xmlns:p14="http://schemas.microsoft.com/office/powerpoint/2010/main" val="1664185777"/>
              </p:ext>
            </p:extLst>
          </p:nvPr>
        </p:nvGraphicFramePr>
        <p:xfrm>
          <a:off x="6575425" y="2025572"/>
          <a:ext cx="5549900" cy="38799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7542675"/>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sp>
        <p:nvSpPr>
          <p:cNvPr id="5" name="ZoneTexte 4">
            <a:extLst>
              <a:ext uri="{FF2B5EF4-FFF2-40B4-BE49-F238E27FC236}">
                <a16:creationId xmlns:a16="http://schemas.microsoft.com/office/drawing/2014/main" id="{FD48BE86-DD52-47CE-B5E4-F38868437847}"/>
              </a:ext>
            </a:extLst>
          </p:cNvPr>
          <p:cNvSpPr txBox="1"/>
          <p:nvPr/>
        </p:nvSpPr>
        <p:spPr>
          <a:xfrm>
            <a:off x="0" y="2705725"/>
            <a:ext cx="12192000" cy="1446550"/>
          </a:xfrm>
          <a:prstGeom prst="rect">
            <a:avLst/>
          </a:prstGeom>
          <a:noFill/>
        </p:spPr>
        <p:txBody>
          <a:bodyPr wrap="square" rtlCol="0">
            <a:spAutoFit/>
          </a:bodyPr>
          <a:lstStyle/>
          <a:p>
            <a:pPr algn="ctr"/>
            <a:r>
              <a:rPr lang="fr-FR" sz="8800" b="1" dirty="0">
                <a:solidFill>
                  <a:schemeClr val="accent5"/>
                </a:solidFill>
              </a:rPr>
              <a:t>BENEVOLAT VALORISE</a:t>
            </a:r>
          </a:p>
        </p:txBody>
      </p:sp>
    </p:spTree>
    <p:extLst>
      <p:ext uri="{BB962C8B-B14F-4D97-AF65-F5344CB8AC3E}">
        <p14:creationId xmlns:p14="http://schemas.microsoft.com/office/powerpoint/2010/main" val="616452736"/>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9920">
              <a:srgbClr val="959595">
                <a:alpha val="72000"/>
              </a:srgbClr>
            </a:gs>
            <a:gs pos="0">
              <a:schemeClr val="bg1">
                <a:lumMod val="85000"/>
                <a:alpha val="59000"/>
              </a:schemeClr>
            </a:gs>
            <a:gs pos="58000">
              <a:schemeClr val="bg1">
                <a:lumMod val="85000"/>
                <a:alpha val="59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598B69-8BF8-4135-906E-412AA5F7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2" y="73346"/>
            <a:ext cx="1298646" cy="773835"/>
          </a:xfrm>
          <a:prstGeom prst="rect">
            <a:avLst/>
          </a:prstGeom>
        </p:spPr>
      </p:pic>
      <p:graphicFrame>
        <p:nvGraphicFramePr>
          <p:cNvPr id="4" name="Graphique 3">
            <a:extLst>
              <a:ext uri="{FF2B5EF4-FFF2-40B4-BE49-F238E27FC236}">
                <a16:creationId xmlns:a16="http://schemas.microsoft.com/office/drawing/2014/main" id="{136CBBA0-6D67-4ECB-BB53-DD75A982BA3D}"/>
              </a:ext>
            </a:extLst>
          </p:cNvPr>
          <p:cNvGraphicFramePr/>
          <p:nvPr>
            <p:extLst>
              <p:ext uri="{D42A27DB-BD31-4B8C-83A1-F6EECF244321}">
                <p14:modId xmlns:p14="http://schemas.microsoft.com/office/powerpoint/2010/main" val="2345633503"/>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5A78B29F-CC54-4F5A-A03A-FC5D6B6C5F2C}"/>
              </a:ext>
            </a:extLst>
          </p:cNvPr>
          <p:cNvSpPr txBox="1"/>
          <p:nvPr/>
        </p:nvSpPr>
        <p:spPr>
          <a:xfrm>
            <a:off x="0" y="0"/>
            <a:ext cx="12192000" cy="707886"/>
          </a:xfrm>
          <a:prstGeom prst="rect">
            <a:avLst/>
          </a:prstGeom>
          <a:noFill/>
        </p:spPr>
        <p:txBody>
          <a:bodyPr wrap="square" rtlCol="0">
            <a:spAutoFit/>
          </a:bodyPr>
          <a:lstStyle/>
          <a:p>
            <a:pPr algn="ctr"/>
            <a:r>
              <a:rPr lang="fr-FR" sz="4000" b="1" dirty="0">
                <a:solidFill>
                  <a:schemeClr val="accent5"/>
                </a:solidFill>
              </a:rPr>
              <a:t>BENEVOLAT VALORISE</a:t>
            </a:r>
          </a:p>
        </p:txBody>
      </p:sp>
    </p:spTree>
    <p:extLst>
      <p:ext uri="{BB962C8B-B14F-4D97-AF65-F5344CB8AC3E}">
        <p14:creationId xmlns:p14="http://schemas.microsoft.com/office/powerpoint/2010/main" val="3389538284"/>
      </p:ext>
    </p:extLst>
  </p:cSld>
  <p:clrMapOvr>
    <a:masterClrMapping/>
  </p:clrMapOvr>
  <mc:AlternateContent xmlns:mc="http://schemas.openxmlformats.org/markup-compatibility/2006" xmlns:p14="http://schemas.microsoft.com/office/powerpoint/2010/main">
    <mc:Choice Requires="p14">
      <p:transition spd="slow" p14:dur="2500">
        <p14:switch dir="r"/>
      </p:transition>
    </mc:Choice>
    <mc:Fallback xmlns="">
      <p:transition spd="slow">
        <p:fade/>
      </p:transition>
    </mc:Fallback>
  </mc:AlternateContent>
</p:sld>
</file>

<file path=ppt/theme/theme1.xml><?xml version="1.0" encoding="utf-8"?>
<a:theme xmlns:a="http://schemas.openxmlformats.org/drawingml/2006/main" name="Thème Office">
  <a:themeElements>
    <a:clrScheme name="Ble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1403</Words>
  <Application>Microsoft Office PowerPoint</Application>
  <PresentationFormat>Grand écran</PresentationFormat>
  <Paragraphs>606</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Arial Black</vt:lpstr>
      <vt:lpstr>Calibri</vt:lpstr>
      <vt:lpstr>Calibri Light</vt:lpstr>
      <vt:lpstr>Gill Sans MT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 D</dc:creator>
  <cp:lastModifiedBy>Marie Moulins</cp:lastModifiedBy>
  <cp:revision>195</cp:revision>
  <dcterms:created xsi:type="dcterms:W3CDTF">2020-03-03T14:33:59Z</dcterms:created>
  <dcterms:modified xsi:type="dcterms:W3CDTF">2022-03-24T10:59:46Z</dcterms:modified>
</cp:coreProperties>
</file>