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3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585858"/>
    <a:srgbClr val="203966"/>
    <a:srgbClr val="1C4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>
        <p:guide orient="horz" pos="2160"/>
        <p:guide pos="13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37E055-4032-4737-AD5B-57ABBB958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550C73-D102-406C-9531-8F5575C69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A51D0-4F49-4C33-A19E-EA067627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EEE6D1-E390-43D8-9882-0585F83B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69AEB5-696B-48D2-BC61-434D05FF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57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3FE04A-D1BF-4314-A7AC-A0DCF1C16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6B6044-6082-4223-95AC-A3C043E5C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E79EDB-AC43-42F8-BB58-5CD50DBE1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C49A96-8BE8-48D5-A643-633B247B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E19776-18C8-4619-925A-6C291DD1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72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A696619-F84E-4AA8-B774-4DD22DB66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6CEEEB-4DEE-4249-8546-C0EDA5A12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AAAE32-29F6-485D-A44F-84313494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E2B2A4-B40A-4611-99AE-830E8EE9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219466-D35E-4954-817F-02DB29C7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07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6BC82-62C3-4D6B-944A-7E046517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FDE06E-A2CD-4F39-9E43-EE7A8D1AF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0A5E98-740C-4901-80F5-4BE9DCE5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B85B16-1F5E-4C28-9669-B162992C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80CE1C-D7E3-41B3-8D1A-B2630690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3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7A4A7-96F6-4D64-9C21-53CCBB8B1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D4E025-C04C-4C9F-9422-B728637C2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ED3A83-9495-4EF9-8C98-F5DA0600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92AC41-F289-44A6-8153-99D1D9B2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6B2D3-6829-4CBB-BD17-B3144A4EC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4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11650-9B75-44F6-A186-B9916166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91D469-2879-4980-85D1-B691F0C9D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AE8D64-2335-4DF0-9BD1-024E2E625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33BD26-A8D9-4C71-9F78-F0C18C0F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6CE6FF-63C7-47B1-8D0F-F5FCFF7F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0C9E0F-2EAE-4401-9FB6-BDD124CB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3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8319F-71E9-4E80-9B16-BCC3298A9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5C86E6-A425-41D4-B7F8-BABCD48E3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3F1D2A-C2DC-449E-87AF-94E83C161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D869644-4192-482E-B0F8-18169248B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CE81FC-D66D-42C8-8C3B-A111816EC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0E28A4E-297E-4D83-8F2B-4BCE2F58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29EB41-E955-4DED-8C19-9E60834ED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BD81E4-A08F-4208-82E2-43812E00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32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7E0E9-C403-4AE5-A367-0700FBDD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13099A-CA01-4162-BD0A-53E466D66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6F2BD2-2D61-469F-9E93-4C4E88A1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D31A11-0714-4A35-AE28-C71898EB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6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B442A03-4598-4DDF-8CA6-9CD2DFDF5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BE9DF7-2191-48A7-B118-061AE473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12459A-CCE8-4B70-BF01-67E7DC30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1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6B484B-8323-4355-B459-427BF157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9002B8-96E7-423A-852C-7246D69D7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780C46-FDCF-4FAE-91B2-7A36CEEDE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5D2E3E-0C06-49A6-88B4-4F499E2A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CFB4FA-93F7-4C3C-97D1-72DB0CCA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14CDBA-B37F-4261-B728-259FE829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7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CEF6C5-C4DB-4B5F-A44E-0931AB5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814571C-61F2-49C1-AA09-4FE10ECE2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E8BD19-46C9-4CDD-B203-C08786C73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3D7655-313B-4CA4-943D-CD481467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071D-B011-462B-A376-9204ABEE08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4BDA0A-3E7A-4BB8-AEDD-BD654415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C6033A-8ABE-41D7-AE6F-A560DE02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1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1CA592C-337A-4481-9E2C-9BE13489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09EEC4-86DC-495E-AFC0-97F78058D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BE06F3-CC4C-46C2-A21E-6D0D73061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071D-B011-462B-A376-9204ABEE08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5B0FF0-F070-4A1C-AC70-82CA9FB6B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FC9CFA-CFED-4998-A21E-3C38BCBEE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5DF46-AB3B-4373-BFDA-C9ADD9000D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49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E96DBB-8FB9-4E96-A218-9E81C8B1885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585858">
                  <a:alpha val="77000"/>
                </a:srgbClr>
              </a:gs>
              <a:gs pos="0">
                <a:srgbClr val="20396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6558432-33FC-4499-8DCB-5F55D4E48DE0}"/>
              </a:ext>
            </a:extLst>
          </p:cNvPr>
          <p:cNvSpPr txBox="1"/>
          <p:nvPr/>
        </p:nvSpPr>
        <p:spPr>
          <a:xfrm>
            <a:off x="6618513" y="3201972"/>
            <a:ext cx="5654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u="sng" dirty="0">
                <a:solidFill>
                  <a:schemeClr val="bg1">
                    <a:lumMod val="85000"/>
                  </a:schemeClr>
                </a:solidFill>
              </a:rPr>
              <a:t>ENQUETE 2021 - 2022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217520C2-8996-4CBB-B091-F8BDC9AF4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378989"/>
            <a:ext cx="934096" cy="556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553A8B6-5EE1-4FF9-B1EB-09E32EB538A4}"/>
              </a:ext>
            </a:extLst>
          </p:cNvPr>
          <p:cNvSpPr/>
          <p:nvPr/>
        </p:nvSpPr>
        <p:spPr>
          <a:xfrm rot="9900000">
            <a:off x="2280706" y="842603"/>
            <a:ext cx="3945277" cy="2755310"/>
          </a:xfrm>
          <a:prstGeom prst="roundRect">
            <a:avLst/>
          </a:prstGeom>
          <a:blipFill dpi="0" rotWithShape="1">
            <a:blip r:embed="rId4">
              <a:alphaModFix amt="77000"/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DE3C0-9942-4E8E-ADAE-224FA52B108F}"/>
              </a:ext>
            </a:extLst>
          </p:cNvPr>
          <p:cNvSpPr/>
          <p:nvPr/>
        </p:nvSpPr>
        <p:spPr>
          <a:xfrm>
            <a:off x="0" y="3816220"/>
            <a:ext cx="12192000" cy="3041780"/>
          </a:xfrm>
          <a:prstGeom prst="rect">
            <a:avLst/>
          </a:pr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F38C4AB-AA20-485B-97A8-F0B43F6705E5}"/>
              </a:ext>
            </a:extLst>
          </p:cNvPr>
          <p:cNvSpPr txBox="1"/>
          <p:nvPr/>
        </p:nvSpPr>
        <p:spPr>
          <a:xfrm>
            <a:off x="1356049" y="4511351"/>
            <a:ext cx="7567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/>
              <a:t>Dans une société en mutation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908318-0D8D-46D8-B0BF-D871A4E0C32C}"/>
              </a:ext>
            </a:extLst>
          </p:cNvPr>
          <p:cNvSpPr txBox="1"/>
          <p:nvPr/>
        </p:nvSpPr>
        <p:spPr>
          <a:xfrm>
            <a:off x="3844213" y="5157682"/>
            <a:ext cx="7906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/>
              <a:t>Où sommes-nous impliqués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0BB60B-C462-417E-BFE9-E2461DEFDEAA}"/>
              </a:ext>
            </a:extLst>
          </p:cNvPr>
          <p:cNvSpPr txBox="1"/>
          <p:nvPr/>
        </p:nvSpPr>
        <p:spPr>
          <a:xfrm>
            <a:off x="6833118" y="472626"/>
            <a:ext cx="353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bg1">
                    <a:lumMod val="85000"/>
                  </a:schemeClr>
                </a:solidFill>
              </a:rPr>
              <a:t>Conseil National 27 &amp; 28 mars 2021 </a:t>
            </a:r>
          </a:p>
        </p:txBody>
      </p:sp>
    </p:spTree>
    <p:extLst>
      <p:ext uri="{BB962C8B-B14F-4D97-AF65-F5344CB8AC3E}">
        <p14:creationId xmlns:p14="http://schemas.microsoft.com/office/powerpoint/2010/main" val="5111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decel="39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4" grpId="1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E96DBB-8FB9-4E96-A218-9E81C8B1885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585858">
                  <a:alpha val="77000"/>
                </a:srgbClr>
              </a:gs>
              <a:gs pos="0">
                <a:srgbClr val="20396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217520C2-8996-4CBB-B091-F8BDC9AF4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378989"/>
            <a:ext cx="934096" cy="556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D1C57B-0444-4955-B936-AC13CDF8BF4D}"/>
              </a:ext>
            </a:extLst>
          </p:cNvPr>
          <p:cNvSpPr txBox="1"/>
          <p:nvPr/>
        </p:nvSpPr>
        <p:spPr>
          <a:xfrm>
            <a:off x="7785359" y="362686"/>
            <a:ext cx="271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bg1">
                    <a:lumMod val="85000"/>
                  </a:schemeClr>
                </a:solidFill>
              </a:rPr>
              <a:t>Dans une société en mutation </a:t>
            </a:r>
          </a:p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</a:rPr>
              <a:t>Où sommes-nous impliqués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79DD2D-B47B-49AA-8447-62B22D26F8EA}"/>
              </a:ext>
            </a:extLst>
          </p:cNvPr>
          <p:cNvSpPr txBox="1"/>
          <p:nvPr/>
        </p:nvSpPr>
        <p:spPr>
          <a:xfrm>
            <a:off x="811763" y="2136548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>
                    <a:lumMod val="85000"/>
                  </a:schemeClr>
                </a:solidFill>
              </a:rPr>
              <a:t>POURQUOI CETTE ENQUÊTE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A32150-4130-4C30-A5E3-9985BA466DF0}"/>
              </a:ext>
            </a:extLst>
          </p:cNvPr>
          <p:cNvSpPr txBox="1"/>
          <p:nvPr/>
        </p:nvSpPr>
        <p:spPr>
          <a:xfrm>
            <a:off x="2472613" y="3024903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Pour prolonger l’enquête en cours : Oser la confiance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3B1E41-8AE7-4E25-B4F4-23493D083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926">
            <a:off x="8156653" y="2308603"/>
            <a:ext cx="3620792" cy="2715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BC21EE0-CDDB-4523-B8C3-4338C5B8E363}"/>
              </a:ext>
            </a:extLst>
          </p:cNvPr>
          <p:cNvSpPr txBox="1"/>
          <p:nvPr/>
        </p:nvSpPr>
        <p:spPr>
          <a:xfrm>
            <a:off x="2472613" y="3481734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Pour répondre aux comptes-rendus qui insistent sur le collectif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5A64A29-FE57-44D9-B505-EE7C1FB8C553}"/>
              </a:ext>
            </a:extLst>
          </p:cNvPr>
          <p:cNvSpPr txBox="1"/>
          <p:nvPr/>
        </p:nvSpPr>
        <p:spPr>
          <a:xfrm>
            <a:off x="2472613" y="3938565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Pour être en cohérence avec les défis actuel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EFBDFB-82A8-41AF-845C-08FB619609E9}"/>
              </a:ext>
            </a:extLst>
          </p:cNvPr>
          <p:cNvSpPr/>
          <p:nvPr/>
        </p:nvSpPr>
        <p:spPr>
          <a:xfrm>
            <a:off x="2139041" y="3164428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170BE1-9D36-4D14-9AD4-B60ED4C0DCC0}"/>
              </a:ext>
            </a:extLst>
          </p:cNvPr>
          <p:cNvSpPr/>
          <p:nvPr/>
        </p:nvSpPr>
        <p:spPr>
          <a:xfrm>
            <a:off x="2139041" y="3596542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F65B08-2E68-44A6-8E9C-2FAD0F0DFE27}"/>
              </a:ext>
            </a:extLst>
          </p:cNvPr>
          <p:cNvSpPr/>
          <p:nvPr/>
        </p:nvSpPr>
        <p:spPr>
          <a:xfrm>
            <a:off x="2135009" y="4053373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6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E96DBB-8FB9-4E96-A218-9E81C8B18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585858">
                  <a:alpha val="77000"/>
                </a:srgbClr>
              </a:gs>
              <a:gs pos="0">
                <a:srgbClr val="20396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217520C2-8996-4CBB-B091-F8BDC9AF4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378989"/>
            <a:ext cx="934096" cy="556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D1C57B-0444-4955-B936-AC13CDF8BF4D}"/>
              </a:ext>
            </a:extLst>
          </p:cNvPr>
          <p:cNvSpPr txBox="1"/>
          <p:nvPr/>
        </p:nvSpPr>
        <p:spPr>
          <a:xfrm>
            <a:off x="7785359" y="362686"/>
            <a:ext cx="271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bg1">
                    <a:lumMod val="85000"/>
                  </a:schemeClr>
                </a:solidFill>
              </a:rPr>
              <a:t>Dans une société en mutation </a:t>
            </a:r>
          </a:p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</a:rPr>
              <a:t>Où sommes-nous impliqués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79DD2D-B47B-49AA-8447-62B22D26F8EA}"/>
              </a:ext>
            </a:extLst>
          </p:cNvPr>
          <p:cNvSpPr txBox="1"/>
          <p:nvPr/>
        </p:nvSpPr>
        <p:spPr>
          <a:xfrm>
            <a:off x="811763" y="2136548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>
                    <a:lumMod val="85000"/>
                  </a:schemeClr>
                </a:solidFill>
              </a:rPr>
              <a:t>Bien comprendre LES ENJEUX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A32150-4130-4C30-A5E3-9985BA466DF0}"/>
              </a:ext>
            </a:extLst>
          </p:cNvPr>
          <p:cNvSpPr txBox="1"/>
          <p:nvPr/>
        </p:nvSpPr>
        <p:spPr>
          <a:xfrm>
            <a:off x="2472613" y="3024903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Il ne s’agit pas d’un débat d’idées sur les mutations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C21EE0-CDDB-4523-B8C3-4338C5B8E363}"/>
              </a:ext>
            </a:extLst>
          </p:cNvPr>
          <p:cNvSpPr txBox="1"/>
          <p:nvPr/>
        </p:nvSpPr>
        <p:spPr>
          <a:xfrm>
            <a:off x="2472613" y="3499298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IMPLIQUES dans le quotidien de la vie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5A64A29-FE57-44D9-B505-EE7C1FB8C553}"/>
              </a:ext>
            </a:extLst>
          </p:cNvPr>
          <p:cNvSpPr txBox="1"/>
          <p:nvPr/>
        </p:nvSpPr>
        <p:spPr>
          <a:xfrm>
            <a:off x="2472613" y="3973693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Selon des façons très variées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94ECF9-166D-4FA4-BBF1-D43C5354DCD7}"/>
              </a:ext>
            </a:extLst>
          </p:cNvPr>
          <p:cNvSpPr txBox="1"/>
          <p:nvPr/>
        </p:nvSpPr>
        <p:spPr>
          <a:xfrm>
            <a:off x="2472613" y="4448088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Avec d’autres - Les rejoindre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E206775-E40B-48DA-8E49-E6982FA05CC4}"/>
              </a:ext>
            </a:extLst>
          </p:cNvPr>
          <p:cNvSpPr txBox="1"/>
          <p:nvPr/>
        </p:nvSpPr>
        <p:spPr>
          <a:xfrm>
            <a:off x="2472613" y="4922484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Chercheurs de sens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77FAA6-6830-41B6-90A8-B4EB912076A5}"/>
              </a:ext>
            </a:extLst>
          </p:cNvPr>
          <p:cNvSpPr/>
          <p:nvPr/>
        </p:nvSpPr>
        <p:spPr>
          <a:xfrm>
            <a:off x="2139041" y="3164428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6E4B45-1F91-41BE-B091-96EA01FEF409}"/>
              </a:ext>
            </a:extLst>
          </p:cNvPr>
          <p:cNvSpPr/>
          <p:nvPr/>
        </p:nvSpPr>
        <p:spPr>
          <a:xfrm>
            <a:off x="2136809" y="3632644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96C879-42AF-4AF2-B762-AC40C767918A}"/>
              </a:ext>
            </a:extLst>
          </p:cNvPr>
          <p:cNvSpPr/>
          <p:nvPr/>
        </p:nvSpPr>
        <p:spPr>
          <a:xfrm>
            <a:off x="2132343" y="4100860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13B72A-1397-450B-B468-EBBA8BD8106D}"/>
              </a:ext>
            </a:extLst>
          </p:cNvPr>
          <p:cNvSpPr/>
          <p:nvPr/>
        </p:nvSpPr>
        <p:spPr>
          <a:xfrm>
            <a:off x="2130110" y="4569076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607B96-E560-4DF9-A0F0-4C2D7443A1CA}"/>
              </a:ext>
            </a:extLst>
          </p:cNvPr>
          <p:cNvSpPr/>
          <p:nvPr/>
        </p:nvSpPr>
        <p:spPr>
          <a:xfrm>
            <a:off x="2134576" y="5037292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BC4A01-32B3-418B-83F8-252A00A1C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6" r="9469" b="19381"/>
          <a:stretch/>
        </p:blipFill>
        <p:spPr>
          <a:xfrm rot="1433659">
            <a:off x="8436986" y="1576613"/>
            <a:ext cx="2757068" cy="372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29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E96DBB-8FB9-4E96-A218-9E81C8B1885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585858">
                  <a:alpha val="77000"/>
                </a:srgbClr>
              </a:gs>
              <a:gs pos="0">
                <a:srgbClr val="20396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217520C2-8996-4CBB-B091-F8BDC9AF4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378989"/>
            <a:ext cx="934096" cy="556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D1C57B-0444-4955-B936-AC13CDF8BF4D}"/>
              </a:ext>
            </a:extLst>
          </p:cNvPr>
          <p:cNvSpPr txBox="1"/>
          <p:nvPr/>
        </p:nvSpPr>
        <p:spPr>
          <a:xfrm>
            <a:off x="7785359" y="362686"/>
            <a:ext cx="271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bg1">
                    <a:lumMod val="85000"/>
                  </a:schemeClr>
                </a:solidFill>
              </a:rPr>
              <a:t>Dans une société en mutation </a:t>
            </a:r>
          </a:p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</a:rPr>
              <a:t>Où sommes-nous impliqués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79DD2D-B47B-49AA-8447-62B22D26F8EA}"/>
              </a:ext>
            </a:extLst>
          </p:cNvPr>
          <p:cNvSpPr txBox="1"/>
          <p:nvPr/>
        </p:nvSpPr>
        <p:spPr>
          <a:xfrm>
            <a:off x="811763" y="2136548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>
                    <a:lumMod val="85000"/>
                  </a:schemeClr>
                </a:solidFill>
              </a:rPr>
              <a:t>LES TERRAINS de l’enquête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A32150-4130-4C30-A5E3-9985BA466DF0}"/>
              </a:ext>
            </a:extLst>
          </p:cNvPr>
          <p:cNvSpPr txBox="1"/>
          <p:nvPr/>
        </p:nvSpPr>
        <p:spPr>
          <a:xfrm>
            <a:off x="2472613" y="3024903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Très variés, suggérés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C21EE0-CDDB-4523-B8C3-4338C5B8E363}"/>
              </a:ext>
            </a:extLst>
          </p:cNvPr>
          <p:cNvSpPr txBox="1"/>
          <p:nvPr/>
        </p:nvSpPr>
        <p:spPr>
          <a:xfrm>
            <a:off x="2472613" y="3499298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Dans le collectif : JE          NOUS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5A64A29-FE57-44D9-B505-EE7C1FB8C553}"/>
              </a:ext>
            </a:extLst>
          </p:cNvPr>
          <p:cNvSpPr txBox="1"/>
          <p:nvPr/>
        </p:nvSpPr>
        <p:spPr>
          <a:xfrm>
            <a:off x="2472613" y="3973693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Qui rejoindre ? Avec qui s’engager ? Pour quoi ?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94ECF9-166D-4FA4-BBF1-D43C5354DCD7}"/>
              </a:ext>
            </a:extLst>
          </p:cNvPr>
          <p:cNvSpPr txBox="1"/>
          <p:nvPr/>
        </p:nvSpPr>
        <p:spPr>
          <a:xfrm>
            <a:off x="2472613" y="4448088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Quelle réponse à un défi actuel ?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4F3A3741-4CC9-4D1A-8816-61B343DE7798}"/>
              </a:ext>
            </a:extLst>
          </p:cNvPr>
          <p:cNvCxnSpPr/>
          <p:nvPr/>
        </p:nvCxnSpPr>
        <p:spPr>
          <a:xfrm>
            <a:off x="4484867" y="3701192"/>
            <a:ext cx="310100" cy="0"/>
          </a:xfrm>
          <a:prstGeom prst="straightConnector1">
            <a:avLst/>
          </a:prstGeom>
          <a:ln w="28575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94096F1-C220-46A8-884B-7C6DD783BC32}"/>
              </a:ext>
            </a:extLst>
          </p:cNvPr>
          <p:cNvSpPr/>
          <p:nvPr/>
        </p:nvSpPr>
        <p:spPr>
          <a:xfrm>
            <a:off x="2139041" y="3164428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02F699-FFE0-4867-9963-84123D6EB040}"/>
              </a:ext>
            </a:extLst>
          </p:cNvPr>
          <p:cNvSpPr/>
          <p:nvPr/>
        </p:nvSpPr>
        <p:spPr>
          <a:xfrm>
            <a:off x="2135186" y="3630584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DB815E-2EFD-4F51-AFB4-FBA6B82BBB28}"/>
              </a:ext>
            </a:extLst>
          </p:cNvPr>
          <p:cNvSpPr/>
          <p:nvPr/>
        </p:nvSpPr>
        <p:spPr>
          <a:xfrm>
            <a:off x="2136471" y="4096740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5EFC27-C8A1-44EB-9574-B3AF5DE98C5E}"/>
              </a:ext>
            </a:extLst>
          </p:cNvPr>
          <p:cNvSpPr/>
          <p:nvPr/>
        </p:nvSpPr>
        <p:spPr>
          <a:xfrm>
            <a:off x="2137756" y="4562896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4B089BE-0560-433D-8B60-4F77D08D3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172">
            <a:off x="7221409" y="2252555"/>
            <a:ext cx="4665039" cy="2587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6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E96DBB-8FB9-4E96-A218-9E81C8B18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585858">
                  <a:alpha val="77000"/>
                </a:srgbClr>
              </a:gs>
              <a:gs pos="0">
                <a:srgbClr val="20396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217520C2-8996-4CBB-B091-F8BDC9AF4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378989"/>
            <a:ext cx="934096" cy="556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D1C57B-0444-4955-B936-AC13CDF8BF4D}"/>
              </a:ext>
            </a:extLst>
          </p:cNvPr>
          <p:cNvSpPr txBox="1"/>
          <p:nvPr/>
        </p:nvSpPr>
        <p:spPr>
          <a:xfrm>
            <a:off x="7785359" y="362686"/>
            <a:ext cx="271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bg1">
                    <a:lumMod val="85000"/>
                  </a:schemeClr>
                </a:solidFill>
              </a:rPr>
              <a:t>Dans une société en mutation </a:t>
            </a:r>
          </a:p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</a:rPr>
              <a:t>Où sommes-nous impliqués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79DD2D-B47B-49AA-8447-62B22D26F8EA}"/>
              </a:ext>
            </a:extLst>
          </p:cNvPr>
          <p:cNvSpPr txBox="1"/>
          <p:nvPr/>
        </p:nvSpPr>
        <p:spPr>
          <a:xfrm>
            <a:off x="811763" y="2136548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>
                    <a:lumMod val="85000"/>
                  </a:schemeClr>
                </a:solidFill>
              </a:rPr>
              <a:t>LES TERRAINS de l’enquête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141775-52EC-41ED-BEF2-3509724FF6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t="-2956" r="23274" b="4761"/>
          <a:stretch/>
        </p:blipFill>
        <p:spPr>
          <a:xfrm rot="1134732">
            <a:off x="8247630" y="2371748"/>
            <a:ext cx="3335758" cy="3408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0A32150-4130-4C30-A5E3-9985BA466DF0}"/>
              </a:ext>
            </a:extLst>
          </p:cNvPr>
          <p:cNvSpPr txBox="1"/>
          <p:nvPr/>
        </p:nvSpPr>
        <p:spPr>
          <a:xfrm>
            <a:off x="2472613" y="2911120"/>
            <a:ext cx="683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1. Travailler et consommer autrement, faire évoluer notre </a:t>
            </a:r>
          </a:p>
          <a:p>
            <a:pPr marL="180975" indent="-180975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mode de vie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C21EE0-CDDB-4523-B8C3-4338C5B8E363}"/>
              </a:ext>
            </a:extLst>
          </p:cNvPr>
          <p:cNvSpPr txBox="1"/>
          <p:nvPr/>
        </p:nvSpPr>
        <p:spPr>
          <a:xfrm>
            <a:off x="2472613" y="3627271"/>
            <a:ext cx="683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2. Pratiquer l’hospitalité, la fraternité sans frontière, </a:t>
            </a:r>
            <a:br>
              <a:rPr lang="fr-FR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œuvrer au dialogue social, à la participation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94ECF9-166D-4FA4-BBF1-D43C5354DCD7}"/>
              </a:ext>
            </a:extLst>
          </p:cNvPr>
          <p:cNvSpPr txBox="1"/>
          <p:nvPr/>
        </p:nvSpPr>
        <p:spPr>
          <a:xfrm>
            <a:off x="2472613" y="4448088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3. Prendre soin de ce qui est fragile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E67EFE-A495-4D30-8E3B-F8ED59791E41}"/>
              </a:ext>
            </a:extLst>
          </p:cNvPr>
          <p:cNvSpPr/>
          <p:nvPr/>
        </p:nvSpPr>
        <p:spPr>
          <a:xfrm>
            <a:off x="2134483" y="3164428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CFC7C9-A0AA-4BEA-BD3B-4E9EA31C085C}"/>
              </a:ext>
            </a:extLst>
          </p:cNvPr>
          <p:cNvSpPr/>
          <p:nvPr/>
        </p:nvSpPr>
        <p:spPr>
          <a:xfrm>
            <a:off x="2132964" y="3863662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B4D6D9-00CC-4D08-A13A-4DEF4EA84435}"/>
              </a:ext>
            </a:extLst>
          </p:cNvPr>
          <p:cNvSpPr/>
          <p:nvPr/>
        </p:nvSpPr>
        <p:spPr>
          <a:xfrm>
            <a:off x="2136002" y="4562896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48DF3D-751F-413B-8615-404BF495C7AF}"/>
              </a:ext>
            </a:extLst>
          </p:cNvPr>
          <p:cNvSpPr/>
          <p:nvPr/>
        </p:nvSpPr>
        <p:spPr>
          <a:xfrm>
            <a:off x="2137521" y="5093429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A9452B-4FEB-4F76-8032-6E075760812E}"/>
              </a:ext>
            </a:extLst>
          </p:cNvPr>
          <p:cNvSpPr/>
          <p:nvPr/>
        </p:nvSpPr>
        <p:spPr>
          <a:xfrm>
            <a:off x="2139041" y="5623962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01F37D-4E80-48EC-9177-A8867CE2F5F4}"/>
              </a:ext>
            </a:extLst>
          </p:cNvPr>
          <p:cNvSpPr/>
          <p:nvPr/>
        </p:nvSpPr>
        <p:spPr>
          <a:xfrm>
            <a:off x="2132963" y="6154495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151B2DB-7C18-4540-AD3C-7AAA49C3AB89}"/>
              </a:ext>
            </a:extLst>
          </p:cNvPr>
          <p:cNvSpPr txBox="1"/>
          <p:nvPr/>
        </p:nvSpPr>
        <p:spPr>
          <a:xfrm>
            <a:off x="2472613" y="4975122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4. Ouvrir l’avenir par la recherche d’information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AFA1B83-34FD-4E1F-A53D-911A8AD52A90}"/>
              </a:ext>
            </a:extLst>
          </p:cNvPr>
          <p:cNvSpPr txBox="1"/>
          <p:nvPr/>
        </p:nvSpPr>
        <p:spPr>
          <a:xfrm>
            <a:off x="2472613" y="5502156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5. Cultiver la solidarité intergénérationnelle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50D29D9-552F-4139-BEB4-819FA007FBB7}"/>
              </a:ext>
            </a:extLst>
          </p:cNvPr>
          <p:cNvSpPr txBox="1"/>
          <p:nvPr/>
        </p:nvSpPr>
        <p:spPr>
          <a:xfrm>
            <a:off x="2472613" y="6027946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6. …</a:t>
            </a:r>
          </a:p>
        </p:txBody>
      </p:sp>
    </p:spTree>
    <p:extLst>
      <p:ext uri="{BB962C8B-B14F-4D97-AF65-F5344CB8AC3E}">
        <p14:creationId xmlns:p14="http://schemas.microsoft.com/office/powerpoint/2010/main" val="21673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E96DBB-8FB9-4E96-A218-9E81C8B18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585858">
                  <a:alpha val="77000"/>
                </a:srgbClr>
              </a:gs>
              <a:gs pos="0">
                <a:srgbClr val="20396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217520C2-8996-4CBB-B091-F8BDC9AF4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378989"/>
            <a:ext cx="934096" cy="556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D1C57B-0444-4955-B936-AC13CDF8BF4D}"/>
              </a:ext>
            </a:extLst>
          </p:cNvPr>
          <p:cNvSpPr txBox="1"/>
          <p:nvPr/>
        </p:nvSpPr>
        <p:spPr>
          <a:xfrm>
            <a:off x="7785359" y="362686"/>
            <a:ext cx="271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bg1">
                    <a:lumMod val="85000"/>
                  </a:schemeClr>
                </a:solidFill>
              </a:rPr>
              <a:t>Dans une société en mutation </a:t>
            </a:r>
          </a:p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</a:rPr>
              <a:t>Où sommes-nous impliqués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79DD2D-B47B-49AA-8447-62B22D26F8EA}"/>
              </a:ext>
            </a:extLst>
          </p:cNvPr>
          <p:cNvSpPr txBox="1"/>
          <p:nvPr/>
        </p:nvSpPr>
        <p:spPr>
          <a:xfrm>
            <a:off x="811763" y="2136548"/>
            <a:ext cx="307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>
                    <a:lumMod val="85000"/>
                  </a:schemeClr>
                </a:solidFill>
              </a:rPr>
              <a:t>En quête de SENS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A32150-4130-4C30-A5E3-9985BA466DF0}"/>
              </a:ext>
            </a:extLst>
          </p:cNvPr>
          <p:cNvSpPr txBox="1"/>
          <p:nvPr/>
        </p:nvSpPr>
        <p:spPr>
          <a:xfrm>
            <a:off x="2472613" y="3024903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Valeurs auxquelles nous sommes attachés 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C21EE0-CDDB-4523-B8C3-4338C5B8E363}"/>
              </a:ext>
            </a:extLst>
          </p:cNvPr>
          <p:cNvSpPr txBox="1"/>
          <p:nvPr/>
        </p:nvSpPr>
        <p:spPr>
          <a:xfrm>
            <a:off x="2472613" y="3736495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Sens et impact collectif de nos choix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94ECF9-166D-4FA4-BBF1-D43C5354DCD7}"/>
              </a:ext>
            </a:extLst>
          </p:cNvPr>
          <p:cNvSpPr txBox="1"/>
          <p:nvPr/>
        </p:nvSpPr>
        <p:spPr>
          <a:xfrm>
            <a:off x="2472613" y="4448088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Que favorisons-nous comme mutation sociale 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E67EFE-A495-4D30-8E3B-F8ED59791E41}"/>
              </a:ext>
            </a:extLst>
          </p:cNvPr>
          <p:cNvSpPr/>
          <p:nvPr/>
        </p:nvSpPr>
        <p:spPr>
          <a:xfrm>
            <a:off x="2134483" y="3164428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CFC7C9-A0AA-4BEA-BD3B-4E9EA31C085C}"/>
              </a:ext>
            </a:extLst>
          </p:cNvPr>
          <p:cNvSpPr/>
          <p:nvPr/>
        </p:nvSpPr>
        <p:spPr>
          <a:xfrm>
            <a:off x="2132964" y="3863662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B4D6D9-00CC-4D08-A13A-4DEF4EA84435}"/>
              </a:ext>
            </a:extLst>
          </p:cNvPr>
          <p:cNvSpPr/>
          <p:nvPr/>
        </p:nvSpPr>
        <p:spPr>
          <a:xfrm>
            <a:off x="2136002" y="4562896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9607FA-97E5-4D4C-BDC5-6A24E4C4E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2"/>
          <a:stretch/>
        </p:blipFill>
        <p:spPr>
          <a:xfrm rot="1028077">
            <a:off x="8352702" y="1667960"/>
            <a:ext cx="3079102" cy="4315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3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E96DBB-8FB9-4E96-A218-9E81C8B188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9000">
                <a:srgbClr val="585858">
                  <a:alpha val="77000"/>
                </a:srgbClr>
              </a:gs>
              <a:gs pos="0">
                <a:srgbClr val="20396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id="{217520C2-8996-4CBB-B091-F8BDC9AF48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378989"/>
            <a:ext cx="934096" cy="556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D1C57B-0444-4955-B936-AC13CDF8BF4D}"/>
              </a:ext>
            </a:extLst>
          </p:cNvPr>
          <p:cNvSpPr txBox="1"/>
          <p:nvPr/>
        </p:nvSpPr>
        <p:spPr>
          <a:xfrm>
            <a:off x="7785359" y="362686"/>
            <a:ext cx="271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bg1">
                    <a:lumMod val="85000"/>
                  </a:schemeClr>
                </a:solidFill>
              </a:rPr>
              <a:t>Dans une société en mutation </a:t>
            </a:r>
          </a:p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</a:rPr>
              <a:t>Où sommes-nous impliqués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79DD2D-B47B-49AA-8447-62B22D26F8EA}"/>
              </a:ext>
            </a:extLst>
          </p:cNvPr>
          <p:cNvSpPr txBox="1"/>
          <p:nvPr/>
        </p:nvSpPr>
        <p:spPr>
          <a:xfrm>
            <a:off x="811762" y="2136548"/>
            <a:ext cx="406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>
                    <a:lumMod val="85000"/>
                  </a:schemeClr>
                </a:solidFill>
              </a:rPr>
              <a:t>FIL ROUGE – Enjeux pour nos milieux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A32150-4130-4C30-A5E3-9985BA466DF0}"/>
              </a:ext>
            </a:extLst>
          </p:cNvPr>
          <p:cNvSpPr txBox="1"/>
          <p:nvPr/>
        </p:nvSpPr>
        <p:spPr>
          <a:xfrm>
            <a:off x="2472613" y="3024903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Vivre libres, responsables, fraternels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C21EE0-CDDB-4523-B8C3-4338C5B8E363}"/>
              </a:ext>
            </a:extLst>
          </p:cNvPr>
          <p:cNvSpPr txBox="1"/>
          <p:nvPr/>
        </p:nvSpPr>
        <p:spPr>
          <a:xfrm>
            <a:off x="2472613" y="3644216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Valoriser la cohésion sociale, refuser l’exclusion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94ECF9-166D-4FA4-BBF1-D43C5354DCD7}"/>
              </a:ext>
            </a:extLst>
          </p:cNvPr>
          <p:cNvSpPr txBox="1"/>
          <p:nvPr/>
        </p:nvSpPr>
        <p:spPr>
          <a:xfrm>
            <a:off x="2472613" y="4263529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Servir le bien commun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E67EFE-A495-4D30-8E3B-F8ED59791E41}"/>
              </a:ext>
            </a:extLst>
          </p:cNvPr>
          <p:cNvSpPr/>
          <p:nvPr/>
        </p:nvSpPr>
        <p:spPr>
          <a:xfrm>
            <a:off x="2134483" y="3164428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CFC7C9-A0AA-4BEA-BD3B-4E9EA31C085C}"/>
              </a:ext>
            </a:extLst>
          </p:cNvPr>
          <p:cNvSpPr/>
          <p:nvPr/>
        </p:nvSpPr>
        <p:spPr>
          <a:xfrm>
            <a:off x="2132964" y="3779311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B4D6D9-00CC-4D08-A13A-4DEF4EA84435}"/>
              </a:ext>
            </a:extLst>
          </p:cNvPr>
          <p:cNvSpPr/>
          <p:nvPr/>
        </p:nvSpPr>
        <p:spPr>
          <a:xfrm>
            <a:off x="2136002" y="4394194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48DF3D-751F-413B-8615-404BF495C7AF}"/>
              </a:ext>
            </a:extLst>
          </p:cNvPr>
          <p:cNvSpPr/>
          <p:nvPr/>
        </p:nvSpPr>
        <p:spPr>
          <a:xfrm>
            <a:off x="2137521" y="5009077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A9452B-4FEB-4F76-8032-6E075760812E}"/>
              </a:ext>
            </a:extLst>
          </p:cNvPr>
          <p:cNvSpPr/>
          <p:nvPr/>
        </p:nvSpPr>
        <p:spPr>
          <a:xfrm>
            <a:off x="2139041" y="5623962"/>
            <a:ext cx="122111" cy="139716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151B2DB-7C18-4540-AD3C-7AAA49C3AB89}"/>
              </a:ext>
            </a:extLst>
          </p:cNvPr>
          <p:cNvSpPr txBox="1"/>
          <p:nvPr/>
        </p:nvSpPr>
        <p:spPr>
          <a:xfrm>
            <a:off x="2472613" y="4882842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Rejoindre ceux qui avancent déjà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AFA1B83-34FD-4E1F-A53D-911A8AD52A90}"/>
              </a:ext>
            </a:extLst>
          </p:cNvPr>
          <p:cNvSpPr txBox="1"/>
          <p:nvPr/>
        </p:nvSpPr>
        <p:spPr>
          <a:xfrm>
            <a:off x="2472613" y="5502156"/>
            <a:ext cx="68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Répondre aux besoins fondamentaux de tous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C42F33E-5F05-49AF-A7E7-B2D4DD9C9C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"/>
          <a:stretch/>
        </p:blipFill>
        <p:spPr>
          <a:xfrm rot="949517">
            <a:off x="8034542" y="1805272"/>
            <a:ext cx="3187272" cy="3965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7787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</TotalTime>
  <Words>288</Words>
  <Application>Microsoft Office PowerPoint</Application>
  <PresentationFormat>Grand écran</PresentationFormat>
  <Paragraphs>49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 D</dc:creator>
  <cp:lastModifiedBy>Marie Moulins</cp:lastModifiedBy>
  <cp:revision>41</cp:revision>
  <dcterms:created xsi:type="dcterms:W3CDTF">2021-03-22T09:16:04Z</dcterms:created>
  <dcterms:modified xsi:type="dcterms:W3CDTF">2021-03-26T19:41:15Z</dcterms:modified>
</cp:coreProperties>
</file>