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8" r:id="rId3"/>
    <p:sldId id="259" r:id="rId4"/>
    <p:sldId id="260" r:id="rId5"/>
    <p:sldId id="267" r:id="rId6"/>
    <p:sldId id="271" r:id="rId7"/>
    <p:sldId id="258" r:id="rId8"/>
    <p:sldId id="269" r:id="rId9"/>
    <p:sldId id="275" r:id="rId10"/>
    <p:sldId id="276" r:id="rId11"/>
    <p:sldId id="264" r:id="rId12"/>
    <p:sldId id="285" r:id="rId13"/>
    <p:sldId id="283" r:id="rId14"/>
    <p:sldId id="284" r:id="rId15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7B78"/>
    <a:srgbClr val="FF3200"/>
    <a:srgbClr val="CFA5C0"/>
    <a:srgbClr val="F6C88A"/>
    <a:srgbClr val="FF9900"/>
    <a:srgbClr val="CC9900"/>
    <a:srgbClr val="E2EFDA"/>
    <a:srgbClr val="1CADE4"/>
    <a:srgbClr val="FFF2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25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777777777777776E-2"/>
          <c:y val="9.5460012026458207E-2"/>
          <c:w val="0.94444444444444442"/>
          <c:h val="0.722933211686399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662769426548965E-2"/>
                  <c:y val="7.91646795363593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32D-4C20-ADC9-7950002A00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Feuil1!$A$2:$A$4</c:f>
              <c:strCache>
                <c:ptCount val="3"/>
                <c:pt idx="0">
                  <c:v>Produits d'exploitation</c:v>
                </c:pt>
                <c:pt idx="1">
                  <c:v>Produits financiers</c:v>
                </c:pt>
                <c:pt idx="2">
                  <c:v>Produits exceptionnels</c:v>
                </c:pt>
              </c:strCache>
            </c:strRef>
          </c:cat>
          <c:val>
            <c:numRef>
              <c:f>Feuil1!$B$2:$B$4</c:f>
              <c:numCache>
                <c:formatCode>#,##0</c:formatCode>
                <c:ptCount val="3"/>
                <c:pt idx="0">
                  <c:v>510143</c:v>
                </c:pt>
                <c:pt idx="1">
                  <c:v>1192</c:v>
                </c:pt>
                <c:pt idx="2">
                  <c:v>19839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2D-4C20-ADC9-7950002A008C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2419271454704525E-2"/>
                  <c:y val="6.58344910527297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32D-4C20-ADC9-7950002A00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Feuil1!$A$2:$A$4</c:f>
              <c:strCache>
                <c:ptCount val="3"/>
                <c:pt idx="0">
                  <c:v>Produits d'exploitation</c:v>
                </c:pt>
                <c:pt idx="1">
                  <c:v>Produits financiers</c:v>
                </c:pt>
                <c:pt idx="2">
                  <c:v>Produits exceptionnels</c:v>
                </c:pt>
              </c:strCache>
            </c:strRef>
          </c:cat>
          <c:val>
            <c:numRef>
              <c:f>Feuil1!$C$2:$C$4</c:f>
              <c:numCache>
                <c:formatCode>#,##0</c:formatCode>
                <c:ptCount val="3"/>
                <c:pt idx="0">
                  <c:v>548312</c:v>
                </c:pt>
                <c:pt idx="1">
                  <c:v>3030</c:v>
                </c:pt>
                <c:pt idx="2">
                  <c:v>2398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2D-4C20-ADC9-7950002A008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7753663"/>
        <c:axId val="727748671"/>
      </c:barChart>
      <c:catAx>
        <c:axId val="72775366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27748671"/>
        <c:crosses val="autoZero"/>
        <c:auto val="1"/>
        <c:lblAlgn val="ctr"/>
        <c:lblOffset val="100"/>
        <c:noMultiLvlLbl val="0"/>
      </c:catAx>
      <c:valAx>
        <c:axId val="727748671"/>
        <c:scaling>
          <c:logBase val="5"/>
          <c:orientation val="minMax"/>
          <c:max val="600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727753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155005541218248E-2"/>
          <c:y val="7.2234170347722879E-2"/>
          <c:w val="0.95168980219100752"/>
          <c:h val="0.761715023901537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238552410940401E-2"/>
                  <c:y val="7.14524262187332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950-4033-9B48-9AB33804D5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Feuil1!$A$2:$A$4</c:f>
              <c:strCache>
                <c:ptCount val="3"/>
                <c:pt idx="0">
                  <c:v>Charges d'exploitation</c:v>
                </c:pt>
                <c:pt idx="1">
                  <c:v>Charges exceptionnelles</c:v>
                </c:pt>
                <c:pt idx="2">
                  <c:v>Impôts société</c:v>
                </c:pt>
              </c:strCache>
            </c:strRef>
          </c:cat>
          <c:val>
            <c:numRef>
              <c:f>Feuil1!$B$2:$B$4</c:f>
              <c:numCache>
                <c:formatCode>#,##0</c:formatCode>
                <c:ptCount val="3"/>
                <c:pt idx="0">
                  <c:v>580489</c:v>
                </c:pt>
                <c:pt idx="1">
                  <c:v>25858</c:v>
                </c:pt>
                <c:pt idx="2">
                  <c:v>11073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50-4033-9B48-9AB33804D553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3688238363198609E-3"/>
                  <c:y val="3.38498139726167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950-4033-9B48-9AB33804D5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Feuil1!$A$2:$A$4</c:f>
              <c:strCache>
                <c:ptCount val="3"/>
                <c:pt idx="0">
                  <c:v>Charges d'exploitation</c:v>
                </c:pt>
                <c:pt idx="1">
                  <c:v>Charges exceptionnelles</c:v>
                </c:pt>
                <c:pt idx="2">
                  <c:v>Impôts société</c:v>
                </c:pt>
              </c:strCache>
            </c:strRef>
          </c:cat>
          <c:val>
            <c:numRef>
              <c:f>Feuil1!$C$2:$C$4</c:f>
              <c:numCache>
                <c:formatCode>#,##0</c:formatCode>
                <c:ptCount val="3"/>
                <c:pt idx="0">
                  <c:v>541511</c:v>
                </c:pt>
                <c:pt idx="1">
                  <c:v>758</c:v>
                </c:pt>
                <c:pt idx="2">
                  <c:v>14054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50-4033-9B48-9AB33804D55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7782367"/>
        <c:axId val="727757823"/>
      </c:barChart>
      <c:catAx>
        <c:axId val="727782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27757823"/>
        <c:crosses val="autoZero"/>
        <c:auto val="1"/>
        <c:lblAlgn val="ctr"/>
        <c:lblOffset val="100"/>
        <c:noMultiLvlLbl val="0"/>
      </c:catAx>
      <c:valAx>
        <c:axId val="727757823"/>
        <c:scaling>
          <c:logBase val="10"/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7277823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360751012465299E-2"/>
          <c:y val="6.0151148144076585E-2"/>
          <c:w val="0.94527849797506935"/>
          <c:h val="0.765186669229260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9848092013598521E-2"/>
                  <c:y val="2.0148986402107462E-3"/>
                </c:manualLayout>
              </c:layout>
              <c:tx>
                <c:rich>
                  <a:bodyPr/>
                  <a:lstStyle/>
                  <a:p>
                    <a:fld id="{42927458-2A8A-4ABB-9F4B-E37405C10A64}" type="VALUE">
                      <a:rPr lang="en-US" b="1">
                        <a:solidFill>
                          <a:schemeClr val="tx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DE3-4BB0-AFC8-9ADA737D774F}"/>
                </c:ext>
              </c:extLst>
            </c:dLbl>
            <c:dLbl>
              <c:idx val="1"/>
              <c:layout>
                <c:manualLayout>
                  <c:x val="-2.9848092013598507E-2"/>
                  <c:y val="1.8205363615387386E-2"/>
                </c:manualLayout>
              </c:layout>
              <c:tx>
                <c:rich>
                  <a:bodyPr/>
                  <a:lstStyle/>
                  <a:p>
                    <a:fld id="{638C6C19-3492-460C-B537-C832179A017C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DE3-4BB0-AFC8-9ADA737D774F}"/>
                </c:ext>
              </c:extLst>
            </c:dLbl>
            <c:dLbl>
              <c:idx val="2"/>
              <c:layout>
                <c:manualLayout>
                  <c:x val="-2.9848092013598601E-2"/>
                  <c:y val="1.1715037905801865E-2"/>
                </c:manualLayout>
              </c:layout>
              <c:tx>
                <c:rich>
                  <a:bodyPr/>
                  <a:lstStyle/>
                  <a:p>
                    <a:fld id="{C2127463-281C-42E5-8BE8-7C388B42E693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DE3-4BB0-AFC8-9ADA737D77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ln w="3175">
                      <a:noFill/>
                    </a:ln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Feuil1!$A$2:$A$4</c:f>
              <c:strCache>
                <c:ptCount val="3"/>
                <c:pt idx="0">
                  <c:v>Actif immobilisé</c:v>
                </c:pt>
                <c:pt idx="1">
                  <c:v>Actif Circulant</c:v>
                </c:pt>
                <c:pt idx="2">
                  <c:v>Compte de régularisation</c:v>
                </c:pt>
              </c:strCache>
            </c:strRef>
          </c:cat>
          <c:val>
            <c:numRef>
              <c:f>Feuil1!$B$2:$B$4</c:f>
              <c:numCache>
                <c:formatCode>#,##0</c:formatCode>
                <c:ptCount val="3"/>
                <c:pt idx="0">
                  <c:v>494962</c:v>
                </c:pt>
                <c:pt idx="1">
                  <c:v>384488</c:v>
                </c:pt>
                <c:pt idx="2">
                  <c:v>22237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E3-4BB0-AFC8-9ADA737D774F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2800362451988408E-17"/>
                  <c:y val="2.3423133042631879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DE3-4BB0-AFC8-9ADA737D774F}"/>
                </c:ext>
              </c:extLst>
            </c:dLbl>
            <c:dLbl>
              <c:idx val="1"/>
              <c:layout>
                <c:manualLayout>
                  <c:x val="9.9493640045328364E-3"/>
                  <c:y val="6.366848216940986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DE3-4BB0-AFC8-9ADA737D774F}"/>
                </c:ext>
              </c:extLst>
            </c:dLbl>
            <c:dLbl>
              <c:idx val="2"/>
              <c:layout>
                <c:manualLayout>
                  <c:x val="4.9746820022664182E-3"/>
                  <c:y val="6.49032570958549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DE3-4BB0-AFC8-9ADA737D77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Feuil1!$A$2:$A$4</c:f>
              <c:strCache>
                <c:ptCount val="3"/>
                <c:pt idx="0">
                  <c:v>Actif immobilisé</c:v>
                </c:pt>
                <c:pt idx="1">
                  <c:v>Actif Circulant</c:v>
                </c:pt>
                <c:pt idx="2">
                  <c:v>Compte de régularisation</c:v>
                </c:pt>
              </c:strCache>
            </c:strRef>
          </c:cat>
          <c:val>
            <c:numRef>
              <c:f>Feuil1!$C$2:$C$4</c:f>
              <c:numCache>
                <c:formatCode>#,##0</c:formatCode>
                <c:ptCount val="3"/>
                <c:pt idx="0">
                  <c:v>523328</c:v>
                </c:pt>
                <c:pt idx="1">
                  <c:v>459437</c:v>
                </c:pt>
                <c:pt idx="2">
                  <c:v>16492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E3-4BB0-AFC8-9ADA737D774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63822447"/>
        <c:axId val="363844911"/>
      </c:barChart>
      <c:catAx>
        <c:axId val="363822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63844911"/>
        <c:crosses val="autoZero"/>
        <c:auto val="1"/>
        <c:lblAlgn val="ctr"/>
        <c:lblOffset val="100"/>
        <c:noMultiLvlLbl val="0"/>
      </c:catAx>
      <c:valAx>
        <c:axId val="363844911"/>
        <c:scaling>
          <c:logBase val="3"/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3638224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437701580208653E-2"/>
                  <c:y val="3.2732574607718134E-3"/>
                </c:manualLayout>
              </c:layout>
              <c:tx>
                <c:rich>
                  <a:bodyPr/>
                  <a:lstStyle/>
                  <a:p>
                    <a:fld id="{953DE79A-C539-4E04-8196-04209C84B17A}" type="VALUE">
                      <a:rPr lang="en-US" b="1"/>
                      <a:pPr/>
                      <a:t>[VALEUR]</a:t>
                    </a:fld>
                    <a:endParaRPr lang="fr-F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610-42C3-9827-D54F4937B9F0}"/>
                </c:ext>
              </c:extLst>
            </c:dLbl>
            <c:dLbl>
              <c:idx val="1"/>
              <c:layout>
                <c:manualLayout>
                  <c:x val="-2.01427052739689E-2"/>
                  <c:y val="-1.6804439877348207E-4"/>
                </c:manualLayout>
              </c:layout>
              <c:tx>
                <c:rich>
                  <a:bodyPr/>
                  <a:lstStyle/>
                  <a:p>
                    <a:fld id="{05D921CE-F4DA-4B1E-A853-4843E5A7CABE}" type="VALUE">
                      <a:rPr lang="en-US" b="1"/>
                      <a:pPr/>
                      <a:t>[VALEUR]</a:t>
                    </a:fld>
                    <a:endParaRPr lang="fr-F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2880-4405-8E35-7B6953745761}"/>
                </c:ext>
              </c:extLst>
            </c:dLbl>
            <c:dLbl>
              <c:idx val="2"/>
              <c:layout>
                <c:manualLayout>
                  <c:x val="-3.1325969837294451E-2"/>
                  <c:y val="3.4413018595452955E-3"/>
                </c:manualLayout>
              </c:layout>
              <c:tx>
                <c:rich>
                  <a:bodyPr/>
                  <a:lstStyle/>
                  <a:p>
                    <a:fld id="{3149CE9A-2309-442E-BB01-80FF50293D93}" type="VALUE">
                      <a:rPr lang="en-US" b="1" i="0" baseline="0"/>
                      <a:pPr/>
                      <a:t>[VALEUR]</a:t>
                    </a:fld>
                    <a:endParaRPr lang="fr-F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880-4405-8E35-7B6953745761}"/>
                </c:ext>
              </c:extLst>
            </c:dLbl>
            <c:dLbl>
              <c:idx val="3"/>
              <c:layout>
                <c:manualLayout>
                  <c:x val="-3.1261283987098952E-2"/>
                  <c:y val="9.8197723823154406E-3"/>
                </c:manualLayout>
              </c:layout>
              <c:tx>
                <c:rich>
                  <a:bodyPr/>
                  <a:lstStyle/>
                  <a:p>
                    <a:fld id="{D0AB74BC-19B9-4CA3-A4A2-6D430E762F75}" type="VALUE">
                      <a:rPr lang="en-US" b="1" i="0" baseline="0"/>
                      <a:pPr/>
                      <a:t>[VALEUR]</a:t>
                    </a:fld>
                    <a:endParaRPr lang="fr-F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880-4405-8E35-7B69537457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Feuil1!$A$2:$A$5</c:f>
              <c:strCache>
                <c:ptCount val="4"/>
                <c:pt idx="0">
                  <c:v>Fonds</c:v>
                </c:pt>
                <c:pt idx="1">
                  <c:v>Provisions</c:v>
                </c:pt>
                <c:pt idx="2">
                  <c:v>Dettes</c:v>
                </c:pt>
                <c:pt idx="3">
                  <c:v>Régularisations</c:v>
                </c:pt>
              </c:strCache>
            </c:strRef>
          </c:cat>
          <c:val>
            <c:numRef>
              <c:f>Feuil1!$B$2:$B$5</c:f>
              <c:numCache>
                <c:formatCode>#,##0</c:formatCode>
                <c:ptCount val="4"/>
                <c:pt idx="0">
                  <c:v>287667</c:v>
                </c:pt>
                <c:pt idx="1">
                  <c:v>29780</c:v>
                </c:pt>
                <c:pt idx="2">
                  <c:v>450065</c:v>
                </c:pt>
                <c:pt idx="3">
                  <c:v>134175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80-4405-8E35-7B6953745761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2036613272311214E-2"/>
                  <c:y val="-3.000451344237528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880-4405-8E35-7B6953745761}"/>
                </c:ext>
              </c:extLst>
            </c:dLbl>
            <c:dLbl>
              <c:idx val="1"/>
              <c:layout>
                <c:manualLayout>
                  <c:x val="1.295464783149246E-2"/>
                  <c:y val="-6.37847052277014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880-4405-8E35-7B6953745761}"/>
                </c:ext>
              </c:extLst>
            </c:dLbl>
            <c:dLbl>
              <c:idx val="2"/>
              <c:layout>
                <c:manualLayout>
                  <c:x val="9.3154831618587721E-4"/>
                  <c:y val="-6.37847052277014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880-4405-8E35-7B6953745761}"/>
                </c:ext>
              </c:extLst>
            </c:dLbl>
            <c:dLbl>
              <c:idx val="3"/>
              <c:layout>
                <c:manualLayout>
                  <c:x val="1.0924701345970031E-2"/>
                  <c:y val="3.3608879754696414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880-4405-8E35-7B69537457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Feuil1!$A$2:$A$5</c:f>
              <c:strCache>
                <c:ptCount val="4"/>
                <c:pt idx="0">
                  <c:v>Fonds</c:v>
                </c:pt>
                <c:pt idx="1">
                  <c:v>Provisions</c:v>
                </c:pt>
                <c:pt idx="2">
                  <c:v>Dettes</c:v>
                </c:pt>
                <c:pt idx="3">
                  <c:v>Régularisations</c:v>
                </c:pt>
              </c:strCache>
            </c:strRef>
          </c:cat>
          <c:val>
            <c:numRef>
              <c:f>Feuil1!$C$2:$C$5</c:f>
              <c:numCache>
                <c:formatCode>#,##0</c:formatCode>
                <c:ptCount val="4"/>
                <c:pt idx="0">
                  <c:v>375658</c:v>
                </c:pt>
                <c:pt idx="1">
                  <c:v>11107</c:v>
                </c:pt>
                <c:pt idx="2">
                  <c:v>492214</c:v>
                </c:pt>
                <c:pt idx="3">
                  <c:v>120278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80-4405-8E35-7B69537457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55003103"/>
        <c:axId val="555004351"/>
      </c:barChart>
      <c:catAx>
        <c:axId val="5550031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55004351"/>
        <c:crosses val="autoZero"/>
        <c:auto val="1"/>
        <c:lblAlgn val="ctr"/>
        <c:lblOffset val="100"/>
        <c:noMultiLvlLbl val="0"/>
      </c:catAx>
      <c:valAx>
        <c:axId val="55500435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5550031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4062499999999943E-2"/>
                  <c:y val="9.3749994232898981E-3"/>
                </c:manualLayout>
              </c:layout>
              <c:tx>
                <c:rich>
                  <a:bodyPr/>
                  <a:lstStyle/>
                  <a:p>
                    <a:fld id="{DE5A3327-18C1-4F9A-BB5D-EDC8124E00E6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3B11-47D6-A796-4350BD6D09E0}"/>
                </c:ext>
              </c:extLst>
            </c:dLbl>
            <c:dLbl>
              <c:idx val="1"/>
              <c:layout>
                <c:manualLayout>
                  <c:x val="1.5625000000000001E-3"/>
                  <c:y val="0.10546874351201133"/>
                </c:manualLayout>
              </c:layout>
              <c:tx>
                <c:rich>
                  <a:bodyPr/>
                  <a:lstStyle/>
                  <a:p>
                    <a:fld id="{60C2B5AC-0822-4EC9-BD82-4175AF359370}" type="VALUE">
                      <a:rPr lang="en-US" sz="1400" b="1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3B11-47D6-A796-4350BD6D09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Feuil1!$A$2:$A$3</c:f>
              <c:strCache>
                <c:ptCount val="2"/>
                <c:pt idx="0">
                  <c:v>Nombre d'heures</c:v>
                </c:pt>
                <c:pt idx="1">
                  <c:v>valorisation</c:v>
                </c:pt>
              </c:strCache>
            </c:strRef>
          </c:cat>
          <c:val>
            <c:numRef>
              <c:f>Feuil1!$B$2:$B$3</c:f>
              <c:numCache>
                <c:formatCode>#,##0</c:formatCode>
                <c:ptCount val="2"/>
                <c:pt idx="0">
                  <c:v>11163</c:v>
                </c:pt>
                <c:pt idx="1">
                  <c:v>173026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11-47D6-A796-4350BD6D09E0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0937499999999942E-2"/>
                  <c:y val="1.8749998846579709E-2"/>
                </c:manualLayout>
              </c:layout>
              <c:tx>
                <c:rich>
                  <a:bodyPr/>
                  <a:lstStyle/>
                  <a:p>
                    <a:fld id="{89A9D6E3-E4B6-4F9F-B691-318527C99E1A}" type="VALUE">
                      <a:rPr lang="en-US" sz="1400" b="0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B11-47D6-A796-4350BD6D09E0}"/>
                </c:ext>
              </c:extLst>
            </c:dLbl>
            <c:dLbl>
              <c:idx val="1"/>
              <c:layout>
                <c:manualLayout>
                  <c:x val="0"/>
                  <c:y val="0.1148437429353012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8632446-AB9F-44C8-A9C4-F6AD5D3DC8A8}" type="VALUE">
                      <a:rPr lang="en-US" sz="1400" b="0"/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[VALEUR]</a:t>
                    </a:fld>
                    <a:endParaRPr lang="fr-FR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B11-47D6-A796-4350BD6D09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Feuil1!$A$2:$A$3</c:f>
              <c:strCache>
                <c:ptCount val="2"/>
                <c:pt idx="0">
                  <c:v>Nombre d'heures</c:v>
                </c:pt>
                <c:pt idx="1">
                  <c:v>valorisation</c:v>
                </c:pt>
              </c:strCache>
            </c:strRef>
          </c:cat>
          <c:val>
            <c:numRef>
              <c:f>Feuil1!$C$2:$C$3</c:f>
              <c:numCache>
                <c:formatCode>#,##0</c:formatCode>
                <c:ptCount val="2"/>
                <c:pt idx="0">
                  <c:v>22108</c:v>
                </c:pt>
                <c:pt idx="1">
                  <c:v>344880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11-47D6-A796-4350BD6D09E0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40625E-2"/>
                  <c:y val="1.406249913493476E-2"/>
                </c:manualLayout>
              </c:layout>
              <c:tx>
                <c:rich>
                  <a:bodyPr/>
                  <a:lstStyle/>
                  <a:p>
                    <a:fld id="{AD5A5DC8-EC98-4927-9E3F-40522BC15376}" type="VALUE">
                      <a:rPr lang="en-US" sz="1400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F82-4A7B-B6F6-EE7F33E39852}"/>
                </c:ext>
              </c:extLst>
            </c:dLbl>
            <c:dLbl>
              <c:idx val="1"/>
              <c:layout>
                <c:manualLayout>
                  <c:x val="1.5625000000000001E-3"/>
                  <c:y val="0.14296874120517095"/>
                </c:manualLayout>
              </c:layout>
              <c:tx>
                <c:rich>
                  <a:bodyPr/>
                  <a:lstStyle/>
                  <a:p>
                    <a:fld id="{093E9BE7-F4B0-4A79-B21A-338E7D1526A5}" type="VALUE">
                      <a:rPr lang="en-US" sz="1400" baseline="0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F82-4A7B-B6F6-EE7F33E398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Feuil1!$A$2:$A$3</c:f>
              <c:strCache>
                <c:ptCount val="2"/>
                <c:pt idx="0">
                  <c:v>Nombre d'heures</c:v>
                </c:pt>
                <c:pt idx="1">
                  <c:v>valorisation</c:v>
                </c:pt>
              </c:strCache>
            </c:strRef>
          </c:cat>
          <c:val>
            <c:numRef>
              <c:f>Feuil1!$D$2:$D$3</c:f>
              <c:numCache>
                <c:formatCode>#,##0</c:formatCode>
                <c:ptCount val="2"/>
                <c:pt idx="0">
                  <c:v>21450</c:v>
                </c:pt>
                <c:pt idx="1">
                  <c:v>332355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82-4A7B-B6F6-EE7F33E3985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28123496"/>
        <c:axId val="528121528"/>
        <c:axId val="0"/>
      </c:bar3DChart>
      <c:catAx>
        <c:axId val="528123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28121528"/>
        <c:crosses val="autoZero"/>
        <c:auto val="1"/>
        <c:lblAlgn val="ctr"/>
        <c:lblOffset val="100"/>
        <c:noMultiLvlLbl val="0"/>
      </c:catAx>
      <c:valAx>
        <c:axId val="528121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28123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 dirty="0"/>
              <a:t>Evolution</a:t>
            </a:r>
            <a:r>
              <a:rPr lang="fr-FR" b="1" baseline="0" dirty="0"/>
              <a:t> des adhésions</a:t>
            </a:r>
            <a:endParaRPr lang="fr-FR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rgbClr val="CC3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Feuil1!$B$2</c:f>
              <c:numCache>
                <c:formatCode>#,##0</c:formatCode>
                <c:ptCount val="1"/>
                <c:pt idx="0">
                  <c:v>4177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36-41EF-A49C-37FB784C6068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rgbClr val="CC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Feuil1!$C$2</c:f>
              <c:numCache>
                <c:formatCode>#,##0</c:formatCode>
                <c:ptCount val="1"/>
                <c:pt idx="0">
                  <c:v>4128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36-41EF-A49C-37FB784C6068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Feuil1!$D$2</c:f>
              <c:numCache>
                <c:formatCode>#,##0</c:formatCode>
                <c:ptCount val="1"/>
                <c:pt idx="0">
                  <c:v>3400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36-41EF-A49C-37FB784C6068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rgbClr val="F6C88A"/>
            </a:solidFill>
            <a:ln w="38100">
              <a:solidFill>
                <a:srgbClr val="FF32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6C88A"/>
              </a:solidFill>
              <a:ln w="381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D36-41EF-A49C-37FB784C606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AEDD13A9-D634-4D2B-8BE3-A8371EBFB74A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D36-41EF-A49C-37FB784C60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Feuil1!$E$2</c:f>
              <c:numCache>
                <c:formatCode>#,##0</c:formatCode>
                <c:ptCount val="1"/>
                <c:pt idx="0">
                  <c:v>3400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36-41EF-A49C-37FB784C6068}"/>
            </c:ext>
          </c:extLst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rgbClr val="F6C88A"/>
            </a:solidFill>
            <a:ln w="38100">
              <a:solidFill>
                <a:srgbClr val="FF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07241DBA-2A49-4214-9A26-37365DDCDC8C}" type="VALUE">
                      <a:rPr lang="en-US" b="1">
                        <a:solidFill>
                          <a:schemeClr val="tx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44A-4431-A905-08380704F0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Feuil1!$F$2</c:f>
              <c:numCache>
                <c:formatCode>#,##0</c:formatCode>
                <c:ptCount val="1"/>
                <c:pt idx="0">
                  <c:v>3400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4A-4431-A905-08380704F077}"/>
            </c:ext>
          </c:extLst>
        </c:ser>
        <c:ser>
          <c:idx val="5"/>
          <c:order val="5"/>
          <c:tx>
            <c:strRef>
              <c:f>Feuil1!$G$1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/>
              </a:solidFill>
              <a:ln w="38100"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54D-4641-8E9B-84AB48E29C65}"/>
              </c:ext>
            </c:extLst>
          </c:dPt>
          <c:dLbls>
            <c:dLbl>
              <c:idx val="0"/>
              <c:layout>
                <c:manualLayout>
                  <c:x val="-2.2217743684912507E-3"/>
                  <c:y val="0.323268085785309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54D-4641-8E9B-84AB48E29C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Feuil1!$G$2</c:f>
              <c:numCache>
                <c:formatCode>#,##0</c:formatCode>
                <c:ptCount val="1"/>
                <c:pt idx="0">
                  <c:v>3600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4D-4641-8E9B-84AB48E29C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131864"/>
        <c:axId val="41134816"/>
      </c:barChart>
      <c:catAx>
        <c:axId val="411318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134816"/>
        <c:crosses val="autoZero"/>
        <c:auto val="1"/>
        <c:lblAlgn val="ctr"/>
        <c:lblOffset val="100"/>
        <c:noMultiLvlLbl val="0"/>
      </c:catAx>
      <c:valAx>
        <c:axId val="41134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1131864"/>
        <c:crosses val="autoZero"/>
        <c:crossBetween val="between"/>
      </c:valAx>
      <c:spPr>
        <a:solidFill>
          <a:schemeClr val="bg1">
            <a:lumMod val="75000"/>
          </a:schemeClr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65000"/>
      </a:schemeClr>
    </a:soli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Grandes masses</a:t>
            </a:r>
          </a:p>
        </c:rich>
      </c:tx>
      <c:layout>
        <c:manualLayout>
          <c:xMode val="edge"/>
          <c:yMode val="edge"/>
          <c:x val="0.37800114991264661"/>
          <c:y val="4.67474402514445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0B55-4A64-B542-66A75DF2ED2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0B55-4A64-B542-66A75DF2ED21}"/>
              </c:ext>
            </c:extLst>
          </c:dPt>
          <c:dPt>
            <c:idx val="2"/>
            <c:bubble3D val="0"/>
            <c:explosion val="9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0B55-4A64-B542-66A75DF2ED21}"/>
              </c:ext>
            </c:extLst>
          </c:dPt>
          <c:dPt>
            <c:idx val="3"/>
            <c:bubble3D val="0"/>
            <c:explosion val="9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0B55-4A64-B542-66A75DF2ED21}"/>
              </c:ext>
            </c:extLst>
          </c:dPt>
          <c:dPt>
            <c:idx val="4"/>
            <c:bubble3D val="0"/>
            <c:explosion val="11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0B55-4A64-B542-66A75DF2ED2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0B55-4A64-B542-66A75DF2ED2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0B55-4A64-B542-66A75DF2ED2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0B55-4A64-B542-66A75DF2ED21}"/>
                </c:ext>
              </c:extLst>
            </c:dLbl>
            <c:dLbl>
              <c:idx val="3"/>
              <c:layout>
                <c:manualLayout>
                  <c:x val="0"/>
                  <c:y val="-3.8764701535078207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6778831-0D05-422B-901B-1AAD4B4DC387}" type="CATEGORYNAME">
                      <a:rPr lang="en-US" dirty="0">
                        <a:solidFill>
                          <a:schemeClr val="accent4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[NOM DE CATÉGORIE]</a:t>
                    </a:fld>
                    <a:r>
                      <a:rPr lang="en-US" baseline="0" dirty="0"/>
                      <a:t>
</a:t>
                    </a:r>
                    <a:fld id="{A9C5441B-EA02-4952-94C2-4178B8926886}" type="PERCENTAGE">
                      <a:rPr lang="en-US" baseline="0" dirty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[POURCENTAGE]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B55-4A64-B542-66A75DF2ED21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0B55-4A64-B542-66A75DF2ED21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Feuil1!$A$2:$A$6</c:f>
              <c:strCache>
                <c:ptCount val="5"/>
                <c:pt idx="0">
                  <c:v>adhésions</c:v>
                </c:pt>
                <c:pt idx="1">
                  <c:v>abonnement au Courrier</c:v>
                </c:pt>
                <c:pt idx="2">
                  <c:v>dons</c:v>
                </c:pt>
                <c:pt idx="3">
                  <c:v>participation rencontres</c:v>
                </c:pt>
                <c:pt idx="4">
                  <c:v>loyers</c:v>
                </c:pt>
              </c:strCache>
            </c:strRef>
          </c:cat>
          <c:val>
            <c:numRef>
              <c:f>Feuil1!$B$2:$B$6</c:f>
              <c:numCache>
                <c:formatCode>#,##0</c:formatCode>
                <c:ptCount val="5"/>
                <c:pt idx="0">
                  <c:v>272000</c:v>
                </c:pt>
                <c:pt idx="1">
                  <c:v>70000</c:v>
                </c:pt>
                <c:pt idx="2">
                  <c:v>31000</c:v>
                </c:pt>
                <c:pt idx="3">
                  <c:v>36000</c:v>
                </c:pt>
                <c:pt idx="4" formatCode="General">
                  <c:v>85800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8A-4A94-BEFF-05301BE89204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5DB698-80B8-4E7B-9A28-E431B2AAF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192EAC-A982-4E38-B74B-5BF8A5F949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6D9115-FBDF-4377-83DD-F1EEEF3DB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411E-9397-4DE6-9A95-6C07E8BE31AC}" type="datetimeFigureOut">
              <a:rPr lang="fr-FR" smtClean="0"/>
              <a:t>11/04/2023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99DBA4-F90E-49E2-B0D4-2679588C2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312BEE-D57E-4F5D-ACE9-84A303FF8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15B31-79BD-4D1F-A596-BAFA23C393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46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FE3673-5FCD-478E-828F-4D6EB107A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9A72954-07CF-48C6-89B8-C2A728917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F25A89-320E-4FDB-8D6E-B6AD097DB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411E-9397-4DE6-9A95-6C07E8BE31AC}" type="datetimeFigureOut">
              <a:rPr lang="fr-FR" smtClean="0"/>
              <a:t>11/04/2023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9D2AF5-D6A0-4451-99CC-4529A6079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6AF3D6-48E3-4888-BC5D-E2B626F60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15B31-79BD-4D1F-A596-BAFA23C393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63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E389857-7180-4CCB-A292-1D8989FC0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5C23284-A5B4-40C2-AB49-9B969EBB2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8C1009-B3DA-4B67-8470-66306DFC4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411E-9397-4DE6-9A95-6C07E8BE31AC}" type="datetimeFigureOut">
              <a:rPr lang="fr-FR" smtClean="0"/>
              <a:t>11/04/2023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CA61D4-2BCD-4FA3-87B9-DD99004C7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C46D5B-718F-4E39-AE2F-16FCBDD31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15B31-79BD-4D1F-A596-BAFA23C393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4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AEA05D-E42D-4F20-AD9D-346A0CA6F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EBD41E-6E79-4AFE-9059-0E173A093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D53DA5-37EC-47A3-8EE9-43BB1EDDA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411E-9397-4DE6-9A95-6C07E8BE31AC}" type="datetimeFigureOut">
              <a:rPr lang="fr-FR" smtClean="0"/>
              <a:t>11/04/2023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B7EE41-1431-4750-86B2-4BCA1EE24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DCC9FB-99FF-4161-A5B1-8D4D1EA8C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15B31-79BD-4D1F-A596-BAFA23C393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0309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6E3F29-ECF1-40E7-96BE-2F83C189C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D282C46-AF9B-4397-AB71-D4ADD89C8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80CFD2-7586-49A8-BD0F-CC875672F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411E-9397-4DE6-9A95-6C07E8BE31AC}" type="datetimeFigureOut">
              <a:rPr lang="fr-FR" smtClean="0"/>
              <a:t>11/04/2023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96F8B7-0B52-488B-9450-2DAC27E50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627FBD-C08C-4F59-AD17-F44D965FE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15B31-79BD-4D1F-A596-BAFA23C393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9775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53F74F-8CD8-45C2-B304-BC033E363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423500-3F6E-4B81-869C-9BF3BCC0DF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F090CFB-AAB1-45F3-B309-8694168814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017A71-8FC8-442F-A5FB-DD1F1E6F5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411E-9397-4DE6-9A95-6C07E8BE31AC}" type="datetimeFigureOut">
              <a:rPr lang="fr-FR" smtClean="0"/>
              <a:t>11/04/2023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629DA35-7F90-4846-99FA-72B735F45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FD50A4C-23D0-40B4-BE6D-AE8DD289D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15B31-79BD-4D1F-A596-BAFA23C393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11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B71D42-3FB1-4B24-9B7F-EF834688D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556BCD-45F4-4C80-9B2E-DF80E22AC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22F168A-0A1C-4762-95FB-4D4BFDAAED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02C2ED6-B25C-4257-B7FD-A661691023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CD4A0D2-ACB5-42CB-A0CD-A27BC5731F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222DBEC-E1FB-4BF4-80CA-216BCC78B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411E-9397-4DE6-9A95-6C07E8BE31AC}" type="datetimeFigureOut">
              <a:rPr lang="fr-FR" smtClean="0"/>
              <a:t>11/04/2023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568C019-F88E-4EF0-9678-10E8D9118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4383B88-9F17-493C-B2C2-2F797AC1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15B31-79BD-4D1F-A596-BAFA23C393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7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2BEB13-045B-46C9-99CA-7A0EFC060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F1AF45C-4A8E-4EFE-8A3E-787DDF7C0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411E-9397-4DE6-9A95-6C07E8BE31AC}" type="datetimeFigureOut">
              <a:rPr lang="fr-FR" smtClean="0"/>
              <a:t>11/04/2023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29A2B78-0CEF-433A-97CD-2CC4EF490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576A578-8F17-429A-9A8B-679978CB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15B31-79BD-4D1F-A596-BAFA23C393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80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8BB6DD7-6062-4702-8220-FC0658991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411E-9397-4DE6-9A95-6C07E8BE31AC}" type="datetimeFigureOut">
              <a:rPr lang="fr-FR" smtClean="0"/>
              <a:t>11/04/2023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DF4AE39-7686-473D-B7E5-43D47252F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EC6A90C-40C6-4486-8B54-AB9B54682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15B31-79BD-4D1F-A596-BAFA23C393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4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894DB4-2FE5-4697-AC27-626D1A1BB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9338D6-F99E-4A2A-A2A2-62422556E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994A98C-FE88-4274-8858-A9D622587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486791-2280-4000-AAFE-0AC3A329C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411E-9397-4DE6-9A95-6C07E8BE31AC}" type="datetimeFigureOut">
              <a:rPr lang="fr-FR" smtClean="0"/>
              <a:t>11/04/2023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C07B74-5659-48D0-AFCA-EE8E524D0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E1DEBAD-6F1E-4118-9EBA-C57DFC95A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15B31-79BD-4D1F-A596-BAFA23C393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63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7F36EC-9ED1-4C2F-B123-59CC45C26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A2D0BEB-5DD3-4CB2-927C-6867E03933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29C5C52-CB9C-41CB-8AB5-A8B273CE7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A83CEF-1A90-4DED-840E-A2A1FA35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411E-9397-4DE6-9A95-6C07E8BE31AC}" type="datetimeFigureOut">
              <a:rPr lang="fr-FR" smtClean="0"/>
              <a:t>11/04/2023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86C00E-137A-4B00-85AA-E2647C2C9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55808CC-7D4D-4E7F-948A-CC3E9B7B6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15B31-79BD-4D1F-A596-BAFA23C393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51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EF6531-65BB-4207-80F8-02FED1BE1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96A3D3-6B6A-4EFD-A1E2-458B196A5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3389E9-D91D-4996-A585-1731725C5C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9411E-9397-4DE6-9A95-6C07E8BE31AC}" type="datetimeFigureOut">
              <a:rPr lang="fr-FR" smtClean="0"/>
              <a:t>11/04/2023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262CBB-7F11-467C-A1C4-B9DEB4265D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DD891C-8850-4028-8CB5-AB1775A5A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15B31-79BD-4D1F-A596-BAFA23C393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67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9920">
              <a:srgbClr val="959595">
                <a:alpha val="72000"/>
              </a:srgbClr>
            </a:gs>
            <a:gs pos="0">
              <a:schemeClr val="bg1">
                <a:lumMod val="85000"/>
                <a:alpha val="59000"/>
              </a:schemeClr>
            </a:gs>
            <a:gs pos="58000">
              <a:schemeClr val="bg1">
                <a:lumMod val="85000"/>
                <a:alpha val="59000"/>
              </a:schemeClr>
            </a:gs>
            <a:gs pos="100000">
              <a:schemeClr val="bg1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60598B69-8BF8-4135-906E-412AA5F7C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2" y="73346"/>
            <a:ext cx="1298646" cy="773835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92770BF8-B649-4628-BF17-C111BEEE20F0}"/>
              </a:ext>
            </a:extLst>
          </p:cNvPr>
          <p:cNvSpPr txBox="1"/>
          <p:nvPr/>
        </p:nvSpPr>
        <p:spPr>
          <a:xfrm>
            <a:off x="0" y="3075057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b="1" dirty="0">
                <a:solidFill>
                  <a:schemeClr val="accent5"/>
                </a:solidFill>
              </a:rPr>
              <a:t>RAPPORT FINANCIER</a:t>
            </a:r>
          </a:p>
        </p:txBody>
      </p:sp>
    </p:spTree>
    <p:extLst>
      <p:ext uri="{BB962C8B-B14F-4D97-AF65-F5344CB8AC3E}">
        <p14:creationId xmlns:p14="http://schemas.microsoft.com/office/powerpoint/2010/main" val="362767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0 -0.463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19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8" dur="1700" fill="hold"/>
                                        <p:tgtEl>
                                          <p:spTgt spid="10"/>
                                        </p:tgtEl>
                                      </p:cBhvr>
                                      <p:by x="85000" y="8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9920">
              <a:srgbClr val="959595">
                <a:alpha val="72000"/>
              </a:srgbClr>
            </a:gs>
            <a:gs pos="0">
              <a:schemeClr val="bg1">
                <a:lumMod val="85000"/>
                <a:alpha val="59000"/>
              </a:schemeClr>
            </a:gs>
            <a:gs pos="58000">
              <a:schemeClr val="bg1">
                <a:lumMod val="85000"/>
                <a:alpha val="59000"/>
              </a:schemeClr>
            </a:gs>
            <a:gs pos="100000">
              <a:schemeClr val="bg1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60598B69-8BF8-4135-906E-412AA5F7C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2" y="73346"/>
            <a:ext cx="1298646" cy="77383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FD48BE86-DD52-47CE-B5E4-F38868437847}"/>
              </a:ext>
            </a:extLst>
          </p:cNvPr>
          <p:cNvSpPr txBox="1"/>
          <p:nvPr/>
        </p:nvSpPr>
        <p:spPr>
          <a:xfrm>
            <a:off x="0" y="2028616"/>
            <a:ext cx="1219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b="1" dirty="0">
                <a:solidFill>
                  <a:schemeClr val="accent5"/>
                </a:solidFill>
              </a:rPr>
              <a:t>EVOLUTION</a:t>
            </a:r>
          </a:p>
          <a:p>
            <a:pPr algn="ctr"/>
            <a:r>
              <a:rPr lang="fr-FR" sz="8800" b="1">
                <a:solidFill>
                  <a:schemeClr val="accent5"/>
                </a:solidFill>
              </a:rPr>
              <a:t>SELON LES ADHESIONS</a:t>
            </a:r>
            <a:endParaRPr lang="fr-FR" sz="88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13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9920">
              <a:srgbClr val="959595">
                <a:alpha val="72000"/>
              </a:srgbClr>
            </a:gs>
            <a:gs pos="0">
              <a:schemeClr val="bg1">
                <a:lumMod val="85000"/>
                <a:alpha val="59000"/>
              </a:schemeClr>
            </a:gs>
            <a:gs pos="58000">
              <a:schemeClr val="bg1">
                <a:lumMod val="85000"/>
                <a:alpha val="59000"/>
              </a:schemeClr>
            </a:gs>
            <a:gs pos="100000">
              <a:schemeClr val="bg1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>
            <a:extLst>
              <a:ext uri="{FF2B5EF4-FFF2-40B4-BE49-F238E27FC236}">
                <a16:creationId xmlns:a16="http://schemas.microsoft.com/office/drawing/2014/main" id="{8A72811A-5C1A-4B3B-AD7A-B5C20059056D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accent5"/>
                </a:solidFill>
              </a:rPr>
              <a:t>PROJET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1B202BB-7416-4E8B-A7FB-1ECC14BF3D0F}"/>
              </a:ext>
            </a:extLst>
          </p:cNvPr>
          <p:cNvSpPr txBox="1"/>
          <p:nvPr/>
        </p:nvSpPr>
        <p:spPr>
          <a:xfrm>
            <a:off x="0" y="621683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2023 - 2024</a:t>
            </a:r>
            <a:endParaRPr lang="fr-FR" sz="4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183E2B1-CC87-43B3-A807-6A9366560809}"/>
              </a:ext>
            </a:extLst>
          </p:cNvPr>
          <p:cNvSpPr txBox="1"/>
          <p:nvPr/>
        </p:nvSpPr>
        <p:spPr>
          <a:xfrm>
            <a:off x="399142" y="1794474"/>
            <a:ext cx="52950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adhésions ne sont pas un don, ce sont des cotisations !</a:t>
            </a:r>
          </a:p>
          <a:p>
            <a:r>
              <a:rPr lang="fr-FR" dirty="0"/>
              <a:t>Elles représentent la part principale de notre budget (avec les abonnements, c’est 70%)</a:t>
            </a:r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5BFEF0C-67B1-4803-BE03-3050101A3F7B}"/>
              </a:ext>
            </a:extLst>
          </p:cNvPr>
          <p:cNvSpPr txBox="1"/>
          <p:nvPr/>
        </p:nvSpPr>
        <p:spPr>
          <a:xfrm>
            <a:off x="399142" y="1306890"/>
            <a:ext cx="2068287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400" b="1" dirty="0"/>
              <a:t>Les adhésions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CBC5CD7-00C5-4786-8D17-28E55CD048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2" y="73346"/>
            <a:ext cx="1298646" cy="773835"/>
          </a:xfrm>
          <a:prstGeom prst="rect">
            <a:avLst/>
          </a:prstGeom>
        </p:spPr>
      </p:pic>
      <p:graphicFrame>
        <p:nvGraphicFramePr>
          <p:cNvPr id="15" name="Graphique 14">
            <a:extLst>
              <a:ext uri="{FF2B5EF4-FFF2-40B4-BE49-F238E27FC236}">
                <a16:creationId xmlns:a16="http://schemas.microsoft.com/office/drawing/2014/main" id="{DD38B6B3-80A0-423B-AC36-B0DCE15EFC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2841645"/>
              </p:ext>
            </p:extLst>
          </p:nvPr>
        </p:nvGraphicFramePr>
        <p:xfrm>
          <a:off x="5956992" y="2133601"/>
          <a:ext cx="5716152" cy="3810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F6C4B6FA-677B-C6E6-3535-2C8046CF5780}"/>
              </a:ext>
            </a:extLst>
          </p:cNvPr>
          <p:cNvSpPr txBox="1"/>
          <p:nvPr/>
        </p:nvSpPr>
        <p:spPr>
          <a:xfrm>
            <a:off x="10414000" y="2919790"/>
            <a:ext cx="566181" cy="230832"/>
          </a:xfrm>
          <a:prstGeom prst="rect">
            <a:avLst/>
          </a:prstGeom>
          <a:solidFill>
            <a:srgbClr val="FF3200"/>
          </a:solidFill>
        </p:spPr>
        <p:txBody>
          <a:bodyPr wrap="none" rtlCol="0">
            <a:spAutoFit/>
          </a:bodyPr>
          <a:lstStyle/>
          <a:p>
            <a:r>
              <a:rPr lang="fr-FR" sz="900" b="1" dirty="0">
                <a:solidFill>
                  <a:schemeClr val="bg1"/>
                </a:solidFill>
              </a:rPr>
              <a:t>Objectif</a:t>
            </a:r>
          </a:p>
        </p:txBody>
      </p:sp>
    </p:spTree>
    <p:extLst>
      <p:ext uri="{BB962C8B-B14F-4D97-AF65-F5344CB8AC3E}">
        <p14:creationId xmlns:p14="http://schemas.microsoft.com/office/powerpoint/2010/main" val="206297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3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>
                                            <p:graphicEl>
                                              <a:chart seriesIdx="3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4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graphicEl>
                                              <a:chart seriesIdx="4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5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graphicEl>
                                              <a:chart seriesIdx="5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 uiExpand="1">
        <p:bldSub>
          <a:bldChart bld="seriesEl"/>
        </p:bldSub>
      </p:bldGraphic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9920">
              <a:srgbClr val="959595">
                <a:alpha val="72000"/>
              </a:srgbClr>
            </a:gs>
            <a:gs pos="0">
              <a:schemeClr val="bg1">
                <a:lumMod val="85000"/>
                <a:alpha val="59000"/>
              </a:schemeClr>
            </a:gs>
            <a:gs pos="58000">
              <a:schemeClr val="bg1">
                <a:lumMod val="85000"/>
                <a:alpha val="59000"/>
              </a:schemeClr>
            </a:gs>
            <a:gs pos="100000">
              <a:schemeClr val="bg1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>
            <a:extLst>
              <a:ext uri="{FF2B5EF4-FFF2-40B4-BE49-F238E27FC236}">
                <a16:creationId xmlns:a16="http://schemas.microsoft.com/office/drawing/2014/main" id="{8A72811A-5C1A-4B3B-AD7A-B5C20059056D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accent5"/>
                </a:solidFill>
              </a:rPr>
              <a:t>COMPTE DE RESULTAT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129DE22-359C-4345-9B7A-E47CCB8AEC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2" y="73346"/>
            <a:ext cx="1298646" cy="773835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115E3078-D9FA-4575-B301-C1262743DCE8}"/>
              </a:ext>
            </a:extLst>
          </p:cNvPr>
          <p:cNvSpPr txBox="1"/>
          <p:nvPr/>
        </p:nvSpPr>
        <p:spPr>
          <a:xfrm>
            <a:off x="9049407" y="597654"/>
            <a:ext cx="19844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Produits</a:t>
            </a:r>
            <a:endParaRPr lang="fr-FR" sz="4000" b="1" u="sng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7A6EA555-0895-4B8B-A0A3-88DC20B89A4E}"/>
              </a:ext>
            </a:extLst>
          </p:cNvPr>
          <p:cNvSpPr/>
          <p:nvPr/>
        </p:nvSpPr>
        <p:spPr>
          <a:xfrm rot="10800000">
            <a:off x="10813143" y="733397"/>
            <a:ext cx="1378857" cy="359278"/>
          </a:xfrm>
          <a:prstGeom prst="rightArrow">
            <a:avLst>
              <a:gd name="adj1" fmla="val 100000"/>
              <a:gd name="adj2" fmla="val 82266"/>
            </a:avLst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764A2323-B2A6-6C14-A8E4-B6B605DBC8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4757201"/>
              </p:ext>
            </p:extLst>
          </p:nvPr>
        </p:nvGraphicFramePr>
        <p:xfrm>
          <a:off x="1371218" y="701981"/>
          <a:ext cx="9229472" cy="6006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612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9920">
              <a:srgbClr val="959595">
                <a:alpha val="72000"/>
              </a:srgbClr>
            </a:gs>
            <a:gs pos="0">
              <a:schemeClr val="bg1">
                <a:lumMod val="85000"/>
                <a:alpha val="59000"/>
              </a:schemeClr>
            </a:gs>
            <a:gs pos="58000">
              <a:schemeClr val="bg1">
                <a:lumMod val="85000"/>
                <a:alpha val="59000"/>
              </a:schemeClr>
            </a:gs>
            <a:gs pos="100000">
              <a:schemeClr val="bg1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60598B69-8BF8-4135-906E-412AA5F7C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2" y="73346"/>
            <a:ext cx="1298646" cy="773835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9DFA80C5-4462-F6BA-4920-5DBB0F117205}"/>
              </a:ext>
            </a:extLst>
          </p:cNvPr>
          <p:cNvSpPr txBox="1"/>
          <p:nvPr/>
        </p:nvSpPr>
        <p:spPr>
          <a:xfrm>
            <a:off x="0" y="185461"/>
            <a:ext cx="1219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000" b="1" dirty="0">
                <a:solidFill>
                  <a:schemeClr val="accent5"/>
                </a:solidFill>
              </a:rPr>
              <a:t>EVOLUTION SELON LES ADHESIONS </a:t>
            </a:r>
          </a:p>
          <a:p>
            <a:pPr algn="ctr"/>
            <a:r>
              <a:rPr lang="fr-FR" sz="3200" b="1" dirty="0">
                <a:solidFill>
                  <a:schemeClr val="accent5"/>
                </a:solidFill>
              </a:rPr>
              <a:t>(SIMULATION)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74DAF773-35E3-7A6E-081A-8EE383D894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948726"/>
              </p:ext>
            </p:extLst>
          </p:nvPr>
        </p:nvGraphicFramePr>
        <p:xfrm>
          <a:off x="2078242" y="1497905"/>
          <a:ext cx="8035516" cy="4977187"/>
        </p:xfrm>
        <a:graphic>
          <a:graphicData uri="http://schemas.openxmlformats.org/drawingml/2006/table">
            <a:tbl>
              <a:tblPr/>
              <a:tblGrid>
                <a:gridCol w="993961">
                  <a:extLst>
                    <a:ext uri="{9D8B030D-6E8A-4147-A177-3AD203B41FA5}">
                      <a16:colId xmlns:a16="http://schemas.microsoft.com/office/drawing/2014/main" val="973811570"/>
                    </a:ext>
                  </a:extLst>
                </a:gridCol>
                <a:gridCol w="168088">
                  <a:extLst>
                    <a:ext uri="{9D8B030D-6E8A-4147-A177-3AD203B41FA5}">
                      <a16:colId xmlns:a16="http://schemas.microsoft.com/office/drawing/2014/main" val="3786700238"/>
                    </a:ext>
                  </a:extLst>
                </a:gridCol>
                <a:gridCol w="825873">
                  <a:extLst>
                    <a:ext uri="{9D8B030D-6E8A-4147-A177-3AD203B41FA5}">
                      <a16:colId xmlns:a16="http://schemas.microsoft.com/office/drawing/2014/main" val="786984363"/>
                    </a:ext>
                  </a:extLst>
                </a:gridCol>
                <a:gridCol w="993961">
                  <a:extLst>
                    <a:ext uri="{9D8B030D-6E8A-4147-A177-3AD203B41FA5}">
                      <a16:colId xmlns:a16="http://schemas.microsoft.com/office/drawing/2014/main" val="564546226"/>
                    </a:ext>
                  </a:extLst>
                </a:gridCol>
                <a:gridCol w="993961">
                  <a:extLst>
                    <a:ext uri="{9D8B030D-6E8A-4147-A177-3AD203B41FA5}">
                      <a16:colId xmlns:a16="http://schemas.microsoft.com/office/drawing/2014/main" val="557475990"/>
                    </a:ext>
                  </a:extLst>
                </a:gridCol>
                <a:gridCol w="993961">
                  <a:extLst>
                    <a:ext uri="{9D8B030D-6E8A-4147-A177-3AD203B41FA5}">
                      <a16:colId xmlns:a16="http://schemas.microsoft.com/office/drawing/2014/main" val="1512660173"/>
                    </a:ext>
                  </a:extLst>
                </a:gridCol>
                <a:gridCol w="993961">
                  <a:extLst>
                    <a:ext uri="{9D8B030D-6E8A-4147-A177-3AD203B41FA5}">
                      <a16:colId xmlns:a16="http://schemas.microsoft.com/office/drawing/2014/main" val="1199833700"/>
                    </a:ext>
                  </a:extLst>
                </a:gridCol>
                <a:gridCol w="993961">
                  <a:extLst>
                    <a:ext uri="{9D8B030D-6E8A-4147-A177-3AD203B41FA5}">
                      <a16:colId xmlns:a16="http://schemas.microsoft.com/office/drawing/2014/main" val="2725505955"/>
                    </a:ext>
                  </a:extLst>
                </a:gridCol>
                <a:gridCol w="1077789">
                  <a:extLst>
                    <a:ext uri="{9D8B030D-6E8A-4147-A177-3AD203B41FA5}">
                      <a16:colId xmlns:a16="http://schemas.microsoft.com/office/drawing/2014/main" val="277695527"/>
                    </a:ext>
                  </a:extLst>
                </a:gridCol>
              </a:tblGrid>
              <a:tr h="298325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PRODUITS D'EXPLOITATION PREVISIONNELS SELON CAS ADHERENTS </a:t>
                      </a:r>
                    </a:p>
                  </a:txBody>
                  <a:tcPr marL="115480" marR="115480" marT="57740" marB="5774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03513"/>
                  </a:ext>
                </a:extLst>
              </a:tr>
              <a:tr h="240584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Adhérents payants </a:t>
                      </a:r>
                    </a:p>
                  </a:txBody>
                  <a:tcPr marL="115480" marR="115480" marT="57740" marB="5774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905784"/>
                  </a:ext>
                </a:extLst>
              </a:tr>
              <a:tr h="240584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(actuel) 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(Projet)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(avant Covid)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836417"/>
                  </a:ext>
                </a:extLst>
              </a:tr>
              <a:tr h="230961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COTISATIONS </a:t>
                      </a:r>
                    </a:p>
                  </a:txBody>
                  <a:tcPr marL="12029" marR="12029" marT="120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150902"/>
                  </a:ext>
                </a:extLst>
              </a:tr>
              <a:tr h="230961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COURRIER </a:t>
                      </a:r>
                    </a:p>
                  </a:txBody>
                  <a:tcPr marL="12029" marR="12029" marT="120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827435"/>
                  </a:ext>
                </a:extLst>
              </a:tr>
              <a:tr h="647172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RENCONTRES </a:t>
                      </a:r>
                    </a:p>
                  </a:txBody>
                  <a:tcPr marL="12029" marR="12029" marT="120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8287490"/>
                  </a:ext>
                </a:extLst>
              </a:tr>
              <a:tr h="435458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VENTES ET PRODUITS DIVERS </a:t>
                      </a:r>
                    </a:p>
                  </a:txBody>
                  <a:tcPr marL="115480" marR="115480" marT="57740" marB="5774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480" marR="115480" marT="57740" marB="5774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085410"/>
                  </a:ext>
                </a:extLst>
              </a:tr>
              <a:tr h="230961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290065"/>
                  </a:ext>
                </a:extLst>
              </a:tr>
              <a:tr h="230961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DONS  </a:t>
                      </a:r>
                    </a:p>
                  </a:txBody>
                  <a:tcPr marL="12029" marR="12029" marT="120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301813"/>
                  </a:ext>
                </a:extLst>
              </a:tr>
              <a:tr h="230961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ABANDONS DE FRAIS </a:t>
                      </a:r>
                    </a:p>
                  </a:txBody>
                  <a:tcPr marL="115480" marR="115480" marT="57740" marB="5774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480" marR="115480" marT="57740" marB="5774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704885"/>
                  </a:ext>
                </a:extLst>
              </a:tr>
              <a:tr h="230961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2715726"/>
                  </a:ext>
                </a:extLst>
              </a:tr>
              <a:tr h="230961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LOYERS </a:t>
                      </a:r>
                    </a:p>
                  </a:txBody>
                  <a:tcPr marL="12029" marR="12029" marT="120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85 800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85 800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85 800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7382851"/>
                  </a:ext>
                </a:extLst>
              </a:tr>
              <a:tr h="230961">
                <a:tc>
                  <a:txBody>
                    <a:bodyPr/>
                    <a:lstStyle/>
                    <a:p>
                      <a:pPr algn="l" fontAlgn="b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427559"/>
                  </a:ext>
                </a:extLst>
              </a:tr>
              <a:tr h="230961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PRODUITS FINANCIERS </a:t>
                      </a:r>
                    </a:p>
                  </a:txBody>
                  <a:tcPr marL="115480" marR="115480" marT="57740" marB="5774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480" marR="115480" marT="57740" marB="5774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9673063"/>
                  </a:ext>
                </a:extLst>
              </a:tr>
              <a:tr h="240584">
                <a:tc>
                  <a:txBody>
                    <a:bodyPr/>
                    <a:lstStyle/>
                    <a:p>
                      <a:pPr algn="l" fontAlgn="b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521906"/>
                  </a:ext>
                </a:extLst>
              </a:tr>
              <a:tr h="24058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9" marR="12029" marT="120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029" marR="12029" marT="1202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PRODUITS </a:t>
                      </a:r>
                    </a:p>
                  </a:txBody>
                  <a:tcPr marL="115480" marR="115480" marT="57740" marB="5774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496 800 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539 800 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582 800 </a:t>
                      </a:r>
                    </a:p>
                  </a:txBody>
                  <a:tcPr marL="12029" marR="12029" marT="120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6960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87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9920">
              <a:srgbClr val="959595">
                <a:alpha val="72000"/>
              </a:srgbClr>
            </a:gs>
            <a:gs pos="0">
              <a:schemeClr val="bg1">
                <a:lumMod val="85000"/>
                <a:alpha val="59000"/>
              </a:schemeClr>
            </a:gs>
            <a:gs pos="58000">
              <a:schemeClr val="bg1">
                <a:lumMod val="85000"/>
                <a:alpha val="59000"/>
              </a:schemeClr>
            </a:gs>
            <a:gs pos="100000">
              <a:schemeClr val="bg1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60598B69-8BF8-4135-906E-412AA5F7C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2" y="73346"/>
            <a:ext cx="1298646" cy="773835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9DFA80C5-4462-F6BA-4920-5DBB0F117205}"/>
              </a:ext>
            </a:extLst>
          </p:cNvPr>
          <p:cNvSpPr txBox="1"/>
          <p:nvPr/>
        </p:nvSpPr>
        <p:spPr>
          <a:xfrm>
            <a:off x="0" y="185461"/>
            <a:ext cx="1219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000" b="1" dirty="0">
                <a:solidFill>
                  <a:schemeClr val="accent5"/>
                </a:solidFill>
              </a:rPr>
              <a:t>EVOLUTION SELON LES ADHESIONS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D3D9680-C524-67D7-6200-24F09B2B4DBD}"/>
              </a:ext>
            </a:extLst>
          </p:cNvPr>
          <p:cNvSpPr txBox="1"/>
          <p:nvPr/>
        </p:nvSpPr>
        <p:spPr>
          <a:xfrm>
            <a:off x="355600" y="1782634"/>
            <a:ext cx="54483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Des causes identifiées</a:t>
            </a:r>
          </a:p>
          <a:p>
            <a:pPr algn="ctr"/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vieillissement de nos membres</a:t>
            </a:r>
          </a:p>
          <a:p>
            <a:pPr marL="285750" indent="-285750">
              <a:buFontTx/>
              <a:buChar char="-"/>
            </a:pPr>
            <a:r>
              <a:rPr lang="fr-FR" dirty="0"/>
              <a:t>impact lié au Covid</a:t>
            </a:r>
          </a:p>
          <a:p>
            <a:pPr marL="285750" indent="-285750">
              <a:buFontTx/>
              <a:buChar char="-"/>
            </a:pPr>
            <a:r>
              <a:rPr lang="fr-FR" dirty="0"/>
              <a:t>personnes qui ne cotisent pas (notamment couples)</a:t>
            </a:r>
          </a:p>
          <a:p>
            <a:pPr marL="285750" indent="-285750">
              <a:buFontTx/>
              <a:buChar char="-"/>
            </a:pPr>
            <a:r>
              <a:rPr lang="fr-FR" dirty="0"/>
              <a:t>équipes où certains ne cotisent pas</a:t>
            </a:r>
          </a:p>
          <a:p>
            <a:pPr marL="285750" indent="-285750">
              <a:buFontTx/>
              <a:buChar char="-"/>
            </a:pPr>
            <a:r>
              <a:rPr lang="fr-FR" dirty="0"/>
              <a:t>pas d’augmentation des tarifs depuis plus de 10 ans</a:t>
            </a:r>
          </a:p>
          <a:p>
            <a:pPr marL="285750" indent="-285750">
              <a:buFontTx/>
              <a:buChar char="-"/>
            </a:pPr>
            <a:r>
              <a:rPr lang="fr-FR" dirty="0"/>
              <a:t>problèmes informatiques…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AF82A76-B18E-8F21-3CF6-7CEAA96C5DC1}"/>
              </a:ext>
            </a:extLst>
          </p:cNvPr>
          <p:cNvSpPr txBox="1"/>
          <p:nvPr/>
        </p:nvSpPr>
        <p:spPr>
          <a:xfrm>
            <a:off x="6388102" y="1782634"/>
            <a:ext cx="54483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Des réflexions et propositions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mise en place d’un prélèvement automatique </a:t>
            </a:r>
          </a:p>
          <a:p>
            <a:pPr marL="285750" indent="-285750">
              <a:buFontTx/>
              <a:buChar char="-"/>
            </a:pPr>
            <a:r>
              <a:rPr lang="fr-FR" dirty="0"/>
              <a:t>aide sur les adhésions sur Assoconnect</a:t>
            </a:r>
          </a:p>
          <a:p>
            <a:pPr marL="285750" indent="-285750">
              <a:buFontTx/>
              <a:buChar char="-"/>
            </a:pPr>
            <a:r>
              <a:rPr lang="fr-FR" dirty="0"/>
              <a:t>suivi des territoires sur les équipes avec reprise de la base nationale</a:t>
            </a:r>
          </a:p>
          <a:p>
            <a:pPr marL="285750" indent="-285750">
              <a:buFontTx/>
              <a:buChar char="-"/>
            </a:pPr>
            <a:r>
              <a:rPr lang="fr-FR" dirty="0"/>
              <a:t>formation « Inviter d’autres » pour favoriser la proposition dans les territoires</a:t>
            </a:r>
          </a:p>
          <a:p>
            <a:pPr marL="285750" indent="-285750">
              <a:buFontTx/>
              <a:buChar char="-"/>
            </a:pPr>
            <a:r>
              <a:rPr lang="fr-FR" dirty="0"/>
              <a:t>suivre les équipes et les aider à intégrer les nouveaux</a:t>
            </a:r>
          </a:p>
          <a:p>
            <a:pPr marL="285750" indent="-285750">
              <a:buFontTx/>
              <a:buChar char="-"/>
            </a:pPr>
            <a:r>
              <a:rPr lang="fr-FR" dirty="0"/>
              <a:t>s’occuper des adhérents : comment vivent-ils la relecture de vie ?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011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9920">
              <a:srgbClr val="959595">
                <a:alpha val="72000"/>
              </a:srgbClr>
            </a:gs>
            <a:gs pos="0">
              <a:schemeClr val="bg1">
                <a:lumMod val="85000"/>
                <a:alpha val="59000"/>
              </a:schemeClr>
            </a:gs>
            <a:gs pos="58000">
              <a:schemeClr val="bg1">
                <a:lumMod val="85000"/>
                <a:alpha val="59000"/>
              </a:schemeClr>
            </a:gs>
            <a:gs pos="100000">
              <a:schemeClr val="bg1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60598B69-8BF8-4135-906E-412AA5F7C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2" y="73346"/>
            <a:ext cx="1298646" cy="77383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FD48BE86-DD52-47CE-B5E4-F38868437847}"/>
              </a:ext>
            </a:extLst>
          </p:cNvPr>
          <p:cNvSpPr txBox="1"/>
          <p:nvPr/>
        </p:nvSpPr>
        <p:spPr>
          <a:xfrm>
            <a:off x="0" y="2705725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b="1" dirty="0">
                <a:solidFill>
                  <a:schemeClr val="accent5"/>
                </a:solidFill>
              </a:rPr>
              <a:t>COMPTE DE RESULTAT</a:t>
            </a:r>
          </a:p>
        </p:txBody>
      </p:sp>
    </p:spTree>
    <p:extLst>
      <p:ext uri="{BB962C8B-B14F-4D97-AF65-F5344CB8AC3E}">
        <p14:creationId xmlns:p14="http://schemas.microsoft.com/office/powerpoint/2010/main" val="243721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9920">
              <a:srgbClr val="959595">
                <a:alpha val="72000"/>
              </a:srgbClr>
            </a:gs>
            <a:gs pos="0">
              <a:schemeClr val="bg1">
                <a:lumMod val="85000"/>
                <a:alpha val="59000"/>
              </a:schemeClr>
            </a:gs>
            <a:gs pos="58000">
              <a:schemeClr val="bg1">
                <a:lumMod val="85000"/>
                <a:alpha val="59000"/>
              </a:schemeClr>
            </a:gs>
            <a:gs pos="100000">
              <a:schemeClr val="bg1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>
            <a:extLst>
              <a:ext uri="{FF2B5EF4-FFF2-40B4-BE49-F238E27FC236}">
                <a16:creationId xmlns:a16="http://schemas.microsoft.com/office/drawing/2014/main" id="{8A72811A-5C1A-4B3B-AD7A-B5C20059056D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accent5"/>
                </a:solidFill>
              </a:rPr>
              <a:t>COMPTE DE RESULTAT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129DE22-359C-4345-9B7A-E47CCB8AEC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2" y="73346"/>
            <a:ext cx="1298646" cy="773835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115E3078-D9FA-4575-B301-C1262743DCE8}"/>
              </a:ext>
            </a:extLst>
          </p:cNvPr>
          <p:cNvSpPr txBox="1"/>
          <p:nvPr/>
        </p:nvSpPr>
        <p:spPr>
          <a:xfrm>
            <a:off x="9049407" y="597654"/>
            <a:ext cx="19844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Produits</a:t>
            </a:r>
            <a:endParaRPr lang="fr-FR" sz="4000" b="1" u="sng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7A6EA555-0895-4B8B-A0A3-88DC20B89A4E}"/>
              </a:ext>
            </a:extLst>
          </p:cNvPr>
          <p:cNvSpPr/>
          <p:nvPr/>
        </p:nvSpPr>
        <p:spPr>
          <a:xfrm rot="10800000">
            <a:off x="10813143" y="733397"/>
            <a:ext cx="1378857" cy="359278"/>
          </a:xfrm>
          <a:prstGeom prst="rightArrow">
            <a:avLst>
              <a:gd name="adj1" fmla="val 100000"/>
              <a:gd name="adj2" fmla="val 82266"/>
            </a:avLst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7E4DF852-2A1C-40B9-BA19-85FEB9DA7E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016442"/>
              </p:ext>
            </p:extLst>
          </p:nvPr>
        </p:nvGraphicFramePr>
        <p:xfrm>
          <a:off x="920883" y="1092675"/>
          <a:ext cx="5738649" cy="5083879"/>
        </p:xfrm>
        <a:graphic>
          <a:graphicData uri="http://schemas.openxmlformats.org/drawingml/2006/table">
            <a:tbl>
              <a:tblPr/>
              <a:tblGrid>
                <a:gridCol w="819807">
                  <a:extLst>
                    <a:ext uri="{9D8B030D-6E8A-4147-A177-3AD203B41FA5}">
                      <a16:colId xmlns:a16="http://schemas.microsoft.com/office/drawing/2014/main" val="2224277581"/>
                    </a:ext>
                  </a:extLst>
                </a:gridCol>
                <a:gridCol w="819807">
                  <a:extLst>
                    <a:ext uri="{9D8B030D-6E8A-4147-A177-3AD203B41FA5}">
                      <a16:colId xmlns:a16="http://schemas.microsoft.com/office/drawing/2014/main" val="2817007449"/>
                    </a:ext>
                  </a:extLst>
                </a:gridCol>
                <a:gridCol w="819807">
                  <a:extLst>
                    <a:ext uri="{9D8B030D-6E8A-4147-A177-3AD203B41FA5}">
                      <a16:colId xmlns:a16="http://schemas.microsoft.com/office/drawing/2014/main" val="1936648390"/>
                    </a:ext>
                  </a:extLst>
                </a:gridCol>
                <a:gridCol w="819807">
                  <a:extLst>
                    <a:ext uri="{9D8B030D-6E8A-4147-A177-3AD203B41FA5}">
                      <a16:colId xmlns:a16="http://schemas.microsoft.com/office/drawing/2014/main" val="2699930337"/>
                    </a:ext>
                  </a:extLst>
                </a:gridCol>
                <a:gridCol w="819807">
                  <a:extLst>
                    <a:ext uri="{9D8B030D-6E8A-4147-A177-3AD203B41FA5}">
                      <a16:colId xmlns:a16="http://schemas.microsoft.com/office/drawing/2014/main" val="1793260890"/>
                    </a:ext>
                  </a:extLst>
                </a:gridCol>
                <a:gridCol w="819807">
                  <a:extLst>
                    <a:ext uri="{9D8B030D-6E8A-4147-A177-3AD203B41FA5}">
                      <a16:colId xmlns:a16="http://schemas.microsoft.com/office/drawing/2014/main" val="1964821013"/>
                    </a:ext>
                  </a:extLst>
                </a:gridCol>
                <a:gridCol w="819807">
                  <a:extLst>
                    <a:ext uri="{9D8B030D-6E8A-4147-A177-3AD203B41FA5}">
                      <a16:colId xmlns:a16="http://schemas.microsoft.com/office/drawing/2014/main" val="304921478"/>
                    </a:ext>
                  </a:extLst>
                </a:gridCol>
              </a:tblGrid>
              <a:tr h="2251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PRODUITS D'EXPLOITATION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8273" marR="8273" marT="8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N-1</a:t>
                      </a:r>
                    </a:p>
                  </a:txBody>
                  <a:tcPr marL="8273" marR="8273" marT="8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937898"/>
                  </a:ext>
                </a:extLst>
              </a:tr>
              <a:tr h="225140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18461"/>
                  </a:ext>
                </a:extLst>
              </a:tr>
              <a:tr h="225140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PRODUITS D'EXPLOITATION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273" marR="8273" marT="8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564437"/>
                  </a:ext>
                </a:extLst>
              </a:tr>
              <a:tr h="225140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cotisations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272 607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303 224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192836"/>
                  </a:ext>
                </a:extLst>
              </a:tr>
              <a:tr h="2144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abonnement Courrier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71 835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83 765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092571"/>
                  </a:ext>
                </a:extLst>
              </a:tr>
              <a:tr h="2144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prestations services diverses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251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8173713"/>
                  </a:ext>
                </a:extLst>
              </a:tr>
              <a:tr h="2144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dons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33 428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48 778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1916033"/>
                  </a:ext>
                </a:extLst>
              </a:tr>
              <a:tr h="2144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locations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85 800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85 844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393575"/>
                  </a:ext>
                </a:extLst>
              </a:tr>
              <a:tr h="2144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autres produits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43 062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7 209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7924303"/>
                  </a:ext>
                </a:extLst>
              </a:tr>
              <a:tr h="2144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reprise de provision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3 401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19 241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813983"/>
                  </a:ext>
                </a:extLst>
              </a:tr>
              <a:tr h="2144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468421"/>
                  </a:ext>
                </a:extLst>
              </a:tr>
              <a:tr h="2144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510 143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548 312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254919"/>
                  </a:ext>
                </a:extLst>
              </a:tr>
              <a:tr h="2144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026979"/>
                  </a:ext>
                </a:extLst>
              </a:tr>
              <a:tr h="2144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PRODUITS FINANCIERS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1 192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3 030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29334"/>
                  </a:ext>
                </a:extLst>
              </a:tr>
              <a:tr h="2144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168987"/>
                  </a:ext>
                </a:extLst>
              </a:tr>
              <a:tr h="2144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PRODUITS EXCEPTIONNELS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19 839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2 398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624330"/>
                  </a:ext>
                </a:extLst>
              </a:tr>
              <a:tr h="2144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0559089"/>
                  </a:ext>
                </a:extLst>
              </a:tr>
              <a:tr h="2144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723517"/>
                  </a:ext>
                </a:extLst>
              </a:tr>
              <a:tr h="2144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déficit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87 991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4 309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393592"/>
                  </a:ext>
                </a:extLst>
              </a:tr>
              <a:tr h="2144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096762"/>
                  </a:ext>
                </a:extLst>
              </a:tr>
              <a:tr h="2144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CFA5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CFA5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(déficit hors dotations)</a:t>
                      </a:r>
                      <a:br>
                        <a:rPr lang="fr-FR" sz="10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0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pour information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A5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A5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(57 595)</a:t>
                      </a:r>
                    </a:p>
                  </a:txBody>
                  <a:tcPr marL="8273" marR="8273" marT="8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A5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(profit 15 368) </a:t>
                      </a:r>
                    </a:p>
                  </a:txBody>
                  <a:tcPr marL="8273" marR="8273" marT="8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A5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228860"/>
                  </a:ext>
                </a:extLst>
              </a:tr>
              <a:tr h="2144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132220"/>
                  </a:ext>
                </a:extLst>
              </a:tr>
              <a:tr h="2251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619 165</a:t>
                      </a:r>
                    </a:p>
                  </a:txBody>
                  <a:tcPr marL="8273" marR="8273" marT="8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558 049</a:t>
                      </a:r>
                    </a:p>
                  </a:txBody>
                  <a:tcPr marL="8273" marR="8273" marT="8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477888"/>
                  </a:ext>
                </a:extLst>
              </a:tr>
            </a:tbl>
          </a:graphicData>
        </a:graphic>
      </p:graphicFrame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484EA0EB-BA61-4A2E-BEFB-F030098FA6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1012900"/>
              </p:ext>
            </p:extLst>
          </p:nvPr>
        </p:nvGraphicFramePr>
        <p:xfrm>
          <a:off x="6943725" y="2032854"/>
          <a:ext cx="5029200" cy="3858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76802319-0BCB-4657-ABE5-50261A6B2BFA}"/>
              </a:ext>
            </a:extLst>
          </p:cNvPr>
          <p:cNvSpPr txBox="1"/>
          <p:nvPr/>
        </p:nvSpPr>
        <p:spPr>
          <a:xfrm>
            <a:off x="8222891" y="5891014"/>
            <a:ext cx="3279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chemeClr val="accent2">
                    <a:lumMod val="75000"/>
                  </a:schemeClr>
                </a:solidFill>
              </a:rPr>
              <a:t>Attention : échelle logarithmique</a:t>
            </a:r>
          </a:p>
        </p:txBody>
      </p:sp>
    </p:spTree>
    <p:extLst>
      <p:ext uri="{BB962C8B-B14F-4D97-AF65-F5344CB8AC3E}">
        <p14:creationId xmlns:p14="http://schemas.microsoft.com/office/powerpoint/2010/main" val="313963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9920">
              <a:srgbClr val="959595">
                <a:alpha val="72000"/>
              </a:srgbClr>
            </a:gs>
            <a:gs pos="0">
              <a:schemeClr val="bg1">
                <a:lumMod val="85000"/>
                <a:alpha val="59000"/>
              </a:schemeClr>
            </a:gs>
            <a:gs pos="58000">
              <a:schemeClr val="bg1">
                <a:lumMod val="85000"/>
                <a:alpha val="59000"/>
              </a:schemeClr>
            </a:gs>
            <a:gs pos="100000">
              <a:schemeClr val="bg1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>
            <a:extLst>
              <a:ext uri="{FF2B5EF4-FFF2-40B4-BE49-F238E27FC236}">
                <a16:creationId xmlns:a16="http://schemas.microsoft.com/office/drawing/2014/main" id="{8A72811A-5C1A-4B3B-AD7A-B5C20059056D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accent5"/>
                </a:solidFill>
              </a:rPr>
              <a:t>COMPTE DE RESULTAT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0AF2F7AB-9C28-4702-8946-011F9DCF0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2" y="73346"/>
            <a:ext cx="1298646" cy="773835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BF740D26-10FF-4ED5-8935-DBFCD10C68FB}"/>
              </a:ext>
            </a:extLst>
          </p:cNvPr>
          <p:cNvSpPr txBox="1"/>
          <p:nvPr/>
        </p:nvSpPr>
        <p:spPr>
          <a:xfrm>
            <a:off x="9049407" y="597654"/>
            <a:ext cx="19844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Charges</a:t>
            </a:r>
            <a:endParaRPr lang="fr-FR" sz="4000" b="1" u="sng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Flèche : droite 13">
            <a:extLst>
              <a:ext uri="{FF2B5EF4-FFF2-40B4-BE49-F238E27FC236}">
                <a16:creationId xmlns:a16="http://schemas.microsoft.com/office/drawing/2014/main" id="{0B4E6199-D0C7-47C6-8951-4309EE25EFAD}"/>
              </a:ext>
            </a:extLst>
          </p:cNvPr>
          <p:cNvSpPr/>
          <p:nvPr/>
        </p:nvSpPr>
        <p:spPr>
          <a:xfrm rot="10800000">
            <a:off x="10813143" y="733397"/>
            <a:ext cx="1378857" cy="359278"/>
          </a:xfrm>
          <a:prstGeom prst="rightArrow">
            <a:avLst>
              <a:gd name="adj1" fmla="val 100000"/>
              <a:gd name="adj2" fmla="val 82266"/>
            </a:avLst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16484F5A-ED84-439D-8A0A-DB8DD89A98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628196"/>
              </p:ext>
            </p:extLst>
          </p:nvPr>
        </p:nvGraphicFramePr>
        <p:xfrm>
          <a:off x="1006034" y="1092675"/>
          <a:ext cx="5423341" cy="5618712"/>
        </p:xfrm>
        <a:graphic>
          <a:graphicData uri="http://schemas.openxmlformats.org/drawingml/2006/table">
            <a:tbl>
              <a:tblPr/>
              <a:tblGrid>
                <a:gridCol w="774763">
                  <a:extLst>
                    <a:ext uri="{9D8B030D-6E8A-4147-A177-3AD203B41FA5}">
                      <a16:colId xmlns:a16="http://schemas.microsoft.com/office/drawing/2014/main" val="575277780"/>
                    </a:ext>
                  </a:extLst>
                </a:gridCol>
                <a:gridCol w="774763">
                  <a:extLst>
                    <a:ext uri="{9D8B030D-6E8A-4147-A177-3AD203B41FA5}">
                      <a16:colId xmlns:a16="http://schemas.microsoft.com/office/drawing/2014/main" val="937771226"/>
                    </a:ext>
                  </a:extLst>
                </a:gridCol>
                <a:gridCol w="774763">
                  <a:extLst>
                    <a:ext uri="{9D8B030D-6E8A-4147-A177-3AD203B41FA5}">
                      <a16:colId xmlns:a16="http://schemas.microsoft.com/office/drawing/2014/main" val="2531821683"/>
                    </a:ext>
                  </a:extLst>
                </a:gridCol>
                <a:gridCol w="774763">
                  <a:extLst>
                    <a:ext uri="{9D8B030D-6E8A-4147-A177-3AD203B41FA5}">
                      <a16:colId xmlns:a16="http://schemas.microsoft.com/office/drawing/2014/main" val="3606796288"/>
                    </a:ext>
                  </a:extLst>
                </a:gridCol>
                <a:gridCol w="774763">
                  <a:extLst>
                    <a:ext uri="{9D8B030D-6E8A-4147-A177-3AD203B41FA5}">
                      <a16:colId xmlns:a16="http://schemas.microsoft.com/office/drawing/2014/main" val="3033647348"/>
                    </a:ext>
                  </a:extLst>
                </a:gridCol>
                <a:gridCol w="774763">
                  <a:extLst>
                    <a:ext uri="{9D8B030D-6E8A-4147-A177-3AD203B41FA5}">
                      <a16:colId xmlns:a16="http://schemas.microsoft.com/office/drawing/2014/main" val="2175266867"/>
                    </a:ext>
                  </a:extLst>
                </a:gridCol>
                <a:gridCol w="774763">
                  <a:extLst>
                    <a:ext uri="{9D8B030D-6E8A-4147-A177-3AD203B41FA5}">
                      <a16:colId xmlns:a16="http://schemas.microsoft.com/office/drawing/2014/main" val="3131851278"/>
                    </a:ext>
                  </a:extLst>
                </a:gridCol>
              </a:tblGrid>
              <a:tr h="2165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CHARGES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N-1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460534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101911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CHARGES D'EXPLOITATION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422027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impression Courrier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36 603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36 365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265464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achats et charges externes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257 334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241 107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327853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impôts et taxes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19 323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18 284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3812696"/>
                  </a:ext>
                </a:extLst>
              </a:tr>
              <a:tr h="200233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rémunération  du personnel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146 161</a:t>
                      </a:r>
                    </a:p>
                  </a:txBody>
                  <a:tcPr marL="7829" marR="7829" marT="7829" marB="0" anchor="b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159 450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476466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charges sociales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59 787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66 604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505283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dotations aux amortissements et dépréciations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33 023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19 676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7707717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dotations aux provisions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18 673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3506891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autres charges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9 585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640510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0271830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580 489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541 511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379648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343012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CHARGES FINANCIERES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1 747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1 725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575602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CHARGES EXCEPTIONNELLES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25 858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949740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840697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IMPÔT SOCIETE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213873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940026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impôt sur revenus fonciers et société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11 073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14 054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062603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3779343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8768039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DES CHARGES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619 165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558 048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379019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6382620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Excédent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948672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4407134"/>
                  </a:ext>
                </a:extLst>
              </a:tr>
              <a:tr h="1996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287327"/>
                  </a:ext>
                </a:extLst>
              </a:tr>
              <a:tr h="20967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9" marR="7829" marT="78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619 165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558 048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000218"/>
                  </a:ext>
                </a:extLst>
              </a:tr>
            </a:tbl>
          </a:graphicData>
        </a:graphic>
      </p:graphicFrame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51C5A6C5-FD61-48FA-9755-51CD8A8E97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7001595"/>
              </p:ext>
            </p:extLst>
          </p:nvPr>
        </p:nvGraphicFramePr>
        <p:xfrm>
          <a:off x="6878179" y="2049393"/>
          <a:ext cx="5142371" cy="3751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ZoneTexte 12">
            <a:extLst>
              <a:ext uri="{FF2B5EF4-FFF2-40B4-BE49-F238E27FC236}">
                <a16:creationId xmlns:a16="http://schemas.microsoft.com/office/drawing/2014/main" id="{5ABDC3B2-11DB-4452-8121-7AA7EDFDF66F}"/>
              </a:ext>
            </a:extLst>
          </p:cNvPr>
          <p:cNvSpPr txBox="1"/>
          <p:nvPr/>
        </p:nvSpPr>
        <p:spPr>
          <a:xfrm>
            <a:off x="7906286" y="5891014"/>
            <a:ext cx="3279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chemeClr val="accent2">
                    <a:lumMod val="75000"/>
                  </a:schemeClr>
                </a:solidFill>
              </a:rPr>
              <a:t>Attention : échelle logarithmique</a:t>
            </a:r>
          </a:p>
        </p:txBody>
      </p:sp>
    </p:spTree>
    <p:extLst>
      <p:ext uri="{BB962C8B-B14F-4D97-AF65-F5344CB8AC3E}">
        <p14:creationId xmlns:p14="http://schemas.microsoft.com/office/powerpoint/2010/main" val="240663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9920">
              <a:srgbClr val="959595">
                <a:alpha val="72000"/>
              </a:srgbClr>
            </a:gs>
            <a:gs pos="0">
              <a:schemeClr val="bg1">
                <a:lumMod val="85000"/>
                <a:alpha val="59000"/>
              </a:schemeClr>
            </a:gs>
            <a:gs pos="58000">
              <a:schemeClr val="bg1">
                <a:lumMod val="85000"/>
                <a:alpha val="59000"/>
              </a:schemeClr>
            </a:gs>
            <a:gs pos="100000">
              <a:schemeClr val="bg1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60598B69-8BF8-4135-906E-412AA5F7C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2" y="73346"/>
            <a:ext cx="1298646" cy="77383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FD48BE86-DD52-47CE-B5E4-F38868437847}"/>
              </a:ext>
            </a:extLst>
          </p:cNvPr>
          <p:cNvSpPr txBox="1"/>
          <p:nvPr/>
        </p:nvSpPr>
        <p:spPr>
          <a:xfrm>
            <a:off x="0" y="2705725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b="1" dirty="0">
                <a:solidFill>
                  <a:schemeClr val="accent5"/>
                </a:solidFill>
              </a:rPr>
              <a:t>BILAN</a:t>
            </a:r>
          </a:p>
        </p:txBody>
      </p:sp>
    </p:spTree>
    <p:extLst>
      <p:ext uri="{BB962C8B-B14F-4D97-AF65-F5344CB8AC3E}">
        <p14:creationId xmlns:p14="http://schemas.microsoft.com/office/powerpoint/2010/main" val="317798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9920">
              <a:srgbClr val="959595">
                <a:alpha val="72000"/>
              </a:srgbClr>
            </a:gs>
            <a:gs pos="0">
              <a:schemeClr val="bg1">
                <a:lumMod val="85000"/>
                <a:alpha val="59000"/>
              </a:schemeClr>
            </a:gs>
            <a:gs pos="58000">
              <a:schemeClr val="bg1">
                <a:lumMod val="85000"/>
                <a:alpha val="59000"/>
              </a:schemeClr>
            </a:gs>
            <a:gs pos="100000">
              <a:schemeClr val="bg1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>
            <a:extLst>
              <a:ext uri="{FF2B5EF4-FFF2-40B4-BE49-F238E27FC236}">
                <a16:creationId xmlns:a16="http://schemas.microsoft.com/office/drawing/2014/main" id="{8A72811A-5C1A-4B3B-AD7A-B5C20059056D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accent5"/>
                </a:solidFill>
              </a:rPr>
              <a:t>BILAN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1B202BB-7416-4E8B-A7FB-1ECC14BF3D0F}"/>
              </a:ext>
            </a:extLst>
          </p:cNvPr>
          <p:cNvSpPr txBox="1"/>
          <p:nvPr/>
        </p:nvSpPr>
        <p:spPr>
          <a:xfrm>
            <a:off x="7416800" y="621683"/>
            <a:ext cx="3396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Actifs Immobilisés</a:t>
            </a:r>
            <a:endParaRPr lang="fr-FR" sz="4000" b="1" u="sng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0598B69-8BF8-4135-906E-412AA5F7C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2" y="73346"/>
            <a:ext cx="1298646" cy="773835"/>
          </a:xfrm>
          <a:prstGeom prst="rect">
            <a:avLst/>
          </a:prstGeom>
        </p:spPr>
      </p:pic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59F175E6-4E7C-453F-A62C-12105D7EF559}"/>
              </a:ext>
            </a:extLst>
          </p:cNvPr>
          <p:cNvSpPr/>
          <p:nvPr/>
        </p:nvSpPr>
        <p:spPr>
          <a:xfrm rot="10800000">
            <a:off x="10813143" y="733397"/>
            <a:ext cx="1378857" cy="359278"/>
          </a:xfrm>
          <a:prstGeom prst="rightArrow">
            <a:avLst>
              <a:gd name="adj1" fmla="val 100000"/>
              <a:gd name="adj2" fmla="val 82266"/>
            </a:avLst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E370987A-208B-49D5-B277-A88140A1D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2000"/>
              </p:ext>
            </p:extLst>
          </p:nvPr>
        </p:nvGraphicFramePr>
        <p:xfrm>
          <a:off x="1490114" y="847181"/>
          <a:ext cx="4638287" cy="5659896"/>
        </p:xfrm>
        <a:graphic>
          <a:graphicData uri="http://schemas.openxmlformats.org/drawingml/2006/table">
            <a:tbl>
              <a:tblPr/>
              <a:tblGrid>
                <a:gridCol w="610301">
                  <a:extLst>
                    <a:ext uri="{9D8B030D-6E8A-4147-A177-3AD203B41FA5}">
                      <a16:colId xmlns:a16="http://schemas.microsoft.com/office/drawing/2014/main" val="432137724"/>
                    </a:ext>
                  </a:extLst>
                </a:gridCol>
                <a:gridCol w="610301">
                  <a:extLst>
                    <a:ext uri="{9D8B030D-6E8A-4147-A177-3AD203B41FA5}">
                      <a16:colId xmlns:a16="http://schemas.microsoft.com/office/drawing/2014/main" val="4228798213"/>
                    </a:ext>
                  </a:extLst>
                </a:gridCol>
                <a:gridCol w="610301">
                  <a:extLst>
                    <a:ext uri="{9D8B030D-6E8A-4147-A177-3AD203B41FA5}">
                      <a16:colId xmlns:a16="http://schemas.microsoft.com/office/drawing/2014/main" val="3198420630"/>
                    </a:ext>
                  </a:extLst>
                </a:gridCol>
                <a:gridCol w="610301">
                  <a:extLst>
                    <a:ext uri="{9D8B030D-6E8A-4147-A177-3AD203B41FA5}">
                      <a16:colId xmlns:a16="http://schemas.microsoft.com/office/drawing/2014/main" val="2978209464"/>
                    </a:ext>
                  </a:extLst>
                </a:gridCol>
                <a:gridCol w="976481">
                  <a:extLst>
                    <a:ext uri="{9D8B030D-6E8A-4147-A177-3AD203B41FA5}">
                      <a16:colId xmlns:a16="http://schemas.microsoft.com/office/drawing/2014/main" val="2381436231"/>
                    </a:ext>
                  </a:extLst>
                </a:gridCol>
                <a:gridCol w="610301">
                  <a:extLst>
                    <a:ext uri="{9D8B030D-6E8A-4147-A177-3AD203B41FA5}">
                      <a16:colId xmlns:a16="http://schemas.microsoft.com/office/drawing/2014/main" val="1225493621"/>
                    </a:ext>
                  </a:extLst>
                </a:gridCol>
                <a:gridCol w="610301">
                  <a:extLst>
                    <a:ext uri="{9D8B030D-6E8A-4147-A177-3AD203B41FA5}">
                      <a16:colId xmlns:a16="http://schemas.microsoft.com/office/drawing/2014/main" val="3256963835"/>
                    </a:ext>
                  </a:extLst>
                </a:gridCol>
              </a:tblGrid>
              <a:tr h="160204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ACTIF</a:t>
                      </a: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7629" marR="7629" marT="7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N-1</a:t>
                      </a:r>
                    </a:p>
                  </a:txBody>
                  <a:tcPr marL="7629" marR="7629" marT="7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080948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9" marR="7629" marT="7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9" marR="7629" marT="7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1029884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ACTIF IMMOBILISE</a:t>
                      </a:r>
                    </a:p>
                  </a:txBody>
                  <a:tcPr marL="93302" marR="93302" marT="46651" marB="4665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9" marR="7629" marT="7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9" marR="7629" marT="7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3164728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9" marR="7629" marT="7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9" marR="7629" marT="7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049242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Immobilisations incorporelles</a:t>
                      </a:r>
                    </a:p>
                  </a:txBody>
                  <a:tcPr marL="93302" marR="93302" marT="46651" marB="4665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9" marR="7629" marT="7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9" marR="7629" marT="7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8730183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immobilisations corporelles</a:t>
                      </a:r>
                    </a:p>
                  </a:txBody>
                  <a:tcPr marL="93302" marR="93302" marT="46651" marB="4665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490 454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516 645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716754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immobilisations financieres</a:t>
                      </a:r>
                    </a:p>
                  </a:txBody>
                  <a:tcPr marL="93302" marR="93302" marT="46651" marB="4665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4 992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6 683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314849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8171240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494 962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523 328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097648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9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4163367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ACTIF CIRCULANT</a:t>
                      </a:r>
                    </a:p>
                  </a:txBody>
                  <a:tcPr marL="93302" marR="93302" marT="46651" marB="4665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9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999659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9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607806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Stocks</a:t>
                      </a: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3 673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3 129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1340912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avances et acomptes fournisseurs</a:t>
                      </a:r>
                    </a:p>
                  </a:txBody>
                  <a:tcPr marL="93302" marR="93302" marT="46651" marB="4665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1 660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1 593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0845466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créances clients</a:t>
                      </a:r>
                    </a:p>
                  </a:txBody>
                  <a:tcPr marL="93302" marR="93302" marT="46651" marB="4665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29 340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32 843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6714667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autres créances</a:t>
                      </a:r>
                    </a:p>
                  </a:txBody>
                  <a:tcPr marL="93302" marR="93302" marT="46651" marB="4665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32 053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53 328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374653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valeurs mobilieres</a:t>
                      </a:r>
                    </a:p>
                  </a:txBody>
                  <a:tcPr marL="93302" marR="93302" marT="46651" marB="4665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172 981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212 936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7877422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disponibilites</a:t>
                      </a:r>
                    </a:p>
                  </a:txBody>
                  <a:tcPr marL="93302" marR="93302" marT="46651" marB="4665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2 107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846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3540466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trésorerie des territoires</a:t>
                      </a:r>
                    </a:p>
                  </a:txBody>
                  <a:tcPr marL="93302" marR="93302" marT="46651" marB="4665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142 674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154 763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159589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91156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384 488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459 438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223096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9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2219955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9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Compte de régulirasation actif</a:t>
                      </a:r>
                    </a:p>
                  </a:txBody>
                  <a:tcPr marL="93302" marR="93302" marT="46651" marB="4665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9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026766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9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6755868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charges constatées d'avance</a:t>
                      </a:r>
                    </a:p>
                  </a:txBody>
                  <a:tcPr marL="93302" marR="93302" marT="46651" marB="4665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22 237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16 492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757175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5876726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22 237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16 492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3730"/>
                  </a:ext>
                </a:extLst>
              </a:tr>
              <a:tr h="15257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9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777920"/>
                  </a:ext>
                </a:extLst>
              </a:tr>
              <a:tr h="160204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ACTIF</a:t>
                      </a:r>
                    </a:p>
                  </a:txBody>
                  <a:tcPr marL="93302" marR="93302" marT="46651" marB="4665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9" marR="7629" marT="7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9" marR="7629" marT="76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901 687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999 257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842877"/>
                  </a:ext>
                </a:extLst>
              </a:tr>
            </a:tbl>
          </a:graphicData>
        </a:graphic>
      </p:graphicFrame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E183C3D2-0F0D-4801-B703-1944BBC1ED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6650455"/>
              </p:ext>
            </p:extLst>
          </p:nvPr>
        </p:nvGraphicFramePr>
        <p:xfrm>
          <a:off x="7009719" y="2042159"/>
          <a:ext cx="5105854" cy="4011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ZoneTexte 13">
            <a:extLst>
              <a:ext uri="{FF2B5EF4-FFF2-40B4-BE49-F238E27FC236}">
                <a16:creationId xmlns:a16="http://schemas.microsoft.com/office/drawing/2014/main" id="{965E45B1-9496-483B-8A0B-6C03A45A8645}"/>
              </a:ext>
            </a:extLst>
          </p:cNvPr>
          <p:cNvSpPr txBox="1"/>
          <p:nvPr/>
        </p:nvSpPr>
        <p:spPr>
          <a:xfrm>
            <a:off x="8382743" y="5939937"/>
            <a:ext cx="3279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chemeClr val="accent2">
                    <a:lumMod val="75000"/>
                  </a:schemeClr>
                </a:solidFill>
              </a:rPr>
              <a:t>Attention : échelle logarithmique</a:t>
            </a:r>
          </a:p>
        </p:txBody>
      </p:sp>
    </p:spTree>
    <p:extLst>
      <p:ext uri="{BB962C8B-B14F-4D97-AF65-F5344CB8AC3E}">
        <p14:creationId xmlns:p14="http://schemas.microsoft.com/office/powerpoint/2010/main" val="131447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9920">
              <a:srgbClr val="959595">
                <a:alpha val="72000"/>
              </a:srgbClr>
            </a:gs>
            <a:gs pos="0">
              <a:schemeClr val="bg1">
                <a:lumMod val="85000"/>
                <a:alpha val="59000"/>
              </a:schemeClr>
            </a:gs>
            <a:gs pos="58000">
              <a:schemeClr val="bg1">
                <a:lumMod val="85000"/>
                <a:alpha val="59000"/>
              </a:schemeClr>
            </a:gs>
            <a:gs pos="100000">
              <a:schemeClr val="bg1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>
            <a:extLst>
              <a:ext uri="{FF2B5EF4-FFF2-40B4-BE49-F238E27FC236}">
                <a16:creationId xmlns:a16="http://schemas.microsoft.com/office/drawing/2014/main" id="{8A72811A-5C1A-4B3B-AD7A-B5C20059056D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accent5"/>
                </a:solidFill>
              </a:rPr>
              <a:t>BILAN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6EC925E-A24E-4432-AD08-13D70BE480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2" y="73346"/>
            <a:ext cx="1298646" cy="77383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07E7CFC1-64F6-47D0-AEE5-E6006D730BCE}"/>
              </a:ext>
            </a:extLst>
          </p:cNvPr>
          <p:cNvSpPr txBox="1"/>
          <p:nvPr/>
        </p:nvSpPr>
        <p:spPr>
          <a:xfrm>
            <a:off x="9049407" y="597654"/>
            <a:ext cx="19844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Passif</a:t>
            </a:r>
            <a:endParaRPr lang="fr-FR" sz="4000" b="1" u="sng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A5E0D685-5AB0-4D3E-A6DD-80574504365B}"/>
              </a:ext>
            </a:extLst>
          </p:cNvPr>
          <p:cNvSpPr/>
          <p:nvPr/>
        </p:nvSpPr>
        <p:spPr>
          <a:xfrm rot="10800000">
            <a:off x="10813143" y="733397"/>
            <a:ext cx="1378857" cy="359278"/>
          </a:xfrm>
          <a:prstGeom prst="rightArrow">
            <a:avLst>
              <a:gd name="adj1" fmla="val 100000"/>
              <a:gd name="adj2" fmla="val 82266"/>
            </a:avLst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F7F46F42-C340-4BBD-9ADF-4FE9448700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393655"/>
              </p:ext>
            </p:extLst>
          </p:nvPr>
        </p:nvGraphicFramePr>
        <p:xfrm>
          <a:off x="1781504" y="1092675"/>
          <a:ext cx="4314496" cy="5566999"/>
        </p:xfrm>
        <a:graphic>
          <a:graphicData uri="http://schemas.openxmlformats.org/drawingml/2006/table">
            <a:tbl>
              <a:tblPr/>
              <a:tblGrid>
                <a:gridCol w="630765">
                  <a:extLst>
                    <a:ext uri="{9D8B030D-6E8A-4147-A177-3AD203B41FA5}">
                      <a16:colId xmlns:a16="http://schemas.microsoft.com/office/drawing/2014/main" val="3038900307"/>
                    </a:ext>
                  </a:extLst>
                </a:gridCol>
                <a:gridCol w="630765">
                  <a:extLst>
                    <a:ext uri="{9D8B030D-6E8A-4147-A177-3AD203B41FA5}">
                      <a16:colId xmlns:a16="http://schemas.microsoft.com/office/drawing/2014/main" val="290345270"/>
                    </a:ext>
                  </a:extLst>
                </a:gridCol>
                <a:gridCol w="630765">
                  <a:extLst>
                    <a:ext uri="{9D8B030D-6E8A-4147-A177-3AD203B41FA5}">
                      <a16:colId xmlns:a16="http://schemas.microsoft.com/office/drawing/2014/main" val="1373584850"/>
                    </a:ext>
                  </a:extLst>
                </a:gridCol>
                <a:gridCol w="630765">
                  <a:extLst>
                    <a:ext uri="{9D8B030D-6E8A-4147-A177-3AD203B41FA5}">
                      <a16:colId xmlns:a16="http://schemas.microsoft.com/office/drawing/2014/main" val="3929493815"/>
                    </a:ext>
                  </a:extLst>
                </a:gridCol>
                <a:gridCol w="630765">
                  <a:extLst>
                    <a:ext uri="{9D8B030D-6E8A-4147-A177-3AD203B41FA5}">
                      <a16:colId xmlns:a16="http://schemas.microsoft.com/office/drawing/2014/main" val="2287906081"/>
                    </a:ext>
                  </a:extLst>
                </a:gridCol>
                <a:gridCol w="630765">
                  <a:extLst>
                    <a:ext uri="{9D8B030D-6E8A-4147-A177-3AD203B41FA5}">
                      <a16:colId xmlns:a16="http://schemas.microsoft.com/office/drawing/2014/main" val="1363164440"/>
                    </a:ext>
                  </a:extLst>
                </a:gridCol>
                <a:gridCol w="529906">
                  <a:extLst>
                    <a:ext uri="{9D8B030D-6E8A-4147-A177-3AD203B41FA5}">
                      <a16:colId xmlns:a16="http://schemas.microsoft.com/office/drawing/2014/main" val="2114406814"/>
                    </a:ext>
                  </a:extLst>
                </a:gridCol>
              </a:tblGrid>
              <a:tr h="148910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PASSIF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7020" marR="7020" marT="7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N-1</a:t>
                      </a:r>
                    </a:p>
                  </a:txBody>
                  <a:tcPr marL="7020" marR="7020" marT="7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151089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20" marR="7020" marT="7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20" marR="7020" marT="7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8228058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8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FONDS ASSOCIATIFS</a:t>
                      </a:r>
                    </a:p>
                  </a:txBody>
                  <a:tcPr marL="94593" marR="94593" marT="47297" marB="4729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20" marR="7020" marT="7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20" marR="7020" marT="7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5187023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20" marR="7020" marT="7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20" marR="7020" marT="7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9455026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Fonds propres</a:t>
                      </a:r>
                    </a:p>
                  </a:txBody>
                  <a:tcPr marL="94593" marR="94593" marT="47297" marB="4729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25 411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25 411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245757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réserves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173 411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173 411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8818539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 à nouveau</a:t>
                      </a:r>
                    </a:p>
                  </a:txBody>
                  <a:tcPr marL="94593" marR="94593" marT="47297" marB="4729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176 837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181 145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471305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résultat exercice</a:t>
                      </a:r>
                    </a:p>
                  </a:txBody>
                  <a:tcPr marL="94593" marR="94593" marT="47297" marB="4729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- 87 991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- 4 309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094697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17484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287 667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375 658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07997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337059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8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PROVISIONS RISQUES ET CHARGES</a:t>
                      </a:r>
                    </a:p>
                  </a:txBody>
                  <a:tcPr marL="94593" marR="94593" marT="47297" marB="4729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788356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0709214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provisions pour charges</a:t>
                      </a:r>
                    </a:p>
                  </a:txBody>
                  <a:tcPr marL="94593" marR="94593" marT="47297" marB="4729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29 780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11 107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720575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8400361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29 780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11 107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157091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2923775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DETTES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570391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862207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dettes financières</a:t>
                      </a:r>
                    </a:p>
                  </a:txBody>
                  <a:tcPr marL="94593" marR="94593" marT="47297" marB="4729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267 408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270 960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930349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dettes fournisseurs</a:t>
                      </a:r>
                    </a:p>
                  </a:txBody>
                  <a:tcPr marL="94593" marR="94593" marT="47297" marB="4729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119 182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143 145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1886912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autres dettes</a:t>
                      </a:r>
                    </a:p>
                  </a:txBody>
                  <a:tcPr marL="94593" marR="94593" marT="47297" marB="4729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63 658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78 109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080992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7787683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450 065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492 214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588802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889205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COMPTE DE REGULARISATION PASSIF</a:t>
                      </a:r>
                    </a:p>
                  </a:txBody>
                  <a:tcPr marL="94593" marR="94593" marT="47297" marB="4729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8415797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3656787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produits constatés d'avance</a:t>
                      </a:r>
                    </a:p>
                  </a:txBody>
                  <a:tcPr marL="94593" marR="94593" marT="47297" marB="47297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134 175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120 278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633815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9655341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134 175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120 278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418549"/>
                  </a:ext>
                </a:extLst>
              </a:tr>
              <a:tr h="140405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29538"/>
                  </a:ext>
                </a:extLst>
              </a:tr>
              <a:tr h="14891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DU PASSIF</a:t>
                      </a:r>
                    </a:p>
                  </a:txBody>
                  <a:tcPr marL="94593" marR="94593" marT="47297" marB="4729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20" marR="7020" marT="7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901 687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999 257</a:t>
                      </a: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042926"/>
                  </a:ext>
                </a:extLst>
              </a:tr>
            </a:tbl>
          </a:graphicData>
        </a:graphic>
      </p:graphicFrame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172BE7AC-ECDB-4684-B01B-5B5570EF7B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4009427"/>
              </p:ext>
            </p:extLst>
          </p:nvPr>
        </p:nvGraphicFramePr>
        <p:xfrm>
          <a:off x="6575425" y="2025572"/>
          <a:ext cx="5549900" cy="3879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754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9920">
              <a:srgbClr val="959595">
                <a:alpha val="72000"/>
              </a:srgbClr>
            </a:gs>
            <a:gs pos="0">
              <a:schemeClr val="bg1">
                <a:lumMod val="85000"/>
                <a:alpha val="59000"/>
              </a:schemeClr>
            </a:gs>
            <a:gs pos="58000">
              <a:schemeClr val="bg1">
                <a:lumMod val="85000"/>
                <a:alpha val="59000"/>
              </a:schemeClr>
            </a:gs>
            <a:gs pos="100000">
              <a:schemeClr val="bg1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60598B69-8BF8-4135-906E-412AA5F7C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2" y="73346"/>
            <a:ext cx="1298646" cy="77383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FD48BE86-DD52-47CE-B5E4-F38868437847}"/>
              </a:ext>
            </a:extLst>
          </p:cNvPr>
          <p:cNvSpPr txBox="1"/>
          <p:nvPr/>
        </p:nvSpPr>
        <p:spPr>
          <a:xfrm>
            <a:off x="0" y="2705725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b="1" dirty="0">
                <a:solidFill>
                  <a:schemeClr val="accent5"/>
                </a:solidFill>
              </a:rPr>
              <a:t>BENEVOLAT VALORISE</a:t>
            </a:r>
          </a:p>
        </p:txBody>
      </p:sp>
    </p:spTree>
    <p:extLst>
      <p:ext uri="{BB962C8B-B14F-4D97-AF65-F5344CB8AC3E}">
        <p14:creationId xmlns:p14="http://schemas.microsoft.com/office/powerpoint/2010/main" val="61645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9920">
              <a:srgbClr val="959595">
                <a:alpha val="72000"/>
              </a:srgbClr>
            </a:gs>
            <a:gs pos="0">
              <a:schemeClr val="bg1">
                <a:lumMod val="85000"/>
                <a:alpha val="59000"/>
              </a:schemeClr>
            </a:gs>
            <a:gs pos="58000">
              <a:schemeClr val="bg1">
                <a:lumMod val="85000"/>
                <a:alpha val="59000"/>
              </a:schemeClr>
            </a:gs>
            <a:gs pos="100000">
              <a:schemeClr val="bg1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60598B69-8BF8-4135-906E-412AA5F7C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2" y="73346"/>
            <a:ext cx="1298646" cy="773835"/>
          </a:xfrm>
          <a:prstGeom prst="rect">
            <a:avLst/>
          </a:prstGeom>
        </p:spPr>
      </p:pic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136CBBA0-6D67-4ECB-BB53-DD75A982BA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511696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5A78B29F-CC54-4F5A-A03A-FC5D6B6C5F2C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accent5"/>
                </a:solidFill>
              </a:rPr>
              <a:t>BENEVOLAT VALORISE</a:t>
            </a:r>
          </a:p>
        </p:txBody>
      </p:sp>
    </p:spTree>
    <p:extLst>
      <p:ext uri="{BB962C8B-B14F-4D97-AF65-F5344CB8AC3E}">
        <p14:creationId xmlns:p14="http://schemas.microsoft.com/office/powerpoint/2010/main" val="338953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Bleu 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832</Words>
  <Application>Microsoft Office PowerPoint</Application>
  <PresentationFormat>Grand écran</PresentationFormat>
  <Paragraphs>421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Gill Sans MT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 D</dc:creator>
  <cp:lastModifiedBy>C D</cp:lastModifiedBy>
  <cp:revision>262</cp:revision>
  <cp:lastPrinted>2023-03-17T14:55:59Z</cp:lastPrinted>
  <dcterms:created xsi:type="dcterms:W3CDTF">2020-03-03T14:33:59Z</dcterms:created>
  <dcterms:modified xsi:type="dcterms:W3CDTF">2023-04-11T13:56:31Z</dcterms:modified>
</cp:coreProperties>
</file>