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17" r:id="rId4"/>
  </p:sldMasterIdLst>
  <p:notesMasterIdLst>
    <p:notesMasterId r:id="rId19"/>
  </p:notesMasterIdLst>
  <p:handoutMasterIdLst>
    <p:handoutMasterId r:id="rId20"/>
  </p:handoutMasterIdLst>
  <p:sldIdLst>
    <p:sldId id="348" r:id="rId5"/>
    <p:sldId id="349" r:id="rId6"/>
    <p:sldId id="333" r:id="rId7"/>
    <p:sldId id="357" r:id="rId8"/>
    <p:sldId id="342" r:id="rId9"/>
    <p:sldId id="350" r:id="rId10"/>
    <p:sldId id="351" r:id="rId11"/>
    <p:sldId id="352" r:id="rId12"/>
    <p:sldId id="345" r:id="rId13"/>
    <p:sldId id="353" r:id="rId14"/>
    <p:sldId id="358" r:id="rId15"/>
    <p:sldId id="354" r:id="rId16"/>
    <p:sldId id="355" r:id="rId17"/>
    <p:sldId id="356" r:id="rId18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6600"/>
    <a:srgbClr val="0099FF"/>
    <a:srgbClr val="FF0000"/>
    <a:srgbClr val="9933FF"/>
    <a:srgbClr val="CC3300"/>
    <a:srgbClr val="CC9900"/>
    <a:srgbClr val="28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55024C-F23D-4E1E-AE70-A4F89698D337}" v="80" dt="2020-03-13T08:54:02.9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34" autoAdjust="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3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Choix</a:t>
            </a:r>
            <a:r>
              <a:rPr lang="en-US" baseline="0" dirty="0"/>
              <a:t> des orientations </a:t>
            </a:r>
            <a:r>
              <a:rPr lang="en-US" baseline="0" dirty="0" err="1"/>
              <a:t>servies</a:t>
            </a:r>
            <a:r>
              <a:rPr lang="en-US" baseline="0" dirty="0"/>
              <a:t>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6F2-4FEA-A7CC-05D985298E5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6F2-4FEA-A7CC-05D985298E5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6F2-4FEA-A7CC-05D985298E5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6F2-4FEA-A7CC-05D985298E5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6F2-4FEA-A7CC-05D985298E5C}"/>
              </c:ext>
            </c:extLst>
          </c:dPt>
          <c:cat>
            <c:strRef>
              <c:f>Feuil1!$A$2:$A$6</c:f>
              <c:strCache>
                <c:ptCount val="5"/>
                <c:pt idx="0">
                  <c:v>Invite à relire 19</c:v>
                </c:pt>
                <c:pt idx="1">
                  <c:v>Mise sur les jeunes adultes 15</c:v>
                </c:pt>
                <c:pt idx="2">
                  <c:v>Invite à la conversion 12</c:v>
                </c:pt>
                <c:pt idx="3">
                  <c:v>prend l'initiative 15</c:v>
                </c:pt>
                <c:pt idx="4">
                  <c:v>Ose le changement 15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19</c:v>
                </c:pt>
                <c:pt idx="1">
                  <c:v>15</c:v>
                </c:pt>
                <c:pt idx="2">
                  <c:v>12</c:v>
                </c:pt>
                <c:pt idx="3">
                  <c:v>15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32-4519-ABE4-8BC47ED63C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51F88E6-8DBA-444B-A77A-B645FBC79BAC}" type="datetime1">
              <a:rPr lang="fr-FR" smtClean="0"/>
              <a:t>13/03/2020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A83F606-8A8B-426E-A649-E6072AD6EE3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8761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DA61EC0-78B5-465F-9209-BEC0A9D66D09}" type="datetime1">
              <a:rPr lang="fr-FR" noProof="0" smtClean="0"/>
              <a:t>13/03/2020</a:t>
            </a:fld>
            <a:endParaRPr lang="fr-FR" noProof="0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4DD8812-632B-44E3-B183-D20ADC793C3A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3906374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4DD8812-632B-44E3-B183-D20ADC793C3A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7611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4DD8812-632B-44E3-B183-D20ADC793C3A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733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4DD8812-632B-44E3-B183-D20ADC793C3A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5443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4DD8812-632B-44E3-B183-D20ADC793C3A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2091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4DD8812-632B-44E3-B183-D20ADC793C3A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3114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4DD8812-632B-44E3-B183-D20ADC793C3A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6988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4DD8812-632B-44E3-B183-D20ADC793C3A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5643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130004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EAFD6D-42CC-4B96-B686-F17F9FAC9EAF}" type="datetime1">
              <a:rPr lang="fr-FR" noProof="0" smtClean="0"/>
              <a:t>13/03/2020</a:t>
            </a:fld>
            <a:endParaRPr lang="fr-FR" noProof="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68EC5FC9-F7D0-0141-850B-7623CA81A775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B8F839E6-7F1F-6E4D-B83C-F5DA99E98229}"/>
              </a:ext>
            </a:extLst>
          </p:cNvPr>
          <p:cNvSpPr/>
          <p:nvPr userDrawn="1"/>
        </p:nvSpPr>
        <p:spPr>
          <a:xfrm>
            <a:off x="10337662" y="4398630"/>
            <a:ext cx="1700492" cy="170049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5EACA50E-A3A8-9D41-B30C-03B00FB2DEF0}"/>
              </a:ext>
            </a:extLst>
          </p:cNvPr>
          <p:cNvSpPr/>
          <p:nvPr userDrawn="1"/>
        </p:nvSpPr>
        <p:spPr>
          <a:xfrm>
            <a:off x="5664569" y="541205"/>
            <a:ext cx="283407" cy="283407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EA92073B-F20B-034A-BC3A-9B993F0DD0BA}"/>
              </a:ext>
            </a:extLst>
          </p:cNvPr>
          <p:cNvSpPr/>
          <p:nvPr userDrawn="1"/>
        </p:nvSpPr>
        <p:spPr>
          <a:xfrm>
            <a:off x="458087" y="5430446"/>
            <a:ext cx="99011" cy="99011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C4091F50-D240-B145-B0B1-DAEDDFDE34AD}"/>
              </a:ext>
            </a:extLst>
          </p:cNvPr>
          <p:cNvSpPr/>
          <p:nvPr userDrawn="1"/>
        </p:nvSpPr>
        <p:spPr>
          <a:xfrm>
            <a:off x="0" y="-1994"/>
            <a:ext cx="1700492" cy="1700492"/>
          </a:xfrm>
          <a:prstGeom prst="ellipse">
            <a:avLst/>
          </a:prstGeom>
          <a:noFill/>
          <a:ln w="3810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e 12">
            <a:extLst>
              <a:ext uri="{FF2B5EF4-FFF2-40B4-BE49-F238E27FC236}">
                <a16:creationId xmlns:a16="http://schemas.microsoft.com/office/drawing/2014/main" id="{71DAD948-6707-714E-9E8F-26A36F4AE20E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E5F81511-AC79-6748-869A-9982CD568B16}"/>
              </a:ext>
            </a:extLst>
          </p:cNvPr>
          <p:cNvSpPr/>
          <p:nvPr userDrawn="1"/>
        </p:nvSpPr>
        <p:spPr>
          <a:xfrm>
            <a:off x="10337662" y="4398630"/>
            <a:ext cx="1700492" cy="170049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A6F72D4E-9F4D-6341-9F9E-63E01AF59B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54414" y="265113"/>
            <a:ext cx="6089650" cy="608965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B133D21-5FD8-4181-A28D-8B58718C2DCC}" type="datetime1">
              <a:rPr lang="fr-FR" noProof="0" smtClean="0"/>
              <a:t>13/03/2020</a:t>
            </a:fld>
            <a:endParaRPr lang="fr-FR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A2F758DC-4792-1D42-83A8-ED4E6CD5F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2322728"/>
            <a:ext cx="4144096" cy="4032225"/>
          </a:xfrm>
        </p:spPr>
        <p:txBody>
          <a:bodyPr rtlCol="0"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2CB8633A-7C70-3C48-8FEE-69941AF2B466}"/>
              </a:ext>
            </a:extLst>
          </p:cNvPr>
          <p:cNvSpPr/>
          <p:nvPr userDrawn="1"/>
        </p:nvSpPr>
        <p:spPr>
          <a:xfrm>
            <a:off x="5535466" y="5600935"/>
            <a:ext cx="643415" cy="643415"/>
          </a:xfrm>
          <a:prstGeom prst="ellipse">
            <a:avLst/>
          </a:prstGeom>
          <a:noFill/>
          <a:ln w="381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23B967D9-597D-E14A-AE80-4C3877655FB2}"/>
              </a:ext>
            </a:extLst>
          </p:cNvPr>
          <p:cNvSpPr/>
          <p:nvPr userDrawn="1"/>
        </p:nvSpPr>
        <p:spPr>
          <a:xfrm>
            <a:off x="5664569" y="541205"/>
            <a:ext cx="283407" cy="283407"/>
          </a:xfrm>
          <a:prstGeom prst="ellipse">
            <a:avLst/>
          </a:prstGeom>
          <a:solidFill>
            <a:schemeClr val="accent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B7114435-8CC0-E744-B541-8EF28B774ECF}"/>
              </a:ext>
            </a:extLst>
          </p:cNvPr>
          <p:cNvSpPr/>
          <p:nvPr userDrawn="1"/>
        </p:nvSpPr>
        <p:spPr>
          <a:xfrm flipV="1">
            <a:off x="11885583" y="3453319"/>
            <a:ext cx="167338" cy="167338"/>
          </a:xfrm>
          <a:prstGeom prst="ellips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BB844B6D-9772-1D4A-A22A-19F6A1250CD6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31" name="Ovale 30">
              <a:extLst>
                <a:ext uri="{FF2B5EF4-FFF2-40B4-BE49-F238E27FC236}">
                  <a16:creationId xmlns:a16="http://schemas.microsoft.com/office/drawing/2014/main" id="{4834FA13-7139-8546-99A9-CF39B5EDFDF5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32" name="Ovale 31">
              <a:extLst>
                <a:ext uri="{FF2B5EF4-FFF2-40B4-BE49-F238E27FC236}">
                  <a16:creationId xmlns:a16="http://schemas.microsoft.com/office/drawing/2014/main" id="{9746C656-7A16-8445-80B5-88C23703E694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33" name="Ovale 32">
              <a:extLst>
                <a:ext uri="{FF2B5EF4-FFF2-40B4-BE49-F238E27FC236}">
                  <a16:creationId xmlns:a16="http://schemas.microsoft.com/office/drawing/2014/main" id="{1E0A223A-22AD-6D40-9B6F-62F488036D58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34" name="Ovale 33">
              <a:extLst>
                <a:ext uri="{FF2B5EF4-FFF2-40B4-BE49-F238E27FC236}">
                  <a16:creationId xmlns:a16="http://schemas.microsoft.com/office/drawing/2014/main" id="{1DB8FD84-D022-E842-9B56-88F0574EBD30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35" name="Ovale 34">
              <a:extLst>
                <a:ext uri="{FF2B5EF4-FFF2-40B4-BE49-F238E27FC236}">
                  <a16:creationId xmlns:a16="http://schemas.microsoft.com/office/drawing/2014/main" id="{42F4DC0E-4CC4-374D-BE14-132577B95A70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36" name="Ovale 35">
              <a:extLst>
                <a:ext uri="{FF2B5EF4-FFF2-40B4-BE49-F238E27FC236}">
                  <a16:creationId xmlns:a16="http://schemas.microsoft.com/office/drawing/2014/main" id="{A4E00522-1D16-F244-89FE-668EEBD08F2B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</p:grpSp>
      <p:sp>
        <p:nvSpPr>
          <p:cNvPr id="37" name="Titre 1">
            <a:extLst>
              <a:ext uri="{FF2B5EF4-FFF2-40B4-BE49-F238E27FC236}">
                <a16:creationId xmlns:a16="http://schemas.microsoft.com/office/drawing/2014/main" id="{C4C5AC59-B537-D54C-9B5C-55B75E9117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4144095" cy="1369074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>
              <a:defRPr sz="4000" cap="all" baseline="0"/>
            </a:lvl1pPr>
          </a:lstStyle>
          <a:p>
            <a:pPr rtl="0"/>
            <a:r>
              <a:rPr lang="fr-FR" noProof="0" dirty="0"/>
              <a:t>Le titre vient ici</a:t>
            </a:r>
          </a:p>
        </p:txBody>
      </p:sp>
    </p:spTree>
    <p:extLst>
      <p:ext uri="{BB962C8B-B14F-4D97-AF65-F5344CB8AC3E}">
        <p14:creationId xmlns:p14="http://schemas.microsoft.com/office/powerpoint/2010/main" val="1253830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B10FE8-5CBF-493D-A6EE-3FF7E18C114D}" type="datetime1">
              <a:rPr lang="fr-FR" noProof="0" smtClean="0"/>
              <a:t>13/03/2020</a:t>
            </a:fld>
            <a:endParaRPr lang="fr-FR" noProof="0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7A2141DD-8D8D-FA43-BD4F-2CFC93C87782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71A62821-5E0F-DE41-B5C2-17A3A7277F4E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23" name="Ovale 22">
              <a:extLst>
                <a:ext uri="{FF2B5EF4-FFF2-40B4-BE49-F238E27FC236}">
                  <a16:creationId xmlns:a16="http://schemas.microsoft.com/office/drawing/2014/main" id="{C311AE14-D8F0-1D4C-9D8D-603836582793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24" name="Ovale 23">
              <a:extLst>
                <a:ext uri="{FF2B5EF4-FFF2-40B4-BE49-F238E27FC236}">
                  <a16:creationId xmlns:a16="http://schemas.microsoft.com/office/drawing/2014/main" id="{1F2BE645-D4F2-304C-9AFA-473D8F888A85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25" name="Ovale 24">
              <a:extLst>
                <a:ext uri="{FF2B5EF4-FFF2-40B4-BE49-F238E27FC236}">
                  <a16:creationId xmlns:a16="http://schemas.microsoft.com/office/drawing/2014/main" id="{93640330-30A6-6948-87A7-9DE6D41794F5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ADFB6548-D83C-1D4E-AE87-2E8F1D3D0FA7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27" name="Ovale 26">
              <a:extLst>
                <a:ext uri="{FF2B5EF4-FFF2-40B4-BE49-F238E27FC236}">
                  <a16:creationId xmlns:a16="http://schemas.microsoft.com/office/drawing/2014/main" id="{D97C7400-7EDC-8845-AB5A-80FB8175C1E2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</p:grpSp>
      <p:sp>
        <p:nvSpPr>
          <p:cNvPr id="28" name="Titre 1">
            <a:extLst>
              <a:ext uri="{FF2B5EF4-FFF2-40B4-BE49-F238E27FC236}">
                <a16:creationId xmlns:a16="http://schemas.microsoft.com/office/drawing/2014/main" id="{BC941C44-9B96-0040-8C71-D8364EB57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10058400" cy="1369074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>
              <a:defRPr sz="4000" cap="all" baseline="0"/>
            </a:lvl1pPr>
          </a:lstStyle>
          <a:p>
            <a:pPr rtl="0"/>
            <a:r>
              <a:rPr lang="fr-FR" noProof="0" dirty="0"/>
              <a:t>Le titre vient ici</a:t>
            </a:r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E014993B-5057-2A4C-9CA0-383DC5504020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43B110E8-1FE2-BC47-A5AE-4C698B688B65}"/>
              </a:ext>
            </a:extLst>
          </p:cNvPr>
          <p:cNvSpPr/>
          <p:nvPr userDrawn="1"/>
        </p:nvSpPr>
        <p:spPr>
          <a:xfrm>
            <a:off x="5664570" y="125360"/>
            <a:ext cx="176394" cy="17639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87DACF2F-5D4D-434D-8786-E4DF0385E6F6}"/>
              </a:ext>
            </a:extLst>
          </p:cNvPr>
          <p:cNvSpPr/>
          <p:nvPr userDrawn="1"/>
        </p:nvSpPr>
        <p:spPr>
          <a:xfrm>
            <a:off x="458087" y="5430446"/>
            <a:ext cx="99011" cy="99011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CFE816CC-CBCA-7946-B9E5-E9649EF369BE}"/>
              </a:ext>
            </a:extLst>
          </p:cNvPr>
          <p:cNvSpPr/>
          <p:nvPr userDrawn="1"/>
        </p:nvSpPr>
        <p:spPr>
          <a:xfrm>
            <a:off x="11383587" y="6035040"/>
            <a:ext cx="776923" cy="776923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D71A7C-46FF-499E-A9E0-8ED10796AF5F}" type="datetime1">
              <a:rPr lang="fr-FR" noProof="0" smtClean="0"/>
              <a:t>13/03/2020</a:t>
            </a:fld>
            <a:endParaRPr lang="fr-FR" noProof="0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14" name="Espace réservé d’image 3">
            <a:extLst>
              <a:ext uri="{FF2B5EF4-FFF2-40B4-BE49-F238E27FC236}">
                <a16:creationId xmlns:a16="http://schemas.microsoft.com/office/drawing/2014/main" id="{C950F4E3-11A9-2549-A00D-601AEF6E49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7279" y="2160508"/>
            <a:ext cx="2919413" cy="2919413"/>
          </a:xfrm>
          <a:prstGeom prst="ellipse">
            <a:avLst/>
          </a:prstGeom>
          <a:solidFill>
            <a:srgbClr val="EDEFF7"/>
          </a:solidFill>
          <a:ln w="38100">
            <a:solidFill>
              <a:schemeClr val="accent3"/>
            </a:solidFill>
          </a:ln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1" name="Espace réservé d’image 3">
            <a:extLst>
              <a:ext uri="{FF2B5EF4-FFF2-40B4-BE49-F238E27FC236}">
                <a16:creationId xmlns:a16="http://schemas.microsoft.com/office/drawing/2014/main" id="{21B5A175-E633-E74F-AE3B-DF58F989F4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59186" y="2160508"/>
            <a:ext cx="2919413" cy="2919413"/>
          </a:xfrm>
          <a:prstGeom prst="ellipse">
            <a:avLst/>
          </a:prstGeom>
          <a:solidFill>
            <a:srgbClr val="EDEFF7"/>
          </a:solidFill>
          <a:ln w="38100">
            <a:solidFill>
              <a:schemeClr val="accent6"/>
            </a:solidFill>
          </a:ln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2" name="Espace réservé d’image 3">
            <a:extLst>
              <a:ext uri="{FF2B5EF4-FFF2-40B4-BE49-F238E27FC236}">
                <a16:creationId xmlns:a16="http://schemas.microsoft.com/office/drawing/2014/main" id="{261D2778-BA56-D247-9B2C-28D010C9D4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21093" y="2160508"/>
            <a:ext cx="2919413" cy="2919413"/>
          </a:xfrm>
          <a:prstGeom prst="ellipse">
            <a:avLst/>
          </a:prstGeom>
          <a:solidFill>
            <a:srgbClr val="EDEFF7"/>
          </a:solidFill>
          <a:ln w="38100">
            <a:solidFill>
              <a:schemeClr val="accent1"/>
            </a:solidFill>
          </a:ln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3" name="Espace réservé du texte 3">
            <a:extLst>
              <a:ext uri="{FF2B5EF4-FFF2-40B4-BE49-F238E27FC236}">
                <a16:creationId xmlns:a16="http://schemas.microsoft.com/office/drawing/2014/main" id="{2DAF6EFF-134E-BA40-8B51-917FDE13C07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97279" y="5486968"/>
            <a:ext cx="2919413" cy="583534"/>
          </a:xfrm>
        </p:spPr>
        <p:txBody>
          <a:bodyPr lIns="91440" rIns="91440" rtlCol="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 dirty="0"/>
              <a:t>Le nom vient ici</a:t>
            </a:r>
          </a:p>
        </p:txBody>
      </p:sp>
      <p:sp>
        <p:nvSpPr>
          <p:cNvPr id="24" name="Espace réservé du texte 3">
            <a:extLst>
              <a:ext uri="{FF2B5EF4-FFF2-40B4-BE49-F238E27FC236}">
                <a16:creationId xmlns:a16="http://schemas.microsoft.com/office/drawing/2014/main" id="{188BF917-678C-1249-95B9-7FD2AC7B2231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666773" y="5486968"/>
            <a:ext cx="2919413" cy="583534"/>
          </a:xfrm>
        </p:spPr>
        <p:txBody>
          <a:bodyPr lIns="91440" rIns="91440" rtlCol="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 dirty="0"/>
              <a:t>Le nom vient ici</a:t>
            </a:r>
          </a:p>
        </p:txBody>
      </p:sp>
      <p:sp>
        <p:nvSpPr>
          <p:cNvPr id="25" name="Espace réservé du texte 3">
            <a:extLst>
              <a:ext uri="{FF2B5EF4-FFF2-40B4-BE49-F238E27FC236}">
                <a16:creationId xmlns:a16="http://schemas.microsoft.com/office/drawing/2014/main" id="{BAFF17AE-3EA2-2D47-BCDD-E5587B127062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236267" y="5486968"/>
            <a:ext cx="2919413" cy="583534"/>
          </a:xfrm>
        </p:spPr>
        <p:txBody>
          <a:bodyPr lIns="91440" rIns="91440" rtlCol="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 dirty="0"/>
              <a:t>Le nom vient ici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F2D7EDB7-7C02-0245-8A1F-553F094A4429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27" name="Ovale 26">
              <a:extLst>
                <a:ext uri="{FF2B5EF4-FFF2-40B4-BE49-F238E27FC236}">
                  <a16:creationId xmlns:a16="http://schemas.microsoft.com/office/drawing/2014/main" id="{8CF5D165-4F6F-2447-8B9E-8B0D94808ED3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28" name="Ovale 27">
              <a:extLst>
                <a:ext uri="{FF2B5EF4-FFF2-40B4-BE49-F238E27FC236}">
                  <a16:creationId xmlns:a16="http://schemas.microsoft.com/office/drawing/2014/main" id="{146C35C7-7133-4C43-BBF7-575440F7BAD3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29" name="Ovale 28">
              <a:extLst>
                <a:ext uri="{FF2B5EF4-FFF2-40B4-BE49-F238E27FC236}">
                  <a16:creationId xmlns:a16="http://schemas.microsoft.com/office/drawing/2014/main" id="{D33DD7BE-C379-5C42-9FB0-EF72161049F4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30" name="Ovale 29">
              <a:extLst>
                <a:ext uri="{FF2B5EF4-FFF2-40B4-BE49-F238E27FC236}">
                  <a16:creationId xmlns:a16="http://schemas.microsoft.com/office/drawing/2014/main" id="{743DFC41-C6DE-7942-9358-E23A1EE8759D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31" name="Ovale 30">
              <a:extLst>
                <a:ext uri="{FF2B5EF4-FFF2-40B4-BE49-F238E27FC236}">
                  <a16:creationId xmlns:a16="http://schemas.microsoft.com/office/drawing/2014/main" id="{A2ABB593-7229-9548-8BCC-C947B1BF8D93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32" name="Ovale 31">
              <a:extLst>
                <a:ext uri="{FF2B5EF4-FFF2-40B4-BE49-F238E27FC236}">
                  <a16:creationId xmlns:a16="http://schemas.microsoft.com/office/drawing/2014/main" id="{986D2413-D60D-484E-ACAB-31891AFDA133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</p:grpSp>
      <p:sp>
        <p:nvSpPr>
          <p:cNvPr id="34" name="Titre 1">
            <a:extLst>
              <a:ext uri="{FF2B5EF4-FFF2-40B4-BE49-F238E27FC236}">
                <a16:creationId xmlns:a16="http://schemas.microsoft.com/office/drawing/2014/main" id="{86090E0F-345E-3D4B-8886-95D8A4A77C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10058400" cy="1369074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>
              <a:defRPr sz="4000" cap="all" baseline="0"/>
            </a:lvl1pPr>
          </a:lstStyle>
          <a:p>
            <a:pPr rtl="0"/>
            <a:r>
              <a:rPr lang="fr-FR" noProof="0" dirty="0"/>
              <a:t>Le titre vient ici</a:t>
            </a:r>
          </a:p>
        </p:txBody>
      </p:sp>
    </p:spTree>
    <p:extLst>
      <p:ext uri="{BB962C8B-B14F-4D97-AF65-F5344CB8AC3E}">
        <p14:creationId xmlns:p14="http://schemas.microsoft.com/office/powerpoint/2010/main" val="3258682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-têt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17873" y="758952"/>
            <a:ext cx="7356255" cy="3566160"/>
          </a:xfrm>
          <a:prstGeom prst="rect">
            <a:avLst/>
          </a:prstGeom>
        </p:spPr>
        <p:txBody>
          <a:bodyPr rtlCol="0" anchor="b" anchorCtr="0">
            <a:normAutofit/>
          </a:bodyPr>
          <a:lstStyle>
            <a:lvl1pPr algn="ctr">
              <a:lnSpc>
                <a:spcPct val="9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2417873" y="4663440"/>
            <a:ext cx="7356255" cy="1143000"/>
          </a:xfrm>
        </p:spPr>
        <p:txBody>
          <a:bodyPr lIns="91440" rIns="91440" rtlCol="0" anchor="t" anchorCtr="0">
            <a:normAutofit/>
          </a:bodyPr>
          <a:lstStyle>
            <a:lvl1pPr marL="0" indent="0" algn="ctr" rtl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158240" y="4485132"/>
            <a:ext cx="98755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20C6B5-EBE3-41E9-AD10-40712EAE2545}" type="datetime1">
              <a:rPr lang="fr-FR" noProof="0" smtClean="0"/>
              <a:t>13/03/2020</a:t>
            </a:fld>
            <a:endParaRPr lang="fr-FR" noProof="0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8675A452-E352-BE40-9E44-7C0E90F4DBC5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72E00246-7C7C-8E48-B95E-02BE89F197F5}"/>
              </a:ext>
            </a:extLst>
          </p:cNvPr>
          <p:cNvSpPr/>
          <p:nvPr userDrawn="1"/>
        </p:nvSpPr>
        <p:spPr>
          <a:xfrm>
            <a:off x="10337662" y="4398630"/>
            <a:ext cx="1700492" cy="170049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EBF1652A-A323-BC48-9A00-7ECF1C4E1DA4}"/>
              </a:ext>
            </a:extLst>
          </p:cNvPr>
          <p:cNvSpPr/>
          <p:nvPr userDrawn="1"/>
        </p:nvSpPr>
        <p:spPr>
          <a:xfrm>
            <a:off x="11634902" y="2565781"/>
            <a:ext cx="283407" cy="283407"/>
          </a:xfrm>
          <a:prstGeom prst="ellips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F733BC29-8FD1-CB45-8FF6-0C7CC3CB423D}"/>
              </a:ext>
            </a:extLst>
          </p:cNvPr>
          <p:cNvSpPr/>
          <p:nvPr userDrawn="1"/>
        </p:nvSpPr>
        <p:spPr>
          <a:xfrm>
            <a:off x="458087" y="5430446"/>
            <a:ext cx="99011" cy="99011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4C67EB1F-C984-B840-BD1F-FD174D01A3AF}"/>
              </a:ext>
            </a:extLst>
          </p:cNvPr>
          <p:cNvSpPr/>
          <p:nvPr userDrawn="1"/>
        </p:nvSpPr>
        <p:spPr>
          <a:xfrm>
            <a:off x="6135" y="0"/>
            <a:ext cx="1700492" cy="1700492"/>
          </a:xfrm>
          <a:prstGeom prst="ellipse">
            <a:avLst/>
          </a:prstGeom>
          <a:noFill/>
          <a:ln w="3810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9D75F8B1-A294-E349-BD08-B06B2954212A}"/>
              </a:ext>
            </a:extLst>
          </p:cNvPr>
          <p:cNvGrpSpPr/>
          <p:nvPr userDrawn="1"/>
        </p:nvGrpSpPr>
        <p:grpSpPr>
          <a:xfrm>
            <a:off x="495300" y="0"/>
            <a:ext cx="11201400" cy="6880860"/>
            <a:chOff x="495300" y="0"/>
            <a:chExt cx="11201400" cy="6880860"/>
          </a:xfrm>
        </p:grpSpPr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5942EFAD-842E-9C46-9853-C0F135D24007}"/>
                </a:ext>
              </a:extLst>
            </p:cNvPr>
            <p:cNvSpPr/>
            <p:nvPr userDrawn="1"/>
          </p:nvSpPr>
          <p:spPr>
            <a:xfrm>
              <a:off x="495300" y="0"/>
              <a:ext cx="1337265" cy="6880860"/>
            </a:xfrm>
            <a:custGeom>
              <a:avLst/>
              <a:gdLst>
                <a:gd name="connsiteX0" fmla="*/ 1173967 w 1337265"/>
                <a:gd name="connsiteY0" fmla="*/ 0 h 6880860"/>
                <a:gd name="connsiteX1" fmla="*/ 1319300 w 1337265"/>
                <a:gd name="connsiteY1" fmla="*/ 0 h 6880860"/>
                <a:gd name="connsiteX2" fmla="*/ 1204253 w 1337265"/>
                <a:gd name="connsiteY2" fmla="*/ 146399 h 6880860"/>
                <a:gd name="connsiteX3" fmla="*/ 114300 w 1337265"/>
                <a:gd name="connsiteY3" fmla="*/ 3429000 h 6880860"/>
                <a:gd name="connsiteX4" fmla="*/ 1204253 w 1337265"/>
                <a:gd name="connsiteY4" fmla="*/ 6711601 h 6880860"/>
                <a:gd name="connsiteX5" fmla="*/ 1337265 w 1337265"/>
                <a:gd name="connsiteY5" fmla="*/ 6880860 h 6880860"/>
                <a:gd name="connsiteX6" fmla="*/ 1191931 w 1337265"/>
                <a:gd name="connsiteY6" fmla="*/ 6880860 h 6880860"/>
                <a:gd name="connsiteX7" fmla="*/ 1112661 w 1337265"/>
                <a:gd name="connsiteY7" fmla="*/ 6779988 h 6880860"/>
                <a:gd name="connsiteX8" fmla="*/ 0 w 1337265"/>
                <a:gd name="connsiteY8" fmla="*/ 3429000 h 6880860"/>
                <a:gd name="connsiteX9" fmla="*/ 1112661 w 1337265"/>
                <a:gd name="connsiteY9" fmla="*/ 78012 h 6880860"/>
                <a:gd name="connsiteX10" fmla="*/ 1173967 w 1337265"/>
                <a:gd name="connsiteY10" fmla="*/ 0 h 688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7265" h="6880860">
                  <a:moveTo>
                    <a:pt x="1173967" y="0"/>
                  </a:moveTo>
                  <a:lnTo>
                    <a:pt x="1319300" y="0"/>
                  </a:lnTo>
                  <a:lnTo>
                    <a:pt x="1204253" y="146399"/>
                  </a:lnTo>
                  <a:cubicBezTo>
                    <a:pt x="519693" y="1061765"/>
                    <a:pt x="114300" y="2198040"/>
                    <a:pt x="114300" y="3429000"/>
                  </a:cubicBezTo>
                  <a:cubicBezTo>
                    <a:pt x="114300" y="4659960"/>
                    <a:pt x="519693" y="5796235"/>
                    <a:pt x="1204253" y="6711601"/>
                  </a:cubicBezTo>
                  <a:lnTo>
                    <a:pt x="1337265" y="6880860"/>
                  </a:lnTo>
                  <a:lnTo>
                    <a:pt x="1191931" y="6880860"/>
                  </a:lnTo>
                  <a:lnTo>
                    <a:pt x="1112661" y="6779988"/>
                  </a:lnTo>
                  <a:cubicBezTo>
                    <a:pt x="413839" y="5845552"/>
                    <a:pt x="0" y="4685605"/>
                    <a:pt x="0" y="3429000"/>
                  </a:cubicBezTo>
                  <a:cubicBezTo>
                    <a:pt x="0" y="2172395"/>
                    <a:pt x="413839" y="1012448"/>
                    <a:pt x="1112661" y="78012"/>
                  </a:cubicBezTo>
                  <a:lnTo>
                    <a:pt x="11739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BE0B7AF7-52C0-EB45-93DE-79DFF44F5AAE}"/>
                </a:ext>
              </a:extLst>
            </p:cNvPr>
            <p:cNvSpPr/>
            <p:nvPr userDrawn="1"/>
          </p:nvSpPr>
          <p:spPr>
            <a:xfrm>
              <a:off x="10359435" y="0"/>
              <a:ext cx="1337265" cy="6880860"/>
            </a:xfrm>
            <a:custGeom>
              <a:avLst/>
              <a:gdLst>
                <a:gd name="connsiteX0" fmla="*/ 17965 w 1337265"/>
                <a:gd name="connsiteY0" fmla="*/ 0 h 6880860"/>
                <a:gd name="connsiteX1" fmla="*/ 163299 w 1337265"/>
                <a:gd name="connsiteY1" fmla="*/ 0 h 6880860"/>
                <a:gd name="connsiteX2" fmla="*/ 224604 w 1337265"/>
                <a:gd name="connsiteY2" fmla="*/ 78012 h 6880860"/>
                <a:gd name="connsiteX3" fmla="*/ 1337265 w 1337265"/>
                <a:gd name="connsiteY3" fmla="*/ 3429000 h 6880860"/>
                <a:gd name="connsiteX4" fmla="*/ 224604 w 1337265"/>
                <a:gd name="connsiteY4" fmla="*/ 6779988 h 6880860"/>
                <a:gd name="connsiteX5" fmla="*/ 145334 w 1337265"/>
                <a:gd name="connsiteY5" fmla="*/ 6880860 h 6880860"/>
                <a:gd name="connsiteX6" fmla="*/ 0 w 1337265"/>
                <a:gd name="connsiteY6" fmla="*/ 6880860 h 6880860"/>
                <a:gd name="connsiteX7" fmla="*/ 133012 w 1337265"/>
                <a:gd name="connsiteY7" fmla="*/ 6711601 h 6880860"/>
                <a:gd name="connsiteX8" fmla="*/ 1222965 w 1337265"/>
                <a:gd name="connsiteY8" fmla="*/ 3429000 h 6880860"/>
                <a:gd name="connsiteX9" fmla="*/ 133012 w 1337265"/>
                <a:gd name="connsiteY9" fmla="*/ 146399 h 6880860"/>
                <a:gd name="connsiteX10" fmla="*/ 17965 w 1337265"/>
                <a:gd name="connsiteY10" fmla="*/ 0 h 688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7265" h="6880860">
                  <a:moveTo>
                    <a:pt x="17965" y="0"/>
                  </a:moveTo>
                  <a:lnTo>
                    <a:pt x="163299" y="0"/>
                  </a:lnTo>
                  <a:lnTo>
                    <a:pt x="224604" y="78012"/>
                  </a:lnTo>
                  <a:cubicBezTo>
                    <a:pt x="923426" y="1012448"/>
                    <a:pt x="1337265" y="2172395"/>
                    <a:pt x="1337265" y="3429000"/>
                  </a:cubicBezTo>
                  <a:cubicBezTo>
                    <a:pt x="1337265" y="4685605"/>
                    <a:pt x="923426" y="5845552"/>
                    <a:pt x="224604" y="6779988"/>
                  </a:cubicBezTo>
                  <a:lnTo>
                    <a:pt x="145334" y="6880860"/>
                  </a:lnTo>
                  <a:lnTo>
                    <a:pt x="0" y="6880860"/>
                  </a:lnTo>
                  <a:lnTo>
                    <a:pt x="133012" y="6711601"/>
                  </a:lnTo>
                  <a:cubicBezTo>
                    <a:pt x="817572" y="5796235"/>
                    <a:pt x="1222965" y="4659960"/>
                    <a:pt x="1222965" y="3429000"/>
                  </a:cubicBezTo>
                  <a:cubicBezTo>
                    <a:pt x="1222965" y="2198040"/>
                    <a:pt x="817572" y="1061765"/>
                    <a:pt x="133012" y="146399"/>
                  </a:cubicBezTo>
                  <a:lnTo>
                    <a:pt x="179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E7F7FB-0F79-4DED-9C4A-E0FF1049B63A}" type="datetime1">
              <a:rPr lang="fr-FR" noProof="0" smtClean="0"/>
              <a:t>13/03/2020</a:t>
            </a:fld>
            <a:endParaRPr lang="fr-FR" noProof="0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06E6D77-4CA3-764C-99E1-7D2CFE6B929E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1D155117-8A2A-414B-9598-C2919DF747DC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13" name="Ovale 12">
              <a:extLst>
                <a:ext uri="{FF2B5EF4-FFF2-40B4-BE49-F238E27FC236}">
                  <a16:creationId xmlns:a16="http://schemas.microsoft.com/office/drawing/2014/main" id="{53838F88-99DE-9246-A83B-9C7DB6AE99EF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14" name="Ovale 13">
              <a:extLst>
                <a:ext uri="{FF2B5EF4-FFF2-40B4-BE49-F238E27FC236}">
                  <a16:creationId xmlns:a16="http://schemas.microsoft.com/office/drawing/2014/main" id="{D031FBA2-FD0D-7346-8941-4861923E15CF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15" name="Ovale 14">
              <a:extLst>
                <a:ext uri="{FF2B5EF4-FFF2-40B4-BE49-F238E27FC236}">
                  <a16:creationId xmlns:a16="http://schemas.microsoft.com/office/drawing/2014/main" id="{022D5D5E-3339-5D47-9E1C-8897082672DB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13BE7267-458F-A141-8480-10E9FB553671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A71A438B-57BE-F445-AFBB-BBB2270E9BB4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</p:grpSp>
      <p:sp>
        <p:nvSpPr>
          <p:cNvPr id="18" name="Titre 1">
            <a:extLst>
              <a:ext uri="{FF2B5EF4-FFF2-40B4-BE49-F238E27FC236}">
                <a16:creationId xmlns:a16="http://schemas.microsoft.com/office/drawing/2014/main" id="{040C74AA-3663-2A49-AA62-C9207F22BF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10058400" cy="1369074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>
              <a:defRPr sz="4000" cap="all" baseline="0"/>
            </a:lvl1pPr>
          </a:lstStyle>
          <a:p>
            <a:pPr rtl="0"/>
            <a:r>
              <a:rPr lang="fr-FR" noProof="0" dirty="0"/>
              <a:t>Le titre vient ici</a:t>
            </a: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8E70AAE0-F405-8C4D-B2F2-BC73ABD2560F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FC72AC8A-19AA-5641-88DA-414732A1A643}"/>
              </a:ext>
            </a:extLst>
          </p:cNvPr>
          <p:cNvSpPr/>
          <p:nvPr userDrawn="1"/>
        </p:nvSpPr>
        <p:spPr>
          <a:xfrm>
            <a:off x="458087" y="5430446"/>
            <a:ext cx="99011" cy="99011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B0FF4153-FE4A-204C-B4B4-F331F8058F73}"/>
              </a:ext>
            </a:extLst>
          </p:cNvPr>
          <p:cNvSpPr/>
          <p:nvPr userDrawn="1"/>
        </p:nvSpPr>
        <p:spPr>
          <a:xfrm>
            <a:off x="5664570" y="125360"/>
            <a:ext cx="176394" cy="17639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C0910027-B57E-5C4C-B196-C2CF16EB6B83}"/>
              </a:ext>
            </a:extLst>
          </p:cNvPr>
          <p:cNvSpPr/>
          <p:nvPr userDrawn="1"/>
        </p:nvSpPr>
        <p:spPr>
          <a:xfrm>
            <a:off x="11383587" y="6035040"/>
            <a:ext cx="776923" cy="776923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C1BB44-F88A-4A57-A44C-EEDE62570325}" type="datetime1">
              <a:rPr lang="fr-FR" noProof="0" smtClean="0"/>
              <a:t>13/03/2020</a:t>
            </a:fld>
            <a:endParaRPr lang="fr-FR" noProof="0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12" name="Espace réservé au numéro de diapositive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D896C11-7092-DD43-9676-23A81081B759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D39FB8D4-533A-0C44-89B5-487470B0B82B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15" name="Ovale 14">
              <a:extLst>
                <a:ext uri="{FF2B5EF4-FFF2-40B4-BE49-F238E27FC236}">
                  <a16:creationId xmlns:a16="http://schemas.microsoft.com/office/drawing/2014/main" id="{C642B0AB-C322-C14B-B2A1-E9F144473219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16" name="Ovale 15">
              <a:extLst>
                <a:ext uri="{FF2B5EF4-FFF2-40B4-BE49-F238E27FC236}">
                  <a16:creationId xmlns:a16="http://schemas.microsoft.com/office/drawing/2014/main" id="{47ABE4C7-7926-3949-9205-07E33FB2D2CE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17" name="Ovale 16">
              <a:extLst>
                <a:ext uri="{FF2B5EF4-FFF2-40B4-BE49-F238E27FC236}">
                  <a16:creationId xmlns:a16="http://schemas.microsoft.com/office/drawing/2014/main" id="{E1B43F26-6C7C-4D43-9D1C-A0F792F54874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C53D175F-F9D4-DD4E-81B9-495A2E867249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852D03A0-BBCF-2042-832A-8082F1377835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</p:grpSp>
      <p:sp>
        <p:nvSpPr>
          <p:cNvPr id="20" name="Titre 1">
            <a:extLst>
              <a:ext uri="{FF2B5EF4-FFF2-40B4-BE49-F238E27FC236}">
                <a16:creationId xmlns:a16="http://schemas.microsoft.com/office/drawing/2014/main" id="{E2831508-70C2-2F43-998D-55CE4837BA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10058400" cy="1369074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>
              <a:defRPr sz="4000" cap="all" baseline="0"/>
            </a:lvl1pPr>
          </a:lstStyle>
          <a:p>
            <a:pPr rtl="0"/>
            <a:r>
              <a:rPr lang="fr-FR" noProof="0" dirty="0"/>
              <a:t>Le titre vient ici</a:t>
            </a: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5232ACE3-4E65-6243-9416-19BFA39FD92C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6A372105-F1CB-9149-A4B9-C151B3CCB9B4}"/>
              </a:ext>
            </a:extLst>
          </p:cNvPr>
          <p:cNvSpPr/>
          <p:nvPr userDrawn="1"/>
        </p:nvSpPr>
        <p:spPr>
          <a:xfrm>
            <a:off x="458087" y="5430446"/>
            <a:ext cx="99011" cy="99011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CAE2DDF3-5C18-5644-8994-8CD902656DE8}"/>
              </a:ext>
            </a:extLst>
          </p:cNvPr>
          <p:cNvSpPr/>
          <p:nvPr userDrawn="1"/>
        </p:nvSpPr>
        <p:spPr>
          <a:xfrm>
            <a:off x="5664570" y="125360"/>
            <a:ext cx="176394" cy="17639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0383F4E3-E6C1-BB40-90E6-290C140F9A07}"/>
              </a:ext>
            </a:extLst>
          </p:cNvPr>
          <p:cNvSpPr/>
          <p:nvPr userDrawn="1"/>
        </p:nvSpPr>
        <p:spPr>
          <a:xfrm>
            <a:off x="11383587" y="6035040"/>
            <a:ext cx="776923" cy="776923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9B4D10-6DE2-4F28-8668-356087339BE2}" type="datetime1">
              <a:rPr lang="fr-FR" noProof="0" smtClean="0"/>
              <a:t>13/03/2020</a:t>
            </a:fld>
            <a:endParaRPr lang="fr-FR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2C09A16-A6B6-E04E-A40A-F482C0A95C0A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A6B2DF34-338D-4F43-B8F7-D7A00348B68B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11" name="Ovale 10">
              <a:extLst>
                <a:ext uri="{FF2B5EF4-FFF2-40B4-BE49-F238E27FC236}">
                  <a16:creationId xmlns:a16="http://schemas.microsoft.com/office/drawing/2014/main" id="{33778C21-4171-774D-A73F-77BEBF2E4C18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12" name="Ovale 11">
              <a:extLst>
                <a:ext uri="{FF2B5EF4-FFF2-40B4-BE49-F238E27FC236}">
                  <a16:creationId xmlns:a16="http://schemas.microsoft.com/office/drawing/2014/main" id="{CC25D2EF-AE01-A247-8BC3-8F35F863C0A6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13" name="Ovale 12">
              <a:extLst>
                <a:ext uri="{FF2B5EF4-FFF2-40B4-BE49-F238E27FC236}">
                  <a16:creationId xmlns:a16="http://schemas.microsoft.com/office/drawing/2014/main" id="{5F860801-109B-EB4F-96A8-35D76B759583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97337F70-9199-7242-BD8B-8F96606A18A1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DF9320B7-AD58-7649-BC95-614ED90F4E69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0C0DE796-998A-F84E-9B56-1958C6777C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10058400" cy="1369074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>
              <a:defRPr sz="4000" cap="all" baseline="0"/>
            </a:lvl1pPr>
          </a:lstStyle>
          <a:p>
            <a:pPr rtl="0"/>
            <a:r>
              <a:rPr lang="fr-FR" noProof="0" dirty="0"/>
              <a:t>Le titre vient ici</a:t>
            </a: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7B23D2B0-E152-D14D-8154-8DD47BD10DF3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8A3BEDF6-5ABA-3B42-99BB-4438813B1A4B}"/>
              </a:ext>
            </a:extLst>
          </p:cNvPr>
          <p:cNvSpPr/>
          <p:nvPr userDrawn="1"/>
        </p:nvSpPr>
        <p:spPr>
          <a:xfrm>
            <a:off x="458087" y="5430446"/>
            <a:ext cx="99011" cy="99011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A9CF8BE7-F2AC-AB4C-900F-F64D55111EFC}"/>
              </a:ext>
            </a:extLst>
          </p:cNvPr>
          <p:cNvSpPr/>
          <p:nvPr userDrawn="1"/>
        </p:nvSpPr>
        <p:spPr>
          <a:xfrm>
            <a:off x="5664570" y="125360"/>
            <a:ext cx="176394" cy="17639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5EF4254B-D281-684E-BD0B-63AEC0AC197C}"/>
              </a:ext>
            </a:extLst>
          </p:cNvPr>
          <p:cNvSpPr/>
          <p:nvPr userDrawn="1"/>
        </p:nvSpPr>
        <p:spPr>
          <a:xfrm>
            <a:off x="11383587" y="6035040"/>
            <a:ext cx="776923" cy="776923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FD026F-2B0D-4BA2-86A7-8255412394F8}" type="datetime1">
              <a:rPr lang="fr-FR" noProof="0" smtClean="0"/>
              <a:t>13/03/2020</a:t>
            </a:fld>
            <a:endParaRPr lang="fr-FR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2C09A16-A6B6-E04E-A40A-F482C0A95C0A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A6B2DF34-338D-4F43-B8F7-D7A00348B68B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11" name="Ovale 10">
              <a:extLst>
                <a:ext uri="{FF2B5EF4-FFF2-40B4-BE49-F238E27FC236}">
                  <a16:creationId xmlns:a16="http://schemas.microsoft.com/office/drawing/2014/main" id="{33778C21-4171-774D-A73F-77BEBF2E4C18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12" name="Ovale 11">
              <a:extLst>
                <a:ext uri="{FF2B5EF4-FFF2-40B4-BE49-F238E27FC236}">
                  <a16:creationId xmlns:a16="http://schemas.microsoft.com/office/drawing/2014/main" id="{CC25D2EF-AE01-A247-8BC3-8F35F863C0A6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13" name="Ovale 12">
              <a:extLst>
                <a:ext uri="{FF2B5EF4-FFF2-40B4-BE49-F238E27FC236}">
                  <a16:creationId xmlns:a16="http://schemas.microsoft.com/office/drawing/2014/main" id="{5F860801-109B-EB4F-96A8-35D76B759583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97337F70-9199-7242-BD8B-8F96606A18A1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DF9320B7-AD58-7649-BC95-614ED90F4E69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0C0DE796-998A-F84E-9B56-1958C6777C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5751389" cy="1369074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>
              <a:defRPr sz="4000" cap="all" baseline="0"/>
            </a:lvl1pPr>
          </a:lstStyle>
          <a:p>
            <a:pPr rtl="0"/>
            <a:r>
              <a:rPr lang="fr-FR" noProof="0" dirty="0"/>
              <a:t>Le titre vient ici</a:t>
            </a:r>
          </a:p>
        </p:txBody>
      </p:sp>
      <p:sp>
        <p:nvSpPr>
          <p:cNvPr id="21" name="Espace réservé d’image 20">
            <a:extLst>
              <a:ext uri="{FF2B5EF4-FFF2-40B4-BE49-F238E27FC236}">
                <a16:creationId xmlns:a16="http://schemas.microsoft.com/office/drawing/2014/main" id="{384D173E-9054-4C40-98EA-A6EAC4D851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1641" y="0"/>
            <a:ext cx="4270360" cy="6858001"/>
          </a:xfrm>
          <a:custGeom>
            <a:avLst/>
            <a:gdLst>
              <a:gd name="connsiteX0" fmla="*/ 1904091 w 4305219"/>
              <a:gd name="connsiteY0" fmla="*/ 0 h 6913983"/>
              <a:gd name="connsiteX1" fmla="*/ 4305219 w 4305219"/>
              <a:gd name="connsiteY1" fmla="*/ 0 h 6913983"/>
              <a:gd name="connsiteX2" fmla="*/ 4305219 w 4305219"/>
              <a:gd name="connsiteY2" fmla="*/ 6913983 h 6913983"/>
              <a:gd name="connsiteX3" fmla="*/ 1818156 w 4305219"/>
              <a:gd name="connsiteY3" fmla="*/ 6913983 h 6913983"/>
              <a:gd name="connsiteX4" fmla="*/ 1507580 w 4305219"/>
              <a:gd name="connsiteY4" fmla="*/ 6681739 h 6913983"/>
              <a:gd name="connsiteX5" fmla="*/ 0 w 4305219"/>
              <a:gd name="connsiteY5" fmla="*/ 3484983 h 6913983"/>
              <a:gd name="connsiteX6" fmla="*/ 1826504 w 4305219"/>
              <a:gd name="connsiteY6" fmla="*/ 49741 h 6913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5219" h="6913983">
                <a:moveTo>
                  <a:pt x="1904091" y="0"/>
                </a:moveTo>
                <a:lnTo>
                  <a:pt x="4305219" y="0"/>
                </a:lnTo>
                <a:lnTo>
                  <a:pt x="4305219" y="6913983"/>
                </a:lnTo>
                <a:lnTo>
                  <a:pt x="1818156" y="6913983"/>
                </a:lnTo>
                <a:lnTo>
                  <a:pt x="1507580" y="6681739"/>
                </a:lnTo>
                <a:cubicBezTo>
                  <a:pt x="586863" y="5921896"/>
                  <a:pt x="0" y="4771974"/>
                  <a:pt x="0" y="3484983"/>
                </a:cubicBezTo>
                <a:cubicBezTo>
                  <a:pt x="0" y="2054993"/>
                  <a:pt x="724522" y="794225"/>
                  <a:pt x="1826504" y="4974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noAutofit/>
          </a:bodyPr>
          <a:lstStyle/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881322FE-E286-E344-B332-CF37E6CAD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8" y="2322728"/>
            <a:ext cx="5751389" cy="4032225"/>
          </a:xfrm>
        </p:spPr>
        <p:txBody>
          <a:bodyPr rtlCol="0"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829985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7EB07E-B6AE-433B-B0F6-52140ACECADE}" type="datetime1">
              <a:rPr lang="fr-FR" noProof="0" smtClean="0"/>
              <a:t>13/03/2020</a:t>
            </a:fld>
            <a:endParaRPr lang="fr-FR" noProof="0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noProof="0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AC20B1ED-E9A3-48F6-B18D-BFA5D8FA800A}" type="datetime1">
              <a:rPr lang="fr-FR" noProof="0" smtClean="0"/>
              <a:t>13/03/2020</a:t>
            </a:fld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22" r:id="rId3"/>
    <p:sldLayoutId id="2147483708" r:id="rId4"/>
    <p:sldLayoutId id="2147483709" r:id="rId5"/>
    <p:sldLayoutId id="2147483716" r:id="rId6"/>
    <p:sldLayoutId id="2147483710" r:id="rId7"/>
    <p:sldLayoutId id="2147483724" r:id="rId8"/>
    <p:sldLayoutId id="2147483711" r:id="rId9"/>
    <p:sldLayoutId id="2147483718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F50278-9A9A-0F4E-BDCF-6351BE1732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fr-FR" dirty="0"/>
              <a:t>Rapport d’activité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17F481B-9C2C-084A-8DF1-0582D2DA4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700" y="4587049"/>
            <a:ext cx="10058400" cy="1143000"/>
          </a:xfrm>
        </p:spPr>
        <p:txBody>
          <a:bodyPr rtlCol="0"/>
          <a:lstStyle/>
          <a:p>
            <a:pPr rtl="0"/>
            <a:r>
              <a:rPr lang="fr-FR" dirty="0"/>
              <a:t>Karine grenet &amp; Marie </a:t>
            </a:r>
            <a:r>
              <a:rPr lang="fr-FR" dirty="0" err="1"/>
              <a:t>fantone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BFD0010-F7BF-4DF3-BB11-23340E461E4C}"/>
              </a:ext>
            </a:extLst>
          </p:cNvPr>
          <p:cNvPicPr/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507980" y="1912429"/>
            <a:ext cx="1295400" cy="125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93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7291FB04-59FB-4033-BE99-F103669A4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21817"/>
            <a:ext cx="9357360" cy="1369074"/>
          </a:xfrm>
        </p:spPr>
        <p:txBody>
          <a:bodyPr/>
          <a:lstStyle/>
          <a:p>
            <a:r>
              <a:rPr lang="fr-FR" dirty="0"/>
              <a:t>Une </a:t>
            </a:r>
            <a:r>
              <a:rPr lang="fr-FR" dirty="0" err="1"/>
              <a:t>aci</a:t>
            </a:r>
            <a:r>
              <a:rPr lang="fr-FR" dirty="0"/>
              <a:t> qui mise sur les jeunes adultes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A629609-67FF-4F2F-AD4E-813153AB15B2}"/>
              </a:ext>
            </a:extLst>
          </p:cNvPr>
          <p:cNvSpPr txBox="1"/>
          <p:nvPr/>
        </p:nvSpPr>
        <p:spPr>
          <a:xfrm>
            <a:off x="833120" y="2176970"/>
            <a:ext cx="105968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Invitation des chefs scouts et aumônerie des lycées à relire leurs engagements: </a:t>
            </a:r>
            <a:r>
              <a:rPr lang="fr-FR" dirty="0">
                <a:solidFill>
                  <a:schemeClr val="accent2">
                    <a:lumMod val="50000"/>
                  </a:schemeClr>
                </a:solidFill>
              </a:rPr>
              <a:t>Saint Etienne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Agora sur l’Europe organisée par un membre de l’ACI et un jeune pro non ACI. Belle affluence, beaucoup d’étudiants et de jeunes pros: </a:t>
            </a:r>
            <a:r>
              <a:rPr lang="fr-FR" dirty="0">
                <a:solidFill>
                  <a:srgbClr val="FF6600"/>
                </a:solidFill>
              </a:rPr>
              <a:t>Poitiers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Café découverte : </a:t>
            </a:r>
            <a:r>
              <a:rPr lang="fr-FR" dirty="0">
                <a:solidFill>
                  <a:srgbClr val="9933FF"/>
                </a:solidFill>
              </a:rPr>
              <a:t>Chartres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Distribution des flyers ACI à une session d’un parcours Alpha : </a:t>
            </a:r>
            <a:r>
              <a:rPr lang="fr-FR" dirty="0">
                <a:solidFill>
                  <a:srgbClr val="008000"/>
                </a:solidFill>
              </a:rPr>
              <a:t>Bourges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Investissement de jeunes adultes dans la préparation de réunion de rentrée: </a:t>
            </a:r>
            <a:r>
              <a:rPr lang="fr-FR" dirty="0">
                <a:solidFill>
                  <a:srgbClr val="CC3300"/>
                </a:solidFill>
              </a:rPr>
              <a:t>Saint Denis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Halte spirituelle: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Chambéry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Création d’une équipe de 3 jeunes couples. Adhésion après une année de découverte : </a:t>
            </a:r>
            <a:r>
              <a:rPr lang="fr-FR" dirty="0">
                <a:solidFill>
                  <a:srgbClr val="0099FF"/>
                </a:solidFill>
              </a:rPr>
              <a:t>Meaux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Accompagnement du territoire avec le démarrage d’une équipe jeune : </a:t>
            </a:r>
            <a:r>
              <a:rPr lang="fr-FR" dirty="0">
                <a:solidFill>
                  <a:srgbClr val="FF0000"/>
                </a:solidFill>
              </a:rPr>
              <a:t>Essonne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Invitation aux jeunes adultes à découvrir le mouvement à travers les Assises: 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Tours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Sensibiliser un jeune prêtre qui arrive en ACI pour réunir quelques jeunes pour une réunion d’information: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Saint Dié</a:t>
            </a:r>
          </a:p>
        </p:txBody>
      </p:sp>
    </p:spTree>
    <p:extLst>
      <p:ext uri="{BB962C8B-B14F-4D97-AF65-F5344CB8AC3E}">
        <p14:creationId xmlns:p14="http://schemas.microsoft.com/office/powerpoint/2010/main" val="3369901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1EFCB3-6340-42C9-92E5-8479953CD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Vidéo Traineau">
            <a:hlinkClick r:id="" action="ppaction://media"/>
            <a:extLst>
              <a:ext uri="{FF2B5EF4-FFF2-40B4-BE49-F238E27FC236}">
                <a16:creationId xmlns:a16="http://schemas.microsoft.com/office/drawing/2014/main" id="{E609D288-9E80-4A4B-8959-793E5C00CB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125" y="184563"/>
            <a:ext cx="11096625" cy="625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8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4726F8-7A44-4BF0-96ED-A50D95AC3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</a:t>
            </a:r>
            <a:r>
              <a:rPr lang="fr-FR" dirty="0" err="1"/>
              <a:t>aci</a:t>
            </a:r>
            <a:r>
              <a:rPr lang="fr-FR" dirty="0"/>
              <a:t> qui invite à la conversion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0D9AA1E-09EB-4E47-A1D4-E5B178B32A74}"/>
              </a:ext>
            </a:extLst>
          </p:cNvPr>
          <p:cNvSpPr txBox="1"/>
          <p:nvPr/>
        </p:nvSpPr>
        <p:spPr>
          <a:xfrm>
            <a:off x="1097280" y="2245360"/>
            <a:ext cx="105054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Débat autour de la Lettre au Peuple de Dieu avec les équipes et le vicaire épiscopal : </a:t>
            </a:r>
            <a:r>
              <a:rPr lang="fr-FR" dirty="0">
                <a:solidFill>
                  <a:srgbClr val="FF0000"/>
                </a:solidFill>
              </a:rPr>
              <a:t>Versailles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Lien avec le CCFD Terres solidaires: </a:t>
            </a:r>
            <a:r>
              <a:rPr lang="fr-FR" dirty="0">
                <a:solidFill>
                  <a:srgbClr val="FFC000"/>
                </a:solidFill>
              </a:rPr>
              <a:t>Grenoble Vienne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Solliciter des personnes hors mouvement pour des témoignages: </a:t>
            </a:r>
            <a:r>
              <a:rPr lang="fr-FR" dirty="0">
                <a:solidFill>
                  <a:srgbClr val="008000"/>
                </a:solidFill>
              </a:rPr>
              <a:t>Nancy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Rencontre sur le cléricalisme suite aux lettres du Pape: </a:t>
            </a:r>
            <a:r>
              <a:rPr lang="fr-FR" dirty="0">
                <a:solidFill>
                  <a:srgbClr val="0099FF"/>
                </a:solidFill>
              </a:rPr>
              <a:t>Paris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Sensibilisation aux adhésions : </a:t>
            </a:r>
            <a:r>
              <a:rPr lang="fr-FR" dirty="0">
                <a:solidFill>
                  <a:srgbClr val="7030A0"/>
                </a:solidFill>
              </a:rPr>
              <a:t>Lille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Distribution du Notre Père en 12 langues européennes différentes à la sortie d’une célébration : 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Bourges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Au nom de l’ACI, une coordinatrice s’investit dans un groupe de réflexion diocésain « Réparons l’Eglise » : 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Rouen Evreux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Travail avec les autres mouvements à la maison de l’Avenir: </a:t>
            </a:r>
            <a:r>
              <a:rPr lang="fr-FR" dirty="0">
                <a:solidFill>
                  <a:srgbClr val="CC9900"/>
                </a:solidFill>
              </a:rPr>
              <a:t>Saint Etienne</a:t>
            </a:r>
          </a:p>
        </p:txBody>
      </p:sp>
    </p:spTree>
    <p:extLst>
      <p:ext uri="{BB962C8B-B14F-4D97-AF65-F5344CB8AC3E}">
        <p14:creationId xmlns:p14="http://schemas.microsoft.com/office/powerpoint/2010/main" val="3691859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7D0300-DEEE-4AC1-A1CB-3B4F77DCB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</a:t>
            </a:r>
            <a:r>
              <a:rPr lang="fr-FR" dirty="0" err="1"/>
              <a:t>aci</a:t>
            </a:r>
            <a:r>
              <a:rPr lang="fr-FR" dirty="0"/>
              <a:t> qui prend l’initiative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7A8D7B-8E22-40DC-8D62-E180B13F3761}"/>
              </a:ext>
            </a:extLst>
          </p:cNvPr>
          <p:cNvSpPr txBox="1"/>
          <p:nvPr/>
        </p:nvSpPr>
        <p:spPr>
          <a:xfrm>
            <a:off x="1097280" y="2072640"/>
            <a:ext cx="10058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Ouverture avec les territoires environnants : </a:t>
            </a:r>
            <a:r>
              <a:rPr lang="fr-FR" dirty="0">
                <a:solidFill>
                  <a:srgbClr val="CC9900"/>
                </a:solidFill>
              </a:rPr>
              <a:t>Laval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Rencontre annuelle des veilleurs d’équipe: 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Chartres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Participation au festival du film diocésain en mai 2019 : 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Lille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Réunir les mouvements ACI ACO EDC MCC MCR du territoire pour créer une rencontre pour mieux se connaître: </a:t>
            </a:r>
            <a:r>
              <a:rPr lang="fr-FR" dirty="0">
                <a:solidFill>
                  <a:srgbClr val="9933FF"/>
                </a:solidFill>
              </a:rPr>
              <a:t>Nanterre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Rencontre sur la communication non violente: Nancy et Bas Rhin</a:t>
            </a:r>
            <a:endParaRPr lang="fr-FR" dirty="0">
              <a:solidFill>
                <a:srgbClr val="CC33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Participation à une session Alpha : 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Grenoble Vienne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Agora entre élus : » Pour un élu, la fin de mandat est-elle la fin du monde?: 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Essonne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Relancer l’évêque pour avoir un aumônier : </a:t>
            </a:r>
            <a:r>
              <a:rPr lang="fr-FR" dirty="0">
                <a:solidFill>
                  <a:schemeClr val="accent5"/>
                </a:solidFill>
              </a:rPr>
              <a:t>Versailles</a:t>
            </a:r>
          </a:p>
        </p:txBody>
      </p:sp>
    </p:spTree>
    <p:extLst>
      <p:ext uri="{BB962C8B-B14F-4D97-AF65-F5344CB8AC3E}">
        <p14:creationId xmlns:p14="http://schemas.microsoft.com/office/powerpoint/2010/main" val="3537048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161DD5-6FFF-4F86-A24E-EFBAB50E3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</a:t>
            </a:r>
            <a:r>
              <a:rPr lang="fr-FR" dirty="0" err="1"/>
              <a:t>aci</a:t>
            </a:r>
            <a:r>
              <a:rPr lang="fr-FR" dirty="0"/>
              <a:t> qui ose le changement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6DC5408-96EF-41F0-93E3-3F1C748F9D08}"/>
              </a:ext>
            </a:extLst>
          </p:cNvPr>
          <p:cNvSpPr txBox="1"/>
          <p:nvPr/>
        </p:nvSpPr>
        <p:spPr>
          <a:xfrm>
            <a:off x="1229360" y="2296160"/>
            <a:ext cx="95402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Modifier la formule des rencontres pour favoriser l’accueil: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Haut Rhin</a:t>
            </a: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Réflexions en équipe puis conférence avec Véronique Margron : </a:t>
            </a:r>
            <a:r>
              <a:rPr lang="fr-FR" dirty="0">
                <a:solidFill>
                  <a:srgbClr val="FF6600"/>
                </a:solidFill>
              </a:rPr>
              <a:t>Angers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Organisation d’une agora en intermouvement: </a:t>
            </a:r>
            <a:r>
              <a:rPr lang="fr-FR" dirty="0">
                <a:solidFill>
                  <a:srgbClr val="7030A0"/>
                </a:solidFill>
              </a:rPr>
              <a:t>Meaux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Rencontre avec le vicaire général pour réfléchir à l’accompagnement du mouvement: 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Lille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Création d’une revue mensuelle et diffusée à tous les membres du territoire : </a:t>
            </a:r>
            <a:r>
              <a:rPr lang="fr-FR" dirty="0">
                <a:solidFill>
                  <a:srgbClr val="002060"/>
                </a:solidFill>
              </a:rPr>
              <a:t>Bordeaux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Préparation du plan d’action territorial : </a:t>
            </a:r>
            <a:r>
              <a:rPr lang="fr-FR" dirty="0">
                <a:solidFill>
                  <a:srgbClr val="00B050"/>
                </a:solidFill>
              </a:rPr>
              <a:t>Chambéry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Mise en scène de la relecture sous forme de sketch :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Versailles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Réalisation d’un montage vidéo pour le diocèse: </a:t>
            </a:r>
            <a:r>
              <a:rPr lang="fr-FR" dirty="0">
                <a:solidFill>
                  <a:schemeClr val="accent5"/>
                </a:solidFill>
              </a:rPr>
              <a:t>Bourges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9554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1B00C7-0803-8A43-A9F3-6FF24BDCB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fr-FR" sz="5400" dirty="0"/>
              <a:t>25 territoires ont envoyé leur rapport d’activité.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CFCA704-4032-7441-8B97-38C90F96D7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-FR" dirty="0"/>
              <a:t>Merci pour votre participation!</a:t>
            </a:r>
          </a:p>
        </p:txBody>
      </p:sp>
    </p:spTree>
    <p:extLst>
      <p:ext uri="{BB962C8B-B14F-4D97-AF65-F5344CB8AC3E}">
        <p14:creationId xmlns:p14="http://schemas.microsoft.com/office/powerpoint/2010/main" val="1639088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d’image 23">
            <a:extLst>
              <a:ext uri="{FF2B5EF4-FFF2-40B4-BE49-F238E27FC236}">
                <a16:creationId xmlns:a16="http://schemas.microsoft.com/office/drawing/2014/main" id="{14641C01-C347-EE4E-A9B1-95BFFAA1ADA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3325" r="11676" b="1"/>
          <a:stretch/>
        </p:blipFill>
        <p:spPr>
          <a:xfrm>
            <a:off x="5654414" y="265113"/>
            <a:ext cx="6089650" cy="6089650"/>
          </a:xfrm>
          <a:prstGeom prst="ellipse">
            <a:avLst/>
          </a:prstGeom>
          <a:noFill/>
        </p:spPr>
      </p:pic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2F06A708-C428-8443-AB48-F60A95FF7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2322728"/>
            <a:ext cx="4144096" cy="4032225"/>
          </a:xfrm>
          <a:prstGeom prst="rect">
            <a:avLst/>
          </a:prstGeom>
        </p:spPr>
        <p:txBody>
          <a:bodyPr rtlCol="0" anchor="t">
            <a:normAutofit/>
          </a:bodyPr>
          <a:lstStyle/>
          <a:p>
            <a:pPr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fr-FR" sz="1400" dirty="0"/>
              <a:t> Les Assises interterritoriales pour la préparation du plan d’orientation :</a:t>
            </a:r>
            <a:r>
              <a:rPr lang="fr-FR" sz="1400" dirty="0">
                <a:solidFill>
                  <a:schemeClr val="accent6">
                    <a:lumMod val="75000"/>
                  </a:schemeClr>
                </a:solidFill>
              </a:rPr>
              <a:t>Chambéry</a:t>
            </a:r>
            <a:r>
              <a:rPr lang="fr-FR" sz="1400" dirty="0"/>
              <a:t>, </a:t>
            </a:r>
            <a:r>
              <a:rPr lang="fr-FR" sz="1400" dirty="0">
                <a:solidFill>
                  <a:srgbClr val="FF6600"/>
                </a:solidFill>
              </a:rPr>
              <a:t>Le Mans</a:t>
            </a:r>
            <a:r>
              <a:rPr lang="fr-FR" sz="1400" dirty="0"/>
              <a:t>, </a:t>
            </a:r>
            <a:r>
              <a:rPr lang="fr-FR" sz="1400" dirty="0">
                <a:solidFill>
                  <a:schemeClr val="accent3"/>
                </a:solidFill>
              </a:rPr>
              <a:t>Amiens</a:t>
            </a:r>
            <a:r>
              <a:rPr lang="fr-FR" sz="1400" dirty="0"/>
              <a:t>, </a:t>
            </a:r>
            <a:r>
              <a:rPr lang="fr-FR" sz="1400" dirty="0">
                <a:solidFill>
                  <a:srgbClr val="008000"/>
                </a:solidFill>
              </a:rPr>
              <a:t>Rouen Evreux</a:t>
            </a:r>
          </a:p>
          <a:p>
            <a:pPr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fr-FR" sz="1400" dirty="0"/>
              <a:t>Un café découverte : 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Chartres</a:t>
            </a:r>
          </a:p>
          <a:p>
            <a:pPr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fr-FR" sz="1400" dirty="0"/>
              <a:t>La rentrée territoriale préparée par une équipe jeune: </a:t>
            </a:r>
            <a:r>
              <a:rPr lang="fr-FR" sz="1400" dirty="0">
                <a:solidFill>
                  <a:schemeClr val="accent3"/>
                </a:solidFill>
              </a:rPr>
              <a:t>St Denis</a:t>
            </a:r>
          </a:p>
          <a:p>
            <a:pPr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fr-FR" sz="1400" dirty="0"/>
              <a:t>Mobilisation des équipes autour de la préparation du CN : </a:t>
            </a:r>
            <a:r>
              <a:rPr lang="fr-FR" sz="1400" dirty="0">
                <a:solidFill>
                  <a:srgbClr val="FF6600"/>
                </a:solidFill>
              </a:rPr>
              <a:t>Bordeaux</a:t>
            </a:r>
          </a:p>
          <a:p>
            <a:pPr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fr-FR" sz="1400" dirty="0"/>
              <a:t>Réunion de fin d’année : Paris, Meaux, </a:t>
            </a:r>
            <a:r>
              <a:rPr lang="fr-FR" sz="1400" dirty="0">
                <a:solidFill>
                  <a:srgbClr val="008000"/>
                </a:solidFill>
              </a:rPr>
              <a:t>Annecy</a:t>
            </a:r>
          </a:p>
          <a:p>
            <a:pPr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fr-FR" sz="1400" dirty="0"/>
              <a:t>Débat en paroisse sur la lettre de Dieu :</a:t>
            </a:r>
            <a:r>
              <a:rPr lang="fr-FR" sz="1400" dirty="0">
                <a:solidFill>
                  <a:schemeClr val="accent6">
                    <a:lumMod val="75000"/>
                  </a:schemeClr>
                </a:solidFill>
              </a:rPr>
              <a:t>Versailles</a:t>
            </a:r>
          </a:p>
          <a:p>
            <a:pPr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fr-FR" sz="1400" dirty="0"/>
              <a:t>Création d’une équipe de relecture : 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Essonne</a:t>
            </a: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09B206E8-59BD-1B4C-8912-9A0443F96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21817"/>
            <a:ext cx="4144095" cy="1369074"/>
          </a:xfrm>
          <a:prstGeom prst="rect">
            <a:avLst/>
          </a:prstGeom>
        </p:spPr>
        <p:txBody>
          <a:bodyPr rtlCol="0" anchor="ctr">
            <a:normAutofit/>
          </a:bodyPr>
          <a:lstStyle/>
          <a:p>
            <a:pPr rtl="0"/>
            <a:r>
              <a:rPr lang="fr-FR"/>
              <a:t>Les temps forts territoriaux</a:t>
            </a:r>
          </a:p>
        </p:txBody>
      </p:sp>
    </p:spTree>
    <p:extLst>
      <p:ext uri="{BB962C8B-B14F-4D97-AF65-F5344CB8AC3E}">
        <p14:creationId xmlns:p14="http://schemas.microsoft.com/office/powerpoint/2010/main" val="398011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fé découverte Chartres">
            <a:hlinkClick r:id="" action="ppaction://media"/>
            <a:extLst>
              <a:ext uri="{FF2B5EF4-FFF2-40B4-BE49-F238E27FC236}">
                <a16:creationId xmlns:a16="http://schemas.microsoft.com/office/drawing/2014/main" id="{CD72D336-9420-438E-B6C5-0ACB82E30D2D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8963" y="203759"/>
            <a:ext cx="3651887" cy="6450481"/>
          </a:xfr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FFFD3D10-4C42-472A-854F-5272B54DE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5" y="2059926"/>
            <a:ext cx="4144095" cy="1883424"/>
          </a:xfrm>
        </p:spPr>
        <p:txBody>
          <a:bodyPr/>
          <a:lstStyle/>
          <a:p>
            <a:pPr algn="ctr"/>
            <a:r>
              <a:rPr lang="fr-FR" dirty="0"/>
              <a:t>Café découverte à Chartres</a:t>
            </a:r>
          </a:p>
        </p:txBody>
      </p:sp>
    </p:spTree>
    <p:extLst>
      <p:ext uri="{BB962C8B-B14F-4D97-AF65-F5344CB8AC3E}">
        <p14:creationId xmlns:p14="http://schemas.microsoft.com/office/powerpoint/2010/main" val="250051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CD59CD-1242-F149-AB16-9D02E7C89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21817"/>
            <a:ext cx="5751389" cy="1369074"/>
          </a:xfrm>
          <a:prstGeom prst="rect">
            <a:avLst/>
          </a:prstGeom>
        </p:spPr>
        <p:txBody>
          <a:bodyPr rtlCol="0" anchor="ctr">
            <a:normAutofit/>
          </a:bodyPr>
          <a:lstStyle/>
          <a:p>
            <a:pPr rtl="0"/>
            <a:r>
              <a:rPr lang="fr-FR" dirty="0"/>
              <a:t>Halte spirituelle</a:t>
            </a:r>
          </a:p>
        </p:txBody>
      </p:sp>
      <p:pic>
        <p:nvPicPr>
          <p:cNvPr id="7" name="Espace réservé d’image 6">
            <a:extLst>
              <a:ext uri="{FF2B5EF4-FFF2-40B4-BE49-F238E27FC236}">
                <a16:creationId xmlns:a16="http://schemas.microsoft.com/office/drawing/2014/main" id="{63AE1BE0-28BE-404C-BA2F-6FF3CF46A2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7921641" y="175958"/>
            <a:ext cx="4270360" cy="6506094"/>
          </a:xfrm>
          <a:custGeom>
            <a:avLst/>
            <a:gdLst>
              <a:gd name="connsiteX0" fmla="*/ 1904091 w 4305219"/>
              <a:gd name="connsiteY0" fmla="*/ 0 h 6913983"/>
              <a:gd name="connsiteX1" fmla="*/ 4305219 w 4305219"/>
              <a:gd name="connsiteY1" fmla="*/ 0 h 6913983"/>
              <a:gd name="connsiteX2" fmla="*/ 4305219 w 4305219"/>
              <a:gd name="connsiteY2" fmla="*/ 6913983 h 6913983"/>
              <a:gd name="connsiteX3" fmla="*/ 1818156 w 4305219"/>
              <a:gd name="connsiteY3" fmla="*/ 6913983 h 6913983"/>
              <a:gd name="connsiteX4" fmla="*/ 1507580 w 4305219"/>
              <a:gd name="connsiteY4" fmla="*/ 6681739 h 6913983"/>
              <a:gd name="connsiteX5" fmla="*/ 0 w 4305219"/>
              <a:gd name="connsiteY5" fmla="*/ 3484983 h 6913983"/>
              <a:gd name="connsiteX6" fmla="*/ 1826504 w 4305219"/>
              <a:gd name="connsiteY6" fmla="*/ 49741 h 6913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5219" h="6913983">
                <a:moveTo>
                  <a:pt x="1904091" y="0"/>
                </a:moveTo>
                <a:lnTo>
                  <a:pt x="4305219" y="0"/>
                </a:lnTo>
                <a:lnTo>
                  <a:pt x="4305219" y="6913983"/>
                </a:lnTo>
                <a:lnTo>
                  <a:pt x="1818156" y="6913983"/>
                </a:lnTo>
                <a:lnTo>
                  <a:pt x="1507580" y="6681739"/>
                </a:lnTo>
                <a:cubicBezTo>
                  <a:pt x="586863" y="5921896"/>
                  <a:pt x="0" y="4771974"/>
                  <a:pt x="0" y="3484983"/>
                </a:cubicBezTo>
                <a:cubicBezTo>
                  <a:pt x="0" y="2054993"/>
                  <a:pt x="724522" y="794225"/>
                  <a:pt x="1826504" y="49741"/>
                </a:cubicBezTo>
                <a:close/>
              </a:path>
            </a:pathLst>
          </a:custGeom>
          <a:noFill/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497D95-D925-3641-A715-DB7630E983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8" y="2322728"/>
            <a:ext cx="5751389" cy="4032225"/>
          </a:xfrm>
          <a:prstGeom prst="rect">
            <a:avLst/>
          </a:prstGeom>
        </p:spPr>
        <p:txBody>
          <a:bodyPr rtlCol="0" anchor="t">
            <a:normAutofit/>
          </a:bodyPr>
          <a:lstStyle/>
          <a:p>
            <a:pPr marL="0" indent="0" rtl="0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fr-FR" dirty="0"/>
              <a:t>15 haltes spirituelles. 11 territoires ont utilisé la halte spirituelle conçue par la commission méditation</a:t>
            </a:r>
          </a:p>
          <a:p>
            <a:pPr marL="0" indent="0" rtl="0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fr-FR" dirty="0"/>
              <a:t>Des formes variées: en inter territoire, en inter mouvement…</a:t>
            </a:r>
          </a:p>
          <a:p>
            <a:pPr marL="0" indent="0" rtl="0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fr-FR" dirty="0"/>
              <a:t>Sous forme de week end de retraire spirituelle :Paris</a:t>
            </a:r>
          </a:p>
          <a:p>
            <a:pPr marL="0" indent="0" rtl="0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fr-FR" dirty="0"/>
              <a:t>Avec plusieurs territoires : </a:t>
            </a:r>
            <a:r>
              <a:rPr lang="fr-FR" dirty="0">
                <a:solidFill>
                  <a:srgbClr val="FF0000"/>
                </a:solidFill>
              </a:rPr>
              <a:t>Angers</a:t>
            </a:r>
            <a:r>
              <a:rPr lang="fr-FR" dirty="0"/>
              <a:t>, </a:t>
            </a:r>
            <a:r>
              <a:rPr lang="fr-FR" dirty="0">
                <a:solidFill>
                  <a:srgbClr val="0099FF"/>
                </a:solidFill>
              </a:rPr>
              <a:t>Laval</a:t>
            </a:r>
            <a:r>
              <a:rPr lang="fr-FR" dirty="0"/>
              <a:t> et 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Le Mans</a:t>
            </a:r>
          </a:p>
          <a:p>
            <a:pPr marL="0" indent="0" rtl="0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fr-FR" dirty="0"/>
              <a:t>Avec des intervenants :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Chambéry</a:t>
            </a:r>
          </a:p>
          <a:p>
            <a:pPr marL="0" indent="0" rtl="0"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0370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CD59CD-1242-F149-AB16-9D02E7C89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Agoras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497D95-D925-3641-A715-DB7630E983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417853"/>
            <a:ext cx="6722745" cy="5192497"/>
          </a:xfrm>
        </p:spPr>
        <p:txBody>
          <a:bodyPr rtlCol="0">
            <a:normAutofit lnSpcReduction="10000"/>
          </a:bodyPr>
          <a:lstStyle/>
          <a:p>
            <a:pPr marL="0" indent="0" rtl="0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fr-FR" dirty="0"/>
              <a:t>15 agoras dont la moitié sur le thème de l’Europe.</a:t>
            </a:r>
          </a:p>
          <a:p>
            <a:pPr marL="0" indent="0" rtl="0"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fr-FR" dirty="0"/>
          </a:p>
          <a:p>
            <a:pPr rtl="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 Santé: sauvegarde de la dignité ACI/ACO :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Autun</a:t>
            </a:r>
          </a:p>
          <a:p>
            <a:pPr rtl="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fr-FR" dirty="0"/>
              <a:t>Rencontre avec les gilets jaunes à Boulogne ACI/ACO: 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Arras</a:t>
            </a:r>
          </a:p>
          <a:p>
            <a:pPr rtl="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fr-FR" dirty="0"/>
              <a:t>Conférence sur l’Europe: 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Versailles</a:t>
            </a:r>
            <a:r>
              <a:rPr lang="fr-FR" dirty="0"/>
              <a:t>, </a:t>
            </a:r>
            <a:r>
              <a:rPr lang="fr-FR" dirty="0">
                <a:solidFill>
                  <a:srgbClr val="FFC000"/>
                </a:solidFill>
              </a:rPr>
              <a:t>Meaux</a:t>
            </a:r>
            <a:r>
              <a:rPr lang="fr-FR" dirty="0"/>
              <a:t>,</a:t>
            </a:r>
            <a:r>
              <a:rPr lang="fr-FR" dirty="0">
                <a:solidFill>
                  <a:srgbClr val="C00000"/>
                </a:solidFill>
              </a:rPr>
              <a:t> Poitiers</a:t>
            </a:r>
            <a:r>
              <a:rPr lang="fr-FR" dirty="0"/>
              <a:t>, </a:t>
            </a:r>
            <a:r>
              <a:rPr lang="fr-FR" dirty="0">
                <a:solidFill>
                  <a:srgbClr val="7030A0"/>
                </a:solidFill>
              </a:rPr>
              <a:t>Amiens</a:t>
            </a:r>
            <a:r>
              <a:rPr lang="fr-FR" dirty="0"/>
              <a:t>, </a:t>
            </a:r>
            <a:r>
              <a:rPr lang="fr-FR" dirty="0">
                <a:solidFill>
                  <a:srgbClr val="00B0F0"/>
                </a:solidFill>
              </a:rPr>
              <a:t>Chambéry</a:t>
            </a:r>
            <a:r>
              <a:rPr lang="fr-FR" dirty="0"/>
              <a:t> et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Saint Denis, </a:t>
            </a:r>
            <a:r>
              <a:rPr lang="fr-FR" dirty="0">
                <a:solidFill>
                  <a:srgbClr val="9933FF"/>
                </a:solidFill>
              </a:rPr>
              <a:t>Saint Dié</a:t>
            </a:r>
          </a:p>
          <a:p>
            <a:pPr rtl="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fr-FR" dirty="0"/>
              <a:t>Réparons l’Eglise suite à l’enquête de Bayard : </a:t>
            </a:r>
            <a:r>
              <a:rPr lang="fr-FR" dirty="0">
                <a:solidFill>
                  <a:schemeClr val="accent3"/>
                </a:solidFill>
              </a:rPr>
              <a:t>Lille</a:t>
            </a:r>
            <a:r>
              <a:rPr lang="fr-FR" dirty="0"/>
              <a:t> et </a:t>
            </a:r>
            <a:r>
              <a:rPr lang="fr-FR" dirty="0">
                <a:solidFill>
                  <a:srgbClr val="CC9900"/>
                </a:solidFill>
              </a:rPr>
              <a:t>Tarbes</a:t>
            </a:r>
          </a:p>
          <a:p>
            <a:pPr rtl="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fr-FR" dirty="0"/>
              <a:t>Le cléricalisme en question Notre place de baptisé :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Paris</a:t>
            </a:r>
          </a:p>
          <a:p>
            <a:pPr rtl="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fr-FR" dirty="0"/>
              <a:t>Le travail du dimanche: </a:t>
            </a:r>
            <a:r>
              <a:rPr lang="fr-FR" dirty="0">
                <a:solidFill>
                  <a:schemeClr val="accent5"/>
                </a:solidFill>
              </a:rPr>
              <a:t>Bordeaux</a:t>
            </a:r>
          </a:p>
          <a:p>
            <a:pPr rtl="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fr-FR" dirty="0"/>
              <a:t>La bioéthique: 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Annecy</a:t>
            </a:r>
          </a:p>
          <a:p>
            <a:pPr rtl="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fr-FR" dirty="0"/>
              <a:t>Agoras des chrétiens : </a:t>
            </a:r>
            <a:r>
              <a:rPr lang="fr-FR" dirty="0">
                <a:solidFill>
                  <a:schemeClr val="accent4">
                    <a:lumMod val="50000"/>
                  </a:schemeClr>
                </a:solidFill>
              </a:rPr>
              <a:t>Bourges</a:t>
            </a:r>
          </a:p>
          <a:p>
            <a:pPr rtl="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fr-FR" dirty="0"/>
              <a:t>L’intelligence artificielle: </a:t>
            </a:r>
            <a:r>
              <a:rPr lang="fr-FR" dirty="0">
                <a:solidFill>
                  <a:schemeClr val="accent3"/>
                </a:solidFill>
              </a:rPr>
              <a:t>Angers</a:t>
            </a:r>
          </a:p>
          <a:p>
            <a:pPr rtl="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fr-FR" dirty="0"/>
              <a:t>Conférence sur la question de la </a:t>
            </a:r>
            <a:r>
              <a:rPr lang="fr-FR" dirty="0" err="1"/>
              <a:t>pédocriminalité</a:t>
            </a:r>
            <a:r>
              <a:rPr lang="fr-FR" dirty="0"/>
              <a:t>: </a:t>
            </a:r>
            <a:r>
              <a:rPr lang="fr-FR" dirty="0">
                <a:solidFill>
                  <a:schemeClr val="accent5"/>
                </a:solidFill>
              </a:rPr>
              <a:t>Saint Etienne</a:t>
            </a:r>
          </a:p>
          <a:p>
            <a:pPr rtl="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endParaRPr lang="fr-FR" dirty="0"/>
          </a:p>
          <a:p>
            <a:pPr marL="0" indent="0" rtl="0"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fr-FR" dirty="0"/>
          </a:p>
          <a:p>
            <a:pPr marL="0" indent="0" rtl="0"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fr-FR" dirty="0"/>
          </a:p>
        </p:txBody>
      </p:sp>
      <p:pic>
        <p:nvPicPr>
          <p:cNvPr id="8" name="Espace réservé pour une image  7" descr="Une image contenant fleur&#10;&#10;Description générée automatiquement">
            <a:extLst>
              <a:ext uri="{FF2B5EF4-FFF2-40B4-BE49-F238E27FC236}">
                <a16:creationId xmlns:a16="http://schemas.microsoft.com/office/drawing/2014/main" id="{5BD6E6A1-9C4E-4EC2-86E7-DAB657A3680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5970" r="59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660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CD59CD-1242-F149-AB16-9D02E7C89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21817"/>
            <a:ext cx="5751389" cy="1369074"/>
          </a:xfrm>
          <a:prstGeom prst="rect">
            <a:avLst/>
          </a:prstGeom>
        </p:spPr>
        <p:txBody>
          <a:bodyPr rtlCol="0" anchor="ctr">
            <a:normAutofit/>
          </a:bodyPr>
          <a:lstStyle/>
          <a:p>
            <a:pPr rtl="0"/>
            <a:r>
              <a:rPr lang="fr-FR" dirty="0"/>
              <a:t>Création d’équipe</a:t>
            </a:r>
          </a:p>
        </p:txBody>
      </p:sp>
      <p:pic>
        <p:nvPicPr>
          <p:cNvPr id="7" name="Espace réservé d’image 6">
            <a:extLst>
              <a:ext uri="{FF2B5EF4-FFF2-40B4-BE49-F238E27FC236}">
                <a16:creationId xmlns:a16="http://schemas.microsoft.com/office/drawing/2014/main" id="{63AE1BE0-28BE-404C-BA2F-6FF3CF46A2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5174" r="38125"/>
          <a:stretch/>
        </p:blipFill>
        <p:spPr>
          <a:xfrm>
            <a:off x="7921641" y="10"/>
            <a:ext cx="4270360" cy="6857991"/>
          </a:xfrm>
          <a:custGeom>
            <a:avLst/>
            <a:gdLst>
              <a:gd name="connsiteX0" fmla="*/ 1904091 w 4305219"/>
              <a:gd name="connsiteY0" fmla="*/ 0 h 6913983"/>
              <a:gd name="connsiteX1" fmla="*/ 4305219 w 4305219"/>
              <a:gd name="connsiteY1" fmla="*/ 0 h 6913983"/>
              <a:gd name="connsiteX2" fmla="*/ 4305219 w 4305219"/>
              <a:gd name="connsiteY2" fmla="*/ 6913983 h 6913983"/>
              <a:gd name="connsiteX3" fmla="*/ 1818156 w 4305219"/>
              <a:gd name="connsiteY3" fmla="*/ 6913983 h 6913983"/>
              <a:gd name="connsiteX4" fmla="*/ 1507580 w 4305219"/>
              <a:gd name="connsiteY4" fmla="*/ 6681739 h 6913983"/>
              <a:gd name="connsiteX5" fmla="*/ 0 w 4305219"/>
              <a:gd name="connsiteY5" fmla="*/ 3484983 h 6913983"/>
              <a:gd name="connsiteX6" fmla="*/ 1826504 w 4305219"/>
              <a:gd name="connsiteY6" fmla="*/ 49741 h 6913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5219" h="6913983">
                <a:moveTo>
                  <a:pt x="1904091" y="0"/>
                </a:moveTo>
                <a:lnTo>
                  <a:pt x="4305219" y="0"/>
                </a:lnTo>
                <a:lnTo>
                  <a:pt x="4305219" y="6913983"/>
                </a:lnTo>
                <a:lnTo>
                  <a:pt x="1818156" y="6913983"/>
                </a:lnTo>
                <a:lnTo>
                  <a:pt x="1507580" y="6681739"/>
                </a:lnTo>
                <a:cubicBezTo>
                  <a:pt x="586863" y="5921896"/>
                  <a:pt x="0" y="4771974"/>
                  <a:pt x="0" y="3484983"/>
                </a:cubicBezTo>
                <a:cubicBezTo>
                  <a:pt x="0" y="2054993"/>
                  <a:pt x="724522" y="794225"/>
                  <a:pt x="1826504" y="49741"/>
                </a:cubicBezTo>
                <a:close/>
              </a:path>
            </a:pathLst>
          </a:custGeom>
          <a:noFill/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497D95-D925-3641-A715-DB7630E983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8" y="2322728"/>
            <a:ext cx="5751389" cy="4032225"/>
          </a:xfrm>
          <a:prstGeom prst="rect">
            <a:avLst/>
          </a:prstGeom>
        </p:spPr>
        <p:txBody>
          <a:bodyPr rtlCol="0" anchor="t">
            <a:normAutofit/>
          </a:bodyPr>
          <a:lstStyle/>
          <a:p>
            <a:pPr marL="0" indent="0" rtl="0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fr-FR" dirty="0"/>
              <a:t>1 équipe dans le territoire de </a:t>
            </a:r>
            <a:r>
              <a:rPr lang="fr-FR"/>
              <a:t>l’Essonne</a:t>
            </a:r>
          </a:p>
          <a:p>
            <a:pPr marL="0" indent="0" rtl="0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fr-FR" dirty="0"/>
              <a:t>2 équipes dans le territoire de </a:t>
            </a:r>
            <a:r>
              <a:rPr lang="fr-FR"/>
              <a:t>Lille</a:t>
            </a:r>
          </a:p>
          <a:p>
            <a:pPr marL="0" indent="0" rtl="0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fr-FR" dirty="0"/>
              <a:t>1 équipe dans le territoire de </a:t>
            </a:r>
            <a:r>
              <a:rPr lang="fr-FR"/>
              <a:t>Meaux</a:t>
            </a:r>
          </a:p>
          <a:p>
            <a:pPr marL="0" indent="0" rtl="0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fr-FR" dirty="0"/>
              <a:t>1 équipe dans le territoire de </a:t>
            </a:r>
            <a:r>
              <a:rPr lang="fr-FR"/>
              <a:t>Bordeaux</a:t>
            </a:r>
          </a:p>
          <a:p>
            <a:pPr marL="0" indent="0" rtl="0"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fr-FR" dirty="0"/>
          </a:p>
          <a:p>
            <a:pPr marL="0" indent="0" rtl="0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fr-FR" dirty="0"/>
              <a:t>Dédoublement d’une équipe à </a:t>
            </a:r>
            <a:r>
              <a:rPr lang="fr-FR"/>
              <a:t>Amiens</a:t>
            </a:r>
          </a:p>
          <a:p>
            <a:pPr marL="0" indent="0" rtl="0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fr-FR" dirty="0"/>
              <a:t>Intégration de nouveaux membres à </a:t>
            </a:r>
            <a:r>
              <a:rPr lang="fr-FR"/>
              <a:t>Grenoble</a:t>
            </a:r>
          </a:p>
        </p:txBody>
      </p:sp>
    </p:spTree>
    <p:extLst>
      <p:ext uri="{BB962C8B-B14F-4D97-AF65-F5344CB8AC3E}">
        <p14:creationId xmlns:p14="http://schemas.microsoft.com/office/powerpoint/2010/main" val="1724709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C8967238-415D-4546-A58E-8F5BED548F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2045732"/>
              </p:ext>
            </p:extLst>
          </p:nvPr>
        </p:nvGraphicFramePr>
        <p:xfrm>
          <a:off x="1096963" y="2108200"/>
          <a:ext cx="10058400" cy="3760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E21C5473-E785-48B1-B5BE-5A39DF38F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21817"/>
            <a:ext cx="10058400" cy="136907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/>
              <a:t>Plan orientation :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aci</a:t>
            </a:r>
            <a:r>
              <a:rPr lang="en-US"/>
              <a:t> en sortie</a:t>
            </a:r>
          </a:p>
        </p:txBody>
      </p:sp>
    </p:spTree>
    <p:extLst>
      <p:ext uri="{BB962C8B-B14F-4D97-AF65-F5344CB8AC3E}">
        <p14:creationId xmlns:p14="http://schemas.microsoft.com/office/powerpoint/2010/main" val="4178822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952EB8-B342-F643-A64F-31E653B43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Une </a:t>
            </a:r>
            <a:r>
              <a:rPr lang="fr-FR" dirty="0" err="1"/>
              <a:t>aci</a:t>
            </a:r>
            <a:r>
              <a:rPr lang="fr-FR" dirty="0"/>
              <a:t> qui invite à relire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8F5E1E4-13E7-4E5F-8E71-D9D06AA57195}"/>
              </a:ext>
            </a:extLst>
          </p:cNvPr>
          <p:cNvSpPr txBox="1"/>
          <p:nvPr/>
        </p:nvSpPr>
        <p:spPr>
          <a:xfrm>
            <a:off x="1097280" y="1790890"/>
            <a:ext cx="93268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Renforcer l’équipe de relecture territoriale et augmenter les CR: </a:t>
            </a:r>
            <a:r>
              <a:rPr lang="fr-FR" dirty="0">
                <a:solidFill>
                  <a:schemeClr val="accent6"/>
                </a:solidFill>
              </a:rPr>
              <a:t>Versailles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Construire une équipe de relecture et création d’une boîte mail pour les CR: </a:t>
            </a:r>
            <a:r>
              <a:rPr lang="fr-FR" dirty="0">
                <a:solidFill>
                  <a:schemeClr val="accent5"/>
                </a:solidFill>
              </a:rPr>
              <a:t>Essonne</a:t>
            </a: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 et 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Arras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Présenter le bilan de la relecture avec implication et collaboration des équipes :</a:t>
            </a:r>
            <a:r>
              <a:rPr lang="fr-FR" dirty="0">
                <a:solidFill>
                  <a:srgbClr val="00B050"/>
                </a:solidFill>
              </a:rPr>
              <a:t>Meaux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Une équipe de relecture dynamique et qui revitalise les équipes :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Paris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Mise en place d’une équipe de relecture d’accompagnateur: </a:t>
            </a:r>
            <a:r>
              <a:rPr lang="fr-FR" dirty="0">
                <a:solidFill>
                  <a:srgbClr val="FF0000"/>
                </a:solidFill>
              </a:rPr>
              <a:t>Lille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Utiliser la relecture pour la halte spirituelle: </a:t>
            </a:r>
            <a:r>
              <a:rPr lang="fr-FR" dirty="0">
                <a:solidFill>
                  <a:srgbClr val="7030A0"/>
                </a:solidFill>
              </a:rPr>
              <a:t>Bordeaux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Renouvellement de l’équipe de relecture avec intégration des plus jeunes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Sensibiliser à l’art du CR auprès des équipes : 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Laval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Transmission des fruits de la relecture auprès des équipes: 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St Etienne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Célébration eucharistique à partir des relectures faites en équipe : </a:t>
            </a:r>
            <a:r>
              <a:rPr lang="fr-FR" dirty="0">
                <a:solidFill>
                  <a:schemeClr val="accent2">
                    <a:lumMod val="50000"/>
                  </a:schemeClr>
                </a:solidFill>
              </a:rPr>
              <a:t>Tours</a:t>
            </a:r>
          </a:p>
        </p:txBody>
      </p:sp>
    </p:spTree>
    <p:extLst>
      <p:ext uri="{BB962C8B-B14F-4D97-AF65-F5344CB8AC3E}">
        <p14:creationId xmlns:p14="http://schemas.microsoft.com/office/powerpoint/2010/main" val="310302845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rights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490_TF66722518.potx" id="{1672A803-7C83-471C-BAEA-9D4FE70A7EF4}" vid="{49B5EE1C-4288-493F-8ED0-D3FC43159B8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2FE978-FCBC-4C90-A410-B547AA7060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8F4328E-77DF-41E8-952F-124AE19F1F7C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6A7FA506-1E93-4CA4-B270-1F08FD18C36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Argumentaire de vente avec mise en page aérée</Template>
  <TotalTime>0</TotalTime>
  <Words>883</Words>
  <Application>Microsoft Office PowerPoint</Application>
  <PresentationFormat>Grand écran</PresentationFormat>
  <Paragraphs>99</Paragraphs>
  <Slides>14</Slides>
  <Notes>7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Consolas</vt:lpstr>
      <vt:lpstr>Courier New</vt:lpstr>
      <vt:lpstr>Verdana</vt:lpstr>
      <vt:lpstr>RetrospectVTI</vt:lpstr>
      <vt:lpstr>Rapport d’activité</vt:lpstr>
      <vt:lpstr>25 territoires ont envoyé leur rapport d’activité.</vt:lpstr>
      <vt:lpstr>Les temps forts territoriaux</vt:lpstr>
      <vt:lpstr>Café découverte à Chartres</vt:lpstr>
      <vt:lpstr>Halte spirituelle</vt:lpstr>
      <vt:lpstr>Agoras</vt:lpstr>
      <vt:lpstr>Création d’équipe</vt:lpstr>
      <vt:lpstr>Plan orientation : une aci en sortie</vt:lpstr>
      <vt:lpstr>Une aci qui invite à relire</vt:lpstr>
      <vt:lpstr>Une aci qui mise sur les jeunes adultes</vt:lpstr>
      <vt:lpstr>Présentation PowerPoint</vt:lpstr>
      <vt:lpstr>Une aci qui invite à la conversion</vt:lpstr>
      <vt:lpstr>Une aci qui prend l’initiative</vt:lpstr>
      <vt:lpstr>Une aci qui ose le changement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2020-03-04T09:17:37Z</dcterms:created>
  <dcterms:modified xsi:type="dcterms:W3CDTF">2020-03-13T09:03:49Z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